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1" r:id="rId6"/>
    <p:sldId id="278" r:id="rId7"/>
    <p:sldId id="332" r:id="rId8"/>
    <p:sldId id="333" r:id="rId9"/>
    <p:sldId id="334" r:id="rId10"/>
    <p:sldId id="335" r:id="rId11"/>
    <p:sldId id="336" r:id="rId12"/>
    <p:sldId id="337" r:id="rId13"/>
    <p:sldId id="325" r:id="rId14"/>
    <p:sldId id="270" r:id="rId15"/>
    <p:sldId id="276" r:id="rId16"/>
    <p:sldId id="273" r:id="rId17"/>
    <p:sldId id="330" r:id="rId18"/>
    <p:sldId id="311" r:id="rId19"/>
    <p:sldId id="326" r:id="rId20"/>
    <p:sldId id="327" r:id="rId21"/>
    <p:sldId id="331" r:id="rId22"/>
    <p:sldId id="277" r:id="rId23"/>
    <p:sldId id="303" r:id="rId24"/>
    <p:sldId id="295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марова Инна Владимировна" initials="КИВ" lastIdx="1" clrIdx="0">
    <p:extLst>
      <p:ext uri="{19B8F6BF-5375-455C-9EA6-DF929625EA0E}">
        <p15:presenceInfo xmlns:p15="http://schemas.microsoft.com/office/powerpoint/2012/main" userId="S-1-5-21-281888680-1664633561-1918786062-16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491AA8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5625000000000001E-3"/>
                  <c:y val="0.243749985005537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6AC-4084-B6E3-312B0C5EF1AE}"/>
                </c:ext>
              </c:extLst>
            </c:dLbl>
            <c:dLbl>
              <c:idx val="1"/>
              <c:layout>
                <c:manualLayout>
                  <c:x val="0"/>
                  <c:y val="6.3281246107206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6AC-4084-B6E3-312B0C5EF1AE}"/>
                </c:ext>
              </c:extLst>
            </c:dLbl>
            <c:dLbl>
              <c:idx val="2"/>
              <c:layout>
                <c:manualLayout>
                  <c:x val="-1.5625000000000001E-3"/>
                  <c:y val="0.281249982698696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6AC-4084-B6E3-312B0C5EF1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ИТОГО налоговые и 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828.5</c:v>
                </c:pt>
                <c:pt idx="1">
                  <c:v>141</c:v>
                </c:pt>
                <c:pt idx="2">
                  <c:v>969.4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AC-4084-B6E3-312B0C5EF1A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8125E-3"/>
                  <c:y val="0.285937482410341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AC-4084-B6E3-312B0C5EF1AE}"/>
                </c:ext>
              </c:extLst>
            </c:dLbl>
            <c:dLbl>
              <c:idx val="1"/>
              <c:layout>
                <c:manualLayout>
                  <c:x val="0"/>
                  <c:y val="7.2656245530496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6AC-4084-B6E3-312B0C5EF1AE}"/>
                </c:ext>
              </c:extLst>
            </c:dLbl>
            <c:dLbl>
              <c:idx val="2"/>
              <c:layout>
                <c:manualLayout>
                  <c:x val="-9.5576160731735034E-4"/>
                  <c:y val="0.311892453739520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356833498294701E-2"/>
                      <c:h val="4.59608666806611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6AC-4084-B6E3-312B0C5EF1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ИТОГО налоговые и неналоговые доходы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922.4</c:v>
                </c:pt>
                <c:pt idx="1">
                  <c:v>85.8</c:v>
                </c:pt>
                <c:pt idx="2">
                  <c:v>1008.2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AC-4084-B6E3-312B0C5EF1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6478320"/>
        <c:axId val="536474712"/>
        <c:axId val="0"/>
      </c:bar3DChart>
      <c:catAx>
        <c:axId val="53647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6474712"/>
        <c:crosses val="autoZero"/>
        <c:auto val="1"/>
        <c:lblAlgn val="ctr"/>
        <c:lblOffset val="100"/>
        <c:noMultiLvlLbl val="0"/>
      </c:catAx>
      <c:valAx>
        <c:axId val="536474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6478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99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26-4A66-938C-490022CB696C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26-4A66-938C-490022CB696C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C26-4A66-938C-490022CB696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49E-4182-A84C-9215DB5910A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49E-4182-A84C-9215DB5910A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49E-4182-A84C-9215DB5910AB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C26-4A66-938C-490022CB696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49E-4182-A84C-9215DB5910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прибыль</c:v>
                </c:pt>
                <c:pt idx="1">
                  <c:v>Налог на доходы физических лиц</c:v>
                </c:pt>
                <c:pt idx="2">
                  <c:v>Доходы от уплаты акцизов на нефтепродукты</c:v>
                </c:pt>
                <c:pt idx="3">
                  <c:v>Налог, уплачиваемый в связи с применением упрощенной системы налогообложения</c:v>
                </c:pt>
                <c:pt idx="4">
                  <c:v>Налог, уплачиваемый в связи с применением патентной системы налогообложения</c:v>
                </c:pt>
                <c:pt idx="5">
                  <c:v>Налог на имущество физических лиц</c:v>
                </c:pt>
                <c:pt idx="6">
                  <c:v>Земельный налог</c:v>
                </c:pt>
                <c:pt idx="7">
                  <c:v>Прочие налоговые доходы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4.4000000000000004</c:v>
                </c:pt>
                <c:pt idx="1">
                  <c:v>64.099999999999994</c:v>
                </c:pt>
                <c:pt idx="2">
                  <c:v>4.9000000000000004</c:v>
                </c:pt>
                <c:pt idx="3">
                  <c:v>10.3</c:v>
                </c:pt>
                <c:pt idx="4">
                  <c:v>3.7</c:v>
                </c:pt>
                <c:pt idx="5">
                  <c:v>4.5</c:v>
                </c:pt>
                <c:pt idx="6">
                  <c:v>6.2</c:v>
                </c:pt>
                <c:pt idx="7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26-4A66-938C-490022CB69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99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26-4A66-938C-490022CB696C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26-4A66-938C-490022CB696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C26-4A66-938C-490022CB696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23-4B66-A2A7-FFDE5D5BF59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F23-4B66-A2A7-FFDE5D5BF59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F23-4B66-A2A7-FFDE5D5BF59D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C26-4A66-938C-490022CB69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Доходы, получаемые в виде арендной платы за земельные участки</c:v>
                </c:pt>
                <c:pt idx="1">
                  <c:v>Доходы от сдачи в аренду муниципального имущества</c:v>
                </c:pt>
                <c:pt idx="2">
                  <c:v>Доходы от продажи земельных участков</c:v>
                </c:pt>
                <c:pt idx="3">
                  <c:v>Штрафные санкции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69.7</c:v>
                </c:pt>
                <c:pt idx="1">
                  <c:v>4.9000000000000004</c:v>
                </c:pt>
                <c:pt idx="2">
                  <c:v>5.3</c:v>
                </c:pt>
                <c:pt idx="3">
                  <c:v>10</c:v>
                </c:pt>
                <c:pt idx="4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26-4A66-938C-490022CB69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Краевой бюджет</c:v>
                </c:pt>
              </c:strCache>
            </c:strRef>
          </c:tx>
          <c:spPr>
            <a:solidFill>
              <a:srgbClr val="4472C4"/>
            </a:solidFill>
            <a:ln w="25371">
              <a:noFill/>
            </a:ln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43,0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7AE-405A-A473-CE6FB16FDC80}"/>
                </c:ext>
              </c:extLst>
            </c:dLbl>
            <c:spPr>
              <a:noFill/>
              <a:ln w="2537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28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3" formatCode="0.0%">
                  <c:v>0.44600000000000001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65-47B7-B07D-0ADE27F537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Городской бюджет</c:v>
                </c:pt>
              </c:strCache>
            </c:strRef>
          </c:tx>
          <c:spPr>
            <a:solidFill>
              <a:srgbClr val="ED7D31"/>
            </a:solidFill>
            <a:ln w="25371">
              <a:noFill/>
            </a:ln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48,8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7AE-405A-A473-CE6FB16FDC80}"/>
                </c:ext>
              </c:extLst>
            </c:dLbl>
            <c:spPr>
              <a:noFill/>
              <a:ln w="2537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28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3" formatCode="0.0%">
                  <c:v>0.53400000000000003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65-47B7-B07D-0ADE27F537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rgbClr val="A5A5A5"/>
            </a:solidFill>
            <a:ln w="25371">
              <a:noFill/>
            </a:ln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7AE-405A-A473-CE6FB16FDC80}"/>
                </c:ext>
              </c:extLst>
            </c:dLbl>
            <c:spPr>
              <a:noFill/>
              <a:ln w="2537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28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3" formatCode="0.0%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65-47B7-B07D-0ADE27F537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9005808"/>
        <c:axId val="1"/>
      </c:barChart>
      <c:catAx>
        <c:axId val="1890058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9005808"/>
        <c:crosses val="autoZero"/>
        <c:crossBetween val="between"/>
      </c:valAx>
      <c:spPr>
        <a:noFill/>
        <a:ln w="25371">
          <a:noFill/>
        </a:ln>
      </c:spPr>
    </c:plotArea>
    <c:legend>
      <c:legendPos val="l"/>
      <c:layout>
        <c:manualLayout>
          <c:xMode val="edge"/>
          <c:yMode val="edge"/>
          <c:x val="1.0341422486123662E-2"/>
          <c:y val="8.0144787871665291E-2"/>
          <c:w val="0.22140624327696742"/>
          <c:h val="0.13538527833274572"/>
        </c:manualLayout>
      </c:layout>
      <c:overlay val="0"/>
      <c:spPr>
        <a:noFill/>
        <a:ln w="25371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28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dPt>
            <c:idx val="0"/>
            <c:bubble3D val="0"/>
            <c:spPr>
              <a:solidFill>
                <a:srgbClr val="7030A0"/>
              </a:solidFill>
              <a:ln w="19022">
                <a:solidFill>
                  <a:srgbClr val="FFFF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604-442A-B19C-2398780D42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22">
                <a:solidFill>
                  <a:srgbClr val="FFFF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04-442A-B19C-2398780D420B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22">
                <a:solidFill>
                  <a:srgbClr val="FFFF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604-442A-B19C-2398780D420B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22">
                <a:solidFill>
                  <a:srgbClr val="FFFF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04-442A-B19C-2398780D420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22">
                <a:solidFill>
                  <a:srgbClr val="FFFF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604-442A-B19C-2398780D420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22">
                <a:solidFill>
                  <a:srgbClr val="FFFF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604-442A-B19C-2398780D420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22">
                <a:solidFill>
                  <a:srgbClr val="FFFF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B604-442A-B19C-2398780D420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22">
                <a:solidFill>
                  <a:srgbClr val="FFFF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604-442A-B19C-2398780D420B}"/>
              </c:ext>
            </c:extLst>
          </c:dPt>
          <c:dPt>
            <c:idx val="8"/>
            <c:bubble3D val="0"/>
            <c:spPr>
              <a:solidFill>
                <a:srgbClr val="C00000"/>
              </a:solidFill>
              <a:ln w="19022">
                <a:solidFill>
                  <a:srgbClr val="FFFF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B604-442A-B19C-2398780D420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22">
                <a:solidFill>
                  <a:srgbClr val="FFFF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604-442A-B19C-2398780D420B}"/>
              </c:ext>
            </c:extLst>
          </c:dPt>
          <c:dLbls>
            <c:dLbl>
              <c:idx val="0"/>
              <c:layout>
                <c:manualLayout>
                  <c:x val="-5.8474943295386056E-3"/>
                  <c:y val="1.171680512864825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04-442A-B19C-2398780D420B}"/>
                </c:ext>
              </c:extLst>
            </c:dLbl>
            <c:dLbl>
              <c:idx val="1"/>
              <c:layout>
                <c:manualLayout>
                  <c:x val="-1.1288045015200282E-2"/>
                  <c:y val="1.52421335900949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04-442A-B19C-2398780D420B}"/>
                </c:ext>
              </c:extLst>
            </c:dLbl>
            <c:dLbl>
              <c:idx val="2"/>
              <c:layout>
                <c:manualLayout>
                  <c:x val="-2.4192248058966959E-2"/>
                  <c:y val="3.0371496788422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5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B604-442A-B19C-2398780D420B}"/>
                </c:ext>
              </c:extLst>
            </c:dLbl>
            <c:dLbl>
              <c:idx val="3"/>
              <c:layout>
                <c:manualLayout>
                  <c:x val="-5.3388242014407441E-3"/>
                  <c:y val="-5.92074131680842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04-442A-B19C-2398780D420B}"/>
                </c:ext>
              </c:extLst>
            </c:dLbl>
            <c:dLbl>
              <c:idx val="4"/>
              <c:layout>
                <c:manualLayout>
                  <c:x val="-5.5819193229595335E-3"/>
                  <c:y val="-2.80655360750627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5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/>
                      <a:t>21,1</a:t>
                    </a:r>
                  </a:p>
                  <a:p>
                    <a:pPr>
                      <a:defRPr sz="1195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4-B604-442A-B19C-2398780D420B}"/>
                </c:ext>
              </c:extLst>
            </c:dLbl>
            <c:dLbl>
              <c:idx val="5"/>
              <c:layout>
                <c:manualLayout>
                  <c:x val="5.4152660520512472E-3"/>
                  <c:y val="5.638956782579713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04-442A-B19C-2398780D420B}"/>
                </c:ext>
              </c:extLst>
            </c:dLbl>
            <c:dLbl>
              <c:idx val="6"/>
              <c:layout>
                <c:manualLayout>
                  <c:x val="-8.0746499547188353E-5"/>
                  <c:y val="1.28330097361315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04-442A-B19C-2398780D420B}"/>
                </c:ext>
              </c:extLst>
            </c:dLbl>
            <c:dLbl>
              <c:idx val="7"/>
              <c:layout>
                <c:manualLayout>
                  <c:x val="2.3240296746689162E-2"/>
                  <c:y val="-1.962744880198496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04-442A-B19C-2398780D420B}"/>
                </c:ext>
              </c:extLst>
            </c:dLbl>
            <c:dLbl>
              <c:idx val="8"/>
              <c:layout>
                <c:manualLayout>
                  <c:x val="1.3657362986604157E-2"/>
                  <c:y val="1.34272999649068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04-442A-B19C-2398780D42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11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Средства массовой информации - 1,9</c:v>
                </c:pt>
                <c:pt idx="1">
                  <c:v>Общегосударственные вопросы - 270,4</c:v>
                </c:pt>
                <c:pt idx="2">
                  <c:v>Национальная безопасность и правоохранительная деятельность - 40,3</c:v>
                </c:pt>
                <c:pt idx="3">
                  <c:v>Национальная экономика - 119,7</c:v>
                </c:pt>
                <c:pt idx="4">
                  <c:v>Жилищно-коммунальное хозяйство - 390,6</c:v>
                </c:pt>
                <c:pt idx="5">
                  <c:v>Образование - 1330,5</c:v>
                </c:pt>
                <c:pt idx="6">
                  <c:v>Культура и кинематография - 123,3</c:v>
                </c:pt>
                <c:pt idx="7">
                  <c:v>Здравоохранение - 33,1</c:v>
                </c:pt>
                <c:pt idx="8">
                  <c:v>Социальная политика - 158,3</c:v>
                </c:pt>
                <c:pt idx="9">
                  <c:v>Физическая культура и спорт -104,1 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 formatCode="0.0%">
                  <c:v>1E-3</c:v>
                </c:pt>
                <c:pt idx="1">
                  <c:v>0.105</c:v>
                </c:pt>
                <c:pt idx="2" formatCode="0.00%">
                  <c:v>1.6E-2</c:v>
                </c:pt>
                <c:pt idx="3" formatCode="0.00%">
                  <c:v>4.7E-2</c:v>
                </c:pt>
                <c:pt idx="4" formatCode="0.00%">
                  <c:v>0.152</c:v>
                </c:pt>
                <c:pt idx="5" formatCode="0.00%">
                  <c:v>0.51600000000000001</c:v>
                </c:pt>
                <c:pt idx="6" formatCode="0.0%">
                  <c:v>4.8000000000000001E-2</c:v>
                </c:pt>
                <c:pt idx="7" formatCode="0.0%">
                  <c:v>1.2999999999999999E-2</c:v>
                </c:pt>
                <c:pt idx="8" formatCode="0.0%">
                  <c:v>6.2E-2</c:v>
                </c:pt>
                <c:pt idx="9" formatCode="0.00%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604-442A-B19C-2398780D42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22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C-B604-442A-B19C-2398780D420B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22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D-B604-442A-B19C-2398780D420B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22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E-B604-442A-B19C-2398780D420B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22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F-B604-442A-B19C-2398780D420B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22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0-B604-442A-B19C-2398780D420B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22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1-B604-442A-B19C-2398780D420B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22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2-B604-442A-B19C-2398780D420B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22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3-B604-442A-B19C-2398780D420B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22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4-B604-442A-B19C-2398780D420B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22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5-B604-442A-B19C-2398780D420B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5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11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Лист1!$A$2:$A$11</c15:sqref>
                        </c15:formulaRef>
                      </c:ext>
                    </c:extLst>
                    <c:strCache>
                      <c:ptCount val="10"/>
                      <c:pt idx="0">
                        <c:v>Средства массовой информации - 1,9</c:v>
                      </c:pt>
                      <c:pt idx="1">
                        <c:v>Общегосударственные вопросы - 270,4</c:v>
                      </c:pt>
                      <c:pt idx="2">
                        <c:v>Национальная безопасность и правоохранительная деятельность - 40,3</c:v>
                      </c:pt>
                      <c:pt idx="3">
                        <c:v>Национальная экономика - 119,7</c:v>
                      </c:pt>
                      <c:pt idx="4">
                        <c:v>Жилищно-коммунальное хозяйство - 390,6</c:v>
                      </c:pt>
                      <c:pt idx="5">
                        <c:v>Образование - 1330,5</c:v>
                      </c:pt>
                      <c:pt idx="6">
                        <c:v>Культура и кинематография - 123,3</c:v>
                      </c:pt>
                      <c:pt idx="7">
                        <c:v>Здравоохранение - 33,1</c:v>
                      </c:pt>
                      <c:pt idx="8">
                        <c:v>Социальная политика - 158,3</c:v>
                      </c:pt>
                      <c:pt idx="9">
                        <c:v>Физическая культура и спорт -104,1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Лист1!$C$2:$C$11</c15:sqref>
                        </c15:formulaRef>
                      </c:ext>
                    </c:extLst>
                    <c:numCache>
                      <c:formatCode>General</c:formatCode>
                      <c:ptCount val="10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7-B604-442A-B19C-2398780D420B}"/>
                  </c:ext>
                </c:extLst>
              </c15:ser>
            </c15:filteredPieSeries>
          </c:ext>
        </c:extLst>
      </c:pieChart>
      <c:spPr>
        <a:noFill/>
        <a:ln w="25362">
          <a:noFill/>
        </a:ln>
      </c:spPr>
    </c:plotArea>
    <c:legend>
      <c:legendPos val="r"/>
      <c:layout>
        <c:manualLayout>
          <c:xMode val="edge"/>
          <c:yMode val="edge"/>
          <c:x val="0.59032659956544464"/>
          <c:y val="0"/>
          <c:w val="0.40967340043455536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2021 год </a:t>
            </a:r>
          </a:p>
        </c:rich>
      </c:tx>
      <c:layout>
        <c:manualLayout>
          <c:xMode val="edge"/>
          <c:yMode val="edge"/>
          <c:x val="0.37619429278102268"/>
          <c:y val="1.763708766636963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7652996424242143"/>
          <c:y val="0.13900048593335462"/>
          <c:w val="0.67108710559661244"/>
          <c:h val="0.6619318726437858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85A7-406E-99E3-023F1BE603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A7-406E-99E3-023F1BE603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5A7-406E-99E3-023F1BE6034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A7-406E-99E3-023F1BE6034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5A7-406E-99E3-023F1BE6034B}"/>
              </c:ext>
            </c:extLst>
          </c:dPt>
          <c:dLbls>
            <c:dLbl>
              <c:idx val="0"/>
              <c:layout>
                <c:manualLayout>
                  <c:x val="-0.17347799242707093"/>
                  <c:y val="-0.194654529126393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 </a:t>
                    </a:r>
                    <a:fld id="{0896BF97-276D-4B63-9CD4-BFA61BED914E}" type="VALUE">
                      <a:rPr lang="en-US" baseline="0"/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5A7-406E-99E3-023F1BE6034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132,4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5A7-406E-99E3-023F1BE6034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216,5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5A7-406E-99E3-023F1BE6034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81,6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5A7-406E-99E3-023F1BE6034B}"/>
                </c:ext>
              </c:extLst>
            </c:dLbl>
            <c:dLbl>
              <c:idx val="4"/>
              <c:layout>
                <c:manualLayout>
                  <c:x val="0.2343820155118248"/>
                  <c:y val="-2.6894817365027621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0,3</a:t>
                    </a:r>
                  </a:p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301778511875376E-2"/>
                      <c:h val="4.535333489887074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85A7-406E-99E3-023F1BE603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Образование </c:v>
                </c:pt>
                <c:pt idx="1">
                  <c:v>Культура</c:v>
                </c:pt>
                <c:pt idx="2">
                  <c:v>Соц.политика</c:v>
                </c:pt>
                <c:pt idx="3">
                  <c:v>Спорт</c:v>
                </c:pt>
                <c:pt idx="4">
                  <c:v>Здравоохранение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1019.7</c:v>
                </c:pt>
                <c:pt idx="1">
                  <c:v>132.4</c:v>
                </c:pt>
                <c:pt idx="2">
                  <c:v>216.5</c:v>
                </c:pt>
                <c:pt idx="3">
                  <c:v>81.599999999999994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5A7-406E-99E3-023F1BE603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202</a:t>
            </a:r>
            <a:r>
              <a:rPr lang="en-US" dirty="0"/>
              <a:t>2</a:t>
            </a:r>
            <a:r>
              <a:rPr lang="ru-RU" dirty="0"/>
              <a:t> год </a:t>
            </a:r>
          </a:p>
        </c:rich>
      </c:tx>
      <c:layout>
        <c:manualLayout>
          <c:xMode val="edge"/>
          <c:yMode val="edge"/>
          <c:x val="0.38217838533179455"/>
          <c:y val="5.8789716347489914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CD1-4CC1-BECB-3A8BD866392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CD1-4CC1-BECB-3A8BD866392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CD1-4CC1-BECB-3A8BD866392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CD1-4CC1-BECB-3A8BD866392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CD1-4CC1-BECB-3A8BD866392B}"/>
              </c:ext>
            </c:extLst>
          </c:dPt>
          <c:dLbls>
            <c:dLbl>
              <c:idx val="0"/>
              <c:layout>
                <c:manualLayout>
                  <c:x val="-0.14601075745682174"/>
                  <c:y val="-0.1554507832463059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1330,5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0-BCD1-4CC1-BECB-3A8BD866392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123,3</a:t>
                    </a:r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CD1-4CC1-BECB-3A8BD866392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/>
                      <a:t>158,3</a:t>
                    </a:r>
                  </a:p>
                  <a:p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CD1-4CC1-BECB-3A8BD866392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aseline="0" dirty="0"/>
                      <a:t>104,1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CD1-4CC1-BECB-3A8BD866392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aseline="0" dirty="0"/>
                      <a:t>33,1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CD1-4CC1-BECB-3A8BD86639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Образование </c:v>
                </c:pt>
                <c:pt idx="1">
                  <c:v>Культура</c:v>
                </c:pt>
                <c:pt idx="2">
                  <c:v>Соц.политика</c:v>
                </c:pt>
                <c:pt idx="3">
                  <c:v>Спорт</c:v>
                </c:pt>
                <c:pt idx="4">
                  <c:v>Здравоохранение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1330.5</c:v>
                </c:pt>
                <c:pt idx="1">
                  <c:v>123.3</c:v>
                </c:pt>
                <c:pt idx="2">
                  <c:v>158.30000000000001</c:v>
                </c:pt>
                <c:pt idx="3" formatCode="0.0">
                  <c:v>104.1</c:v>
                </c:pt>
                <c:pt idx="4">
                  <c:v>33.1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CD1-4CC1-BECB-3A8BD86639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7B4E8-C73B-49DE-A514-EDBC1A164E34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60DC0-5244-412B-96E2-C168C6096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98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5">
            <a:extLst>
              <a:ext uri="{FF2B5EF4-FFF2-40B4-BE49-F238E27FC236}">
                <a16:creationId xmlns:a16="http://schemas.microsoft.com/office/drawing/2014/main" id="{683888F8-9925-4105-AC9C-A395073682B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623CD12-3914-4E4E-9370-86832CECED37}" type="slidenum">
              <a:rPr lang="ru-RU" altLang="ru-RU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/>
          </a:p>
        </p:txBody>
      </p:sp>
      <p:sp>
        <p:nvSpPr>
          <p:cNvPr id="39939" name="Rectangle 1">
            <a:extLst>
              <a:ext uri="{FF2B5EF4-FFF2-40B4-BE49-F238E27FC236}">
                <a16:creationId xmlns:a16="http://schemas.microsoft.com/office/drawing/2014/main" id="{B336929A-2E12-4865-A040-36304EF3FA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D869F25B-D241-43AE-BA68-7E5347CD40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2188" y="3227388"/>
            <a:ext cx="7940675" cy="3059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7682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5">
            <a:extLst>
              <a:ext uri="{FF2B5EF4-FFF2-40B4-BE49-F238E27FC236}">
                <a16:creationId xmlns:a16="http://schemas.microsoft.com/office/drawing/2014/main" id="{FE4BC7CC-DA4F-4E88-8DE4-8CDCDDC31AC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1406E19-BE87-4ED8-94B3-CEF954DDB678}" type="slidenum">
              <a:rPr lang="ru-RU" altLang="ru-RU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ru-RU"/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E4D309A0-A512-49B5-B36F-45A7D1CD67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5BC6209F-4ECF-4B78-8933-2FEF673830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2188" y="3227388"/>
            <a:ext cx="7940675" cy="3059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613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5">
            <a:extLst>
              <a:ext uri="{FF2B5EF4-FFF2-40B4-BE49-F238E27FC236}">
                <a16:creationId xmlns:a16="http://schemas.microsoft.com/office/drawing/2014/main" id="{5F3C7650-7848-40B6-84D9-758CB5E82FD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4CA9906-1C50-496D-8C35-2C1460D6A666}" type="slidenum">
              <a:rPr lang="ru-RU" altLang="ru-RU" smtClean="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ru-RU" altLang="ru-RU"/>
          </a:p>
        </p:txBody>
      </p:sp>
      <p:sp>
        <p:nvSpPr>
          <p:cNvPr id="24579" name="Rectangle 1">
            <a:extLst>
              <a:ext uri="{FF2B5EF4-FFF2-40B4-BE49-F238E27FC236}">
                <a16:creationId xmlns:a16="http://schemas.microsoft.com/office/drawing/2014/main" id="{00CD332E-2107-48A4-87F3-CC3B3418C2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4648A721-2D85-480C-A70B-65752A748A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2188" y="3227388"/>
            <a:ext cx="7940675" cy="3059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0294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5">
            <a:extLst>
              <a:ext uri="{FF2B5EF4-FFF2-40B4-BE49-F238E27FC236}">
                <a16:creationId xmlns:a16="http://schemas.microsoft.com/office/drawing/2014/main" id="{6772DBA7-B9DA-42A1-BDFD-39FA8FC138C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C42FE29-8FED-4001-A95C-64A719BB0410}" type="slidenum">
              <a:rPr lang="ru-RU" altLang="ru-RU" smtClean="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ru-RU" altLang="ru-RU"/>
          </a:p>
        </p:txBody>
      </p:sp>
      <p:sp>
        <p:nvSpPr>
          <p:cNvPr id="35843" name="Rectangle 1">
            <a:extLst>
              <a:ext uri="{FF2B5EF4-FFF2-40B4-BE49-F238E27FC236}">
                <a16:creationId xmlns:a16="http://schemas.microsoft.com/office/drawing/2014/main" id="{3061BE9A-231F-4FAD-9734-91BDB26220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6A9482DA-A959-4858-95CB-A85A907F8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2188" y="3227388"/>
            <a:ext cx="7940675" cy="3059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3505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5">
            <a:extLst>
              <a:ext uri="{FF2B5EF4-FFF2-40B4-BE49-F238E27FC236}">
                <a16:creationId xmlns:a16="http://schemas.microsoft.com/office/drawing/2014/main" id="{52399388-CA12-451B-9F01-61534DB41A4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7BF422A-2A89-4B91-8EF1-E13E42FA4658}" type="slidenum">
              <a:rPr lang="ru-RU" altLang="ru-RU" smtClean="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/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id="{7159C4A0-3755-454C-B6B4-A242330FCF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544EE27E-B486-46E2-9B09-28A4B37B8A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2188" y="3227388"/>
            <a:ext cx="7940675" cy="3059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5">
            <a:extLst>
              <a:ext uri="{FF2B5EF4-FFF2-40B4-BE49-F238E27FC236}">
                <a16:creationId xmlns:a16="http://schemas.microsoft.com/office/drawing/2014/main" id="{11B85B2E-FA90-447F-8351-C132636017D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78590C4-3AE5-4252-8D2D-198704AC68F9}" type="slidenum">
              <a:rPr lang="ru-RU" altLang="ru-RU" smtClean="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ru-RU" altLang="ru-RU"/>
          </a:p>
        </p:txBody>
      </p:sp>
      <p:sp>
        <p:nvSpPr>
          <p:cNvPr id="37891" name="Rectangle 1">
            <a:extLst>
              <a:ext uri="{FF2B5EF4-FFF2-40B4-BE49-F238E27FC236}">
                <a16:creationId xmlns:a16="http://schemas.microsoft.com/office/drawing/2014/main" id="{749F8988-9FDF-4410-97A6-687A12793D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BEC2063D-DFC0-41F5-BA05-4F74BDF96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2188" y="3227388"/>
            <a:ext cx="7940675" cy="3059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229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>
            <a:extLst>
              <a:ext uri="{FF2B5EF4-FFF2-40B4-BE49-F238E27FC236}">
                <a16:creationId xmlns:a16="http://schemas.microsoft.com/office/drawing/2014/main" id="{B817CE6E-0A71-4225-836F-FC3D01A0D7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7" name="Заметки 2">
            <a:extLst>
              <a:ext uri="{FF2B5EF4-FFF2-40B4-BE49-F238E27FC236}">
                <a16:creationId xmlns:a16="http://schemas.microsoft.com/office/drawing/2014/main" id="{BAAB96A6-5285-43DB-A241-0D047FF669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1988" name="Номер слайда 3">
            <a:extLst>
              <a:ext uri="{FF2B5EF4-FFF2-40B4-BE49-F238E27FC236}">
                <a16:creationId xmlns:a16="http://schemas.microsoft.com/office/drawing/2014/main" id="{BD3E53A5-AC64-4836-A6AD-69EA4ED04AF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362F710-900B-4D86-869B-C3C9FD3AFD68}" type="slidenum">
              <a:rPr lang="ru-RU" altLang="ru-RU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23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135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4CFEB-16B5-4261-8FC3-C9EF45B98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5C3177-949C-45EE-A9D0-EFAF1D66A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8DAF88-248E-4E8D-9BB9-D1EB67295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B2-8531-400C-82F0-83AB848D00E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AE0CF4-D42D-4ABC-AA5E-23B4A8FED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3CC354-4C89-4E9E-952E-20F21366D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F98-9CE3-47AC-B405-979C4D58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7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0B689-FFCA-47DB-80E5-98373FE41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6B664B-C503-4942-9970-67B6DA506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310B77-9FBC-47E8-949E-AB44D3D8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B2-8531-400C-82F0-83AB848D00E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99CE38-26A3-4810-A1C2-614B88BCD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C4CE11-CF29-462A-B1B5-B7D88B932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F98-9CE3-47AC-B405-979C4D58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30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3864790-32CF-4E7D-8A92-6F32E7004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A86120-DE30-4FC6-88DA-702194320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94D6A6-1098-43AB-8EBB-743BF2709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B2-8531-400C-82F0-83AB848D00E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5A60E0-789D-4A6D-94DF-F0B11A8B6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71C74-711A-4FF7-BAAE-6BA8CF2C0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F98-9CE3-47AC-B405-979C4D58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419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34" y="4371976"/>
            <a:ext cx="8663517" cy="112871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A24B1863-0302-41BC-B569-8CDF1A91757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8D768E5B-2958-431E-A979-20D058F5840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41FE8-8A92-421D-A9BB-E6368B0D22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348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94546-EBE2-42B2-A288-D5B0468C7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6C61A9-98E4-4055-995A-858B039A0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8115B2-3EC5-428B-8020-7D952FEB7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B2-8531-400C-82F0-83AB848D00E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A68663-598B-420B-8DAB-05E5AC87E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027064-57E2-4C8B-8222-2A9D72313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F98-9CE3-47AC-B405-979C4D58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19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DEDBD-1BE8-450B-B0A2-EACDF163B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10396C-D002-487F-A45C-50FB121D4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F42470-5CAB-42CB-8995-D1FD6BD16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B2-8531-400C-82F0-83AB848D00E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49C9-F6BF-4FA9-BF20-76DB7B888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C114C7-75D1-4C3C-AF95-504D67DA9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F98-9CE3-47AC-B405-979C4D58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91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C95FA-BD1F-4CA6-B8BA-E3C210213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AC605F-BABD-4DA7-95EF-63989099CE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16CD64-FB73-4AE7-AE3C-86E08E32C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D674A0-21BF-4A33-B4ED-AE01EB8B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B2-8531-400C-82F0-83AB848D00E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885EC1-D00C-4AC3-9775-EFDDC0C33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67618A-02B0-48E9-A9DE-8EEE20E3E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F98-9CE3-47AC-B405-979C4D58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0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5EE8B-F486-4EBD-85F4-55EDB18EE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93C7F2-98B1-4C4C-BB85-BE3EBAC51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35E0B-3ABF-40AB-9F54-10E8C4CA0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35D2FB-26B6-40C2-B368-4E59D0A2E5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779B68B-E787-4D1D-B4C3-126D5F40BE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24B786F-6E07-4850-8FDE-66678D2D9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B2-8531-400C-82F0-83AB848D00E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8C5DCF-631D-4A72-B84F-E205BCDB5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5434ED-7288-4FB4-9D96-052AB3301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F98-9CE3-47AC-B405-979C4D58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446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4F8C4-0E0F-4553-836D-F1C857EF9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B66C0E2-8C83-4FB2-839C-434CCA487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B2-8531-400C-82F0-83AB848D00E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450013-C604-4E9B-84E3-583C99F4E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278A6F-4F66-4D7A-8F10-4EAFC15A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F98-9CE3-47AC-B405-979C4D58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69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D4BBDC-365E-432D-8771-534BECF88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B2-8531-400C-82F0-83AB848D00E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BA6394-CF4D-4A30-9F3F-CC0BFFF24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E9AA97-7255-404D-BE20-7D14F071C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F98-9CE3-47AC-B405-979C4D58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149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789C98-4BCD-4C48-8CCE-145AAECF2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FA450A-45F8-4578-928E-E38124311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BAC73B-182C-4548-AF98-2F6AB2AD4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B611BF-3122-42A1-A2C2-A3EAE8737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B2-8531-400C-82F0-83AB848D00E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BD7193-ACE6-481E-AA59-A6BD5EC2E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0E2BDC-0DFD-464C-AE63-C2384500B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F98-9CE3-47AC-B405-979C4D58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127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4D10B-6205-4C13-803F-9C84C3C1B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510601-EFAD-4C55-AD54-C6BD86AED3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62E565-A226-4328-8460-5E1BEE968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EC8263-171D-41A3-A19A-D51725680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B2-8531-400C-82F0-83AB848D00E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265FE7-695E-47C8-819B-282A19560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52757E-9394-464C-8B87-15C45E5E6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F98-9CE3-47AC-B405-979C4D58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25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94E2F7-7E3C-4402-B396-A5CF2FB17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2402C7-191E-4059-8384-128CFD405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045178-750F-4189-924D-4262A844F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39AB2-8531-400C-82F0-83AB848D00E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713709-8697-4E7B-922B-20D03C08D9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170CCE-BC9F-4DA9-AA3C-F788DF670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05F98-9CE3-47AC-B405-979C4D58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92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eb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mail@gkfu.ru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psheronskfu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888D112-9521-45AA-8EDC-95EC76C4B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03" y="132451"/>
            <a:ext cx="1270000" cy="111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C9B08978-7642-4E83-BDD1-1ECCA5DB8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347" y="97373"/>
            <a:ext cx="933450" cy="952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87DC0E-8929-42D6-ABDB-2C6C072FA0D8}"/>
              </a:ext>
            </a:extLst>
          </p:cNvPr>
          <p:cNvSpPr txBox="1"/>
          <p:nvPr/>
        </p:nvSpPr>
        <p:spPr>
          <a:xfrm>
            <a:off x="2637239" y="132451"/>
            <a:ext cx="6097836" cy="2885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i="1" dirty="0">
                <a:solidFill>
                  <a:srgbClr val="C00000"/>
                </a:solidFill>
                <a:latin typeface="Trebuchet MS" panose="020B0603020202020204" pitchFamily="34" charset="0"/>
              </a:rPr>
              <a:t>БЮДЖЕТ </a:t>
            </a:r>
          </a:p>
          <a:p>
            <a:pPr algn="ctr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i="1" dirty="0">
                <a:solidFill>
                  <a:srgbClr val="C00000"/>
                </a:solidFill>
                <a:latin typeface="Trebuchet MS" panose="020B0603020202020204" pitchFamily="34" charset="0"/>
              </a:rPr>
              <a:t>МУНИЦИПАЛЬНОГО</a:t>
            </a:r>
          </a:p>
          <a:p>
            <a:pPr algn="ctr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i="1" dirty="0">
                <a:solidFill>
                  <a:srgbClr val="C00000"/>
                </a:solidFill>
                <a:latin typeface="Trebuchet MS" panose="020B0603020202020204" pitchFamily="34" charset="0"/>
              </a:rPr>
              <a:t> ОБРАЗОВАНИЯ</a:t>
            </a:r>
          </a:p>
          <a:p>
            <a:pPr algn="ctr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i="1" dirty="0">
                <a:solidFill>
                  <a:srgbClr val="C00000"/>
                </a:solidFill>
                <a:latin typeface="Trebuchet MS" panose="020B0603020202020204" pitchFamily="34" charset="0"/>
              </a:rPr>
              <a:t> ДЛЯ ЖИТЕЛЕЙ ГОРОДА </a:t>
            </a:r>
          </a:p>
          <a:p>
            <a:pPr algn="ctr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i="1" dirty="0">
                <a:solidFill>
                  <a:srgbClr val="C00000"/>
                </a:solidFill>
                <a:latin typeface="Trebuchet MS" panose="020B0603020202020204" pitchFamily="34" charset="0"/>
              </a:rPr>
              <a:t>ГОРЯЧИЙ КЛЮЧ</a:t>
            </a:r>
            <a:endParaRPr lang="en-US" altLang="ru-RU" sz="2400" i="1" dirty="0">
              <a:solidFill>
                <a:srgbClr val="C00000"/>
              </a:solidFill>
              <a:latin typeface="Wide Latin" panose="020A0A07050505020404" pitchFamily="18" charset="0"/>
            </a:endParaRPr>
          </a:p>
          <a:p>
            <a:pPr algn="ctr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i="1" dirty="0">
                <a:solidFill>
                  <a:srgbClr val="C00000"/>
                </a:solidFill>
                <a:latin typeface="Trebuchet MS" panose="020B0603020202020204" pitchFamily="34" charset="0"/>
              </a:rPr>
              <a:t>   ИСПОЛНЕНИЕ ЗА 2022 ГОД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FF8D272-32B3-4EA4-B04C-4FCA4567D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03" y="1575153"/>
            <a:ext cx="3706717" cy="366799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7F731A5-690D-4697-BE7B-3ADF1E9738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319" y="1595002"/>
            <a:ext cx="3935584" cy="366799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97180DD-B401-49AF-8935-D93743490E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631" y="3017856"/>
            <a:ext cx="5715152" cy="369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62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8A02B6-6748-4372-9633-52D2B22FF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5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35A13A-0E67-4508-83E5-B75CEDD75B59}"/>
              </a:ext>
            </a:extLst>
          </p:cNvPr>
          <p:cNvSpPr txBox="1"/>
          <p:nvPr/>
        </p:nvSpPr>
        <p:spPr>
          <a:xfrm>
            <a:off x="2550602" y="524383"/>
            <a:ext cx="616944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rgbClr val="7030A0"/>
                </a:solidFill>
              </a:rPr>
              <a:t>Структура налоговых доходов в 2022 году, %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94218463"/>
              </p:ext>
            </p:extLst>
          </p:nvPr>
        </p:nvGraphicFramePr>
        <p:xfrm>
          <a:off x="2188028" y="987879"/>
          <a:ext cx="7971971" cy="5150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7391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8A02B6-6748-4372-9633-52D2B22FF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5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35A13A-0E67-4508-83E5-B75CEDD75B59}"/>
              </a:ext>
            </a:extLst>
          </p:cNvPr>
          <p:cNvSpPr txBox="1"/>
          <p:nvPr/>
        </p:nvSpPr>
        <p:spPr>
          <a:xfrm>
            <a:off x="2550602" y="524383"/>
            <a:ext cx="616944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rgbClr val="7030A0"/>
                </a:solidFill>
              </a:rPr>
              <a:t>Структура неналоговых доходов в 2022 году, %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12814680"/>
              </p:ext>
            </p:extLst>
          </p:nvPr>
        </p:nvGraphicFramePr>
        <p:xfrm>
          <a:off x="2188028" y="987879"/>
          <a:ext cx="7971971" cy="5150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2815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DDD56B-34B2-44FD-9711-E957223D0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792" y="9861"/>
            <a:ext cx="12192000" cy="6858000"/>
          </a:xfrm>
          <a:prstGeom prst="rect">
            <a:avLst/>
          </a:prstGeom>
        </p:spPr>
      </p:pic>
      <p:sp>
        <p:nvSpPr>
          <p:cNvPr id="21507" name="Rectangle 3">
            <a:extLst>
              <a:ext uri="{FF2B5EF4-FFF2-40B4-BE49-F238E27FC236}">
                <a16:creationId xmlns:a16="http://schemas.microsoft.com/office/drawing/2014/main" id="{9E43AF37-0F65-4FCC-B5B6-245EC73AF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864" y="539750"/>
            <a:ext cx="6300787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endParaRPr lang="ru-RU" altLang="ru-RU" b="0" dirty="0">
              <a:solidFill>
                <a:srgbClr val="1E6A39"/>
              </a:solidFill>
            </a:endParaRPr>
          </a:p>
          <a:p>
            <a:pPr algn="ctr">
              <a:buSzPct val="100000"/>
            </a:pPr>
            <a:endParaRPr lang="ru-RU" altLang="ru-RU" b="0" dirty="0">
              <a:solidFill>
                <a:srgbClr val="1E6A39"/>
              </a:solidFill>
            </a:endParaRPr>
          </a:p>
          <a:p>
            <a:pPr algn="ctr">
              <a:buSzPct val="100000"/>
            </a:pPr>
            <a:endParaRPr lang="ru-RU" altLang="ru-RU" b="0" dirty="0">
              <a:solidFill>
                <a:srgbClr val="1E6A39"/>
              </a:solidFill>
            </a:endParaRPr>
          </a:p>
          <a:p>
            <a:pPr algn="ctr">
              <a:buSzPct val="100000"/>
            </a:pPr>
            <a:endParaRPr lang="ru-RU" altLang="ru-RU" b="0" dirty="0">
              <a:solidFill>
                <a:srgbClr val="1E6A39"/>
              </a:solidFill>
            </a:endParaRPr>
          </a:p>
          <a:p>
            <a:pPr algn="ctr">
              <a:buSzPct val="100000"/>
            </a:pPr>
            <a:r>
              <a:rPr lang="ru-RU" altLang="ru-RU" b="0" dirty="0">
                <a:solidFill>
                  <a:srgbClr val="FF0000"/>
                </a:solidFill>
              </a:rPr>
              <a:t>Увеличение финансовой помощи из краевого бюджета повлияло на увеличение расходной части бюджета за 2022 год </a:t>
            </a:r>
          </a:p>
          <a:p>
            <a:pPr algn="ctr">
              <a:buSzPct val="100000"/>
            </a:pPr>
            <a:r>
              <a:rPr lang="ru-RU" altLang="ru-RU" b="0" dirty="0">
                <a:solidFill>
                  <a:srgbClr val="FF0000"/>
                </a:solidFill>
              </a:rPr>
              <a:t>на 261,2 млн. рублей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4582D1FF-FF2E-4C95-9FA7-B2BB663A7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1" y="1439863"/>
            <a:ext cx="70199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D00BACED-1A88-42C8-B110-6A94EDFCB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5219701"/>
            <a:ext cx="809942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1510" name="AutoShape 7">
            <a:extLst>
              <a:ext uri="{FF2B5EF4-FFF2-40B4-BE49-F238E27FC236}">
                <a16:creationId xmlns:a16="http://schemas.microsoft.com/office/drawing/2014/main" id="{06CFF330-37F8-46F0-9EF9-890914B01C67}"/>
              </a:ext>
            </a:extLst>
          </p:cNvPr>
          <p:cNvSpPr>
            <a:spLocks noChangeArrowheads="1"/>
          </p:cNvSpPr>
          <p:nvPr/>
        </p:nvSpPr>
        <p:spPr bwMode="auto">
          <a:xfrm rot="1380000" flipH="1">
            <a:off x="5316295" y="3083684"/>
            <a:ext cx="3174314" cy="710354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00 w 21600"/>
              <a:gd name="T13" fmla="*/ 5350 h 21600"/>
              <a:gd name="T14" fmla="*/ 17460 w 21600"/>
              <a:gd name="T15" fmla="*/ 1625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395" y="0"/>
                </a:moveTo>
                <a:lnTo>
                  <a:pt x="21600" y="10800"/>
                </a:lnTo>
                <a:lnTo>
                  <a:pt x="13395" y="21800"/>
                </a:lnTo>
                <a:lnTo>
                  <a:pt x="13395" y="16250"/>
                </a:lnTo>
                <a:lnTo>
                  <a:pt x="4000" y="16250"/>
                </a:lnTo>
                <a:lnTo>
                  <a:pt x="4000" y="5350"/>
                </a:lnTo>
                <a:lnTo>
                  <a:pt x="13395" y="5350"/>
                </a:lnTo>
                <a:lnTo>
                  <a:pt x="13395" y="0"/>
                </a:lnTo>
                <a:moveTo>
                  <a:pt x="0" y="5350"/>
                </a:moveTo>
                <a:lnTo>
                  <a:pt x="0" y="16250"/>
                </a:lnTo>
                <a:lnTo>
                  <a:pt x="1000" y="16250"/>
                </a:lnTo>
                <a:lnTo>
                  <a:pt x="1000" y="5350"/>
                </a:lnTo>
                <a:lnTo>
                  <a:pt x="0" y="5350"/>
                </a:lnTo>
                <a:moveTo>
                  <a:pt x="2000" y="5350"/>
                </a:moveTo>
                <a:lnTo>
                  <a:pt x="2000" y="16250"/>
                </a:lnTo>
                <a:lnTo>
                  <a:pt x="3000" y="16250"/>
                </a:lnTo>
                <a:lnTo>
                  <a:pt x="3000" y="5350"/>
                </a:lnTo>
                <a:lnTo>
                  <a:pt x="2000" y="5350"/>
                </a:lnTo>
                <a:close/>
              </a:path>
            </a:pathLst>
          </a:custGeom>
          <a:solidFill>
            <a:srgbClr val="729FCF"/>
          </a:solidFill>
          <a:ln w="9360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1800" b="0" dirty="0">
                <a:solidFill>
                  <a:srgbClr val="355269"/>
                </a:solidFill>
              </a:rPr>
              <a:t>   Увеличение  на</a:t>
            </a:r>
            <a:r>
              <a:rPr lang="ru-RU" altLang="ru-RU" b="0" dirty="0">
                <a:solidFill>
                  <a:srgbClr val="355269"/>
                </a:solidFill>
              </a:rPr>
              <a:t> 261,2 </a:t>
            </a:r>
            <a:r>
              <a:rPr lang="ru-RU" altLang="ru-RU" sz="1800" b="0" dirty="0" err="1">
                <a:solidFill>
                  <a:srgbClr val="355269"/>
                </a:solidFill>
              </a:rPr>
              <a:t>млн.рублей</a:t>
            </a:r>
            <a:endParaRPr lang="ru-RU" altLang="ru-RU" sz="1800" b="0" dirty="0">
              <a:solidFill>
                <a:srgbClr val="355269"/>
              </a:solidFill>
            </a:endParaRPr>
          </a:p>
        </p:txBody>
      </p:sp>
      <p:sp>
        <p:nvSpPr>
          <p:cNvPr id="21511" name="TextBox 8">
            <a:extLst>
              <a:ext uri="{FF2B5EF4-FFF2-40B4-BE49-F238E27FC236}">
                <a16:creationId xmlns:a16="http://schemas.microsoft.com/office/drawing/2014/main" id="{E652E976-3F09-460D-B6A4-DF5060E6E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6" y="2636838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 altLang="ru-RU"/>
          </a:p>
        </p:txBody>
      </p:sp>
      <p:pic>
        <p:nvPicPr>
          <p:cNvPr id="16" name="Picture 13">
            <a:extLst>
              <a:ext uri="{FF2B5EF4-FFF2-40B4-BE49-F238E27FC236}">
                <a16:creationId xmlns:a16="http://schemas.microsoft.com/office/drawing/2014/main" id="{3119899C-50AB-4C89-9A42-4CD416A7D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826" y="1826288"/>
            <a:ext cx="8584825" cy="41287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513366" y="1800225"/>
            <a:ext cx="107753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rgbClr val="00B050"/>
                </a:solidFill>
              </a:rPr>
              <a:t>1607,4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03687" y="3775587"/>
            <a:ext cx="10743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rgbClr val="00B050"/>
                </a:solidFill>
              </a:rPr>
              <a:t>1246,2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1762" y="5879698"/>
            <a:ext cx="136646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rgbClr val="00B050"/>
                </a:solidFill>
              </a:rPr>
              <a:t>2022 год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40853" y="5853508"/>
            <a:ext cx="136646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rgbClr val="00B050"/>
                </a:solidFill>
              </a:rPr>
              <a:t>2021 год</a:t>
            </a:r>
          </a:p>
        </p:txBody>
      </p:sp>
    </p:spTree>
    <p:extLst>
      <p:ext uri="{BB962C8B-B14F-4D97-AF65-F5344CB8AC3E}">
        <p14:creationId xmlns:p14="http://schemas.microsoft.com/office/powerpoint/2010/main" val="9073892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27C095-970E-4702-B264-C6177C5B3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8C3925-7AB7-4234-8639-06D078A40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188640"/>
            <a:ext cx="8496944" cy="576062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153D79"/>
                </a:solidFill>
                <a:latin typeface="+mn-lt"/>
                <a:cs typeface="Calibri" pitchFamily="34" charset="0"/>
              </a:rPr>
              <a:t>Показатели исполнения расходной части бюджета муниципального образования город Горячий Ключ за 202</a:t>
            </a:r>
            <a:r>
              <a:rPr lang="en-US" sz="1600" dirty="0">
                <a:solidFill>
                  <a:srgbClr val="153D79"/>
                </a:solidFill>
                <a:latin typeface="+mn-lt"/>
                <a:cs typeface="Calibri" pitchFamily="34" charset="0"/>
              </a:rPr>
              <a:t>2</a:t>
            </a:r>
            <a:r>
              <a:rPr lang="ru-RU" sz="1600" dirty="0">
                <a:solidFill>
                  <a:srgbClr val="153D79"/>
                </a:solidFill>
                <a:latin typeface="+mn-lt"/>
                <a:cs typeface="Calibri" pitchFamily="34" charset="0"/>
              </a:rPr>
              <a:t> год (млн. рублей)</a:t>
            </a:r>
          </a:p>
        </p:txBody>
      </p:sp>
      <p:graphicFrame>
        <p:nvGraphicFramePr>
          <p:cNvPr id="25605" name="Диаграмма 3">
            <a:extLst>
              <a:ext uri="{FF2B5EF4-FFF2-40B4-BE49-F238E27FC236}">
                <a16:creationId xmlns:a16="http://schemas.microsoft.com/office/drawing/2014/main" id="{3C0DE8B0-D158-4519-9302-20994D075B8C}"/>
              </a:ext>
            </a:extLst>
          </p:cNvPr>
          <p:cNvGraphicFramePr>
            <a:graphicFrameLocks/>
          </p:cNvGraphicFramePr>
          <p:nvPr/>
        </p:nvGraphicFramePr>
        <p:xfrm>
          <a:off x="1306513" y="698501"/>
          <a:ext cx="9390063" cy="626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9394750" imgH="6273328" progId="Excel.Chart.8">
                  <p:embed/>
                </p:oleObj>
              </mc:Choice>
              <mc:Fallback>
                <p:oleObj name="Chart" r:id="rId3" imgW="9394750" imgH="6273328" progId="Excel.Chart.8">
                  <p:embed/>
                  <p:pic>
                    <p:nvPicPr>
                      <p:cNvPr id="25605" name="Диаграмма 3">
                        <a:extLst>
                          <a:ext uri="{FF2B5EF4-FFF2-40B4-BE49-F238E27FC236}">
                            <a16:creationId xmlns:a16="http://schemas.microsoft.com/office/drawing/2014/main" id="{3C0DE8B0-D158-4519-9302-20994D075B8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513" y="698501"/>
                        <a:ext cx="9390063" cy="626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4B5D8CC-35B1-4A0B-83BB-659C9D7E66A8}"/>
              </a:ext>
            </a:extLst>
          </p:cNvPr>
          <p:cNvSpPr/>
          <p:nvPr/>
        </p:nvSpPr>
        <p:spPr>
          <a:xfrm rot="10800000" flipV="1">
            <a:off x="2207568" y="836711"/>
            <a:ext cx="4608264" cy="288032"/>
          </a:xfrm>
          <a:prstGeom prst="rect">
            <a:avLst/>
          </a:prstGeom>
          <a:noFill/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1B587C">
                    <a:lumMod val="75000"/>
                  </a:srgbClr>
                </a:solidFill>
              </a:rPr>
              <a:t>Доля расходов в разрезе уровней бюджета:</a:t>
            </a:r>
          </a:p>
        </p:txBody>
      </p:sp>
      <p:graphicFrame>
        <p:nvGraphicFramePr>
          <p:cNvPr id="3" name="Диаграмма 4">
            <a:extLst>
              <a:ext uri="{FF2B5EF4-FFF2-40B4-BE49-F238E27FC236}">
                <a16:creationId xmlns:a16="http://schemas.microsoft.com/office/drawing/2014/main" id="{2C2E0B27-793E-43E5-96AC-6AE60B6E14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966582"/>
              </p:ext>
            </p:extLst>
          </p:nvPr>
        </p:nvGraphicFramePr>
        <p:xfrm>
          <a:off x="1774826" y="749301"/>
          <a:ext cx="9288463" cy="6373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Диаграмма 9">
            <a:extLst>
              <a:ext uri="{FF2B5EF4-FFF2-40B4-BE49-F238E27FC236}">
                <a16:creationId xmlns:a16="http://schemas.microsoft.com/office/drawing/2014/main" id="{0B4C7218-9E70-4AB7-8840-A7307F2E9D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1930425"/>
              </p:ext>
            </p:extLst>
          </p:nvPr>
        </p:nvGraphicFramePr>
        <p:xfrm>
          <a:off x="857251" y="2270126"/>
          <a:ext cx="9504363" cy="453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04934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7708BB-888D-419E-8FAF-FBC3EF558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437" name="Rectangle 4">
            <a:extLst>
              <a:ext uri="{FF2B5EF4-FFF2-40B4-BE49-F238E27FC236}">
                <a16:creationId xmlns:a16="http://schemas.microsoft.com/office/drawing/2014/main" id="{5E55CBCF-C370-4687-A614-3C65B6ABF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0" y="179388"/>
            <a:ext cx="6650038" cy="831850"/>
          </a:xfrm>
          <a:prstGeom prst="rect">
            <a:avLst/>
          </a:prstGeom>
          <a:solidFill>
            <a:srgbClr val="729FCF">
              <a:alpha val="0"/>
            </a:srgbClr>
          </a:solidFill>
          <a:ln>
            <a:noFill/>
          </a:ln>
          <a:effectLst/>
        </p:spPr>
        <p:txBody>
          <a:bodyPr wrap="none" lIns="90000" tIns="45000" rIns="90000" bIns="45000" anchor="ctr"/>
          <a:lstStyle>
            <a:lvl1pPr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2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altLang="ru-RU" sz="1600" dirty="0">
              <a:solidFill>
                <a:srgbClr val="1E6A39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altLang="ru-RU" sz="1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altLang="ru-RU" sz="1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altLang="ru-RU" sz="1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altLang="ru-RU" sz="1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800" dirty="0">
                <a:solidFill>
                  <a:srgbClr val="FF0000"/>
                </a:solidFill>
                <a:latin typeface="Arial" panose="020B0604020202020204" pitchFamily="34" charset="0"/>
              </a:rPr>
              <a:t>Расходы в социальной сфере в 202</a:t>
            </a:r>
            <a:r>
              <a:rPr lang="en-US" altLang="ru-RU" sz="18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ru-RU" altLang="ru-RU" sz="1800" dirty="0">
                <a:solidFill>
                  <a:srgbClr val="FF0000"/>
                </a:solidFill>
                <a:latin typeface="Arial" panose="020B0604020202020204" pitchFamily="34" charset="0"/>
              </a:rPr>
              <a:t> году составили </a:t>
            </a:r>
            <a:r>
              <a:rPr lang="en-US" altLang="ru-RU" sz="1800" dirty="0">
                <a:solidFill>
                  <a:srgbClr val="FF0000"/>
                </a:solidFill>
                <a:latin typeface="Arial" panose="020B0604020202020204" pitchFamily="34" charset="0"/>
              </a:rPr>
              <a:t>1749,3</a:t>
            </a:r>
            <a:r>
              <a:rPr lang="ru-RU" altLang="ru-RU" sz="1800" dirty="0">
                <a:solidFill>
                  <a:srgbClr val="FF0000"/>
                </a:solidFill>
                <a:latin typeface="Arial" panose="020B0604020202020204" pitchFamily="34" charset="0"/>
              </a:rPr>
              <a:t> млн. рублей,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800" dirty="0">
                <a:solidFill>
                  <a:srgbClr val="FF0000"/>
                </a:solidFill>
                <a:latin typeface="Arial" panose="020B0604020202020204" pitchFamily="34" charset="0"/>
              </a:rPr>
              <a:t>или </a:t>
            </a:r>
            <a:r>
              <a:rPr lang="en-US" altLang="ru-RU" sz="1800" dirty="0">
                <a:solidFill>
                  <a:srgbClr val="FF0000"/>
                </a:solidFill>
                <a:latin typeface="Arial" panose="020B0604020202020204" pitchFamily="34" charset="0"/>
              </a:rPr>
              <a:t>68,0</a:t>
            </a:r>
            <a:r>
              <a:rPr lang="ru-RU" altLang="ru-RU" sz="1800" dirty="0">
                <a:solidFill>
                  <a:srgbClr val="FF0000"/>
                </a:solidFill>
                <a:latin typeface="Arial" panose="020B0604020202020204" pitchFamily="34" charset="0"/>
              </a:rPr>
              <a:t> % от общей суммы расходов. В сравнении с 202</a:t>
            </a:r>
            <a:r>
              <a:rPr lang="en-US" altLang="ru-RU" sz="1800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ru-RU" altLang="ru-RU" sz="1800" dirty="0">
                <a:solidFill>
                  <a:srgbClr val="FF0000"/>
                </a:solidFill>
                <a:latin typeface="Arial" panose="020B0604020202020204" pitchFamily="34" charset="0"/>
              </a:rPr>
              <a:t> годом расходы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800" dirty="0">
                <a:solidFill>
                  <a:srgbClr val="FF0000"/>
                </a:solidFill>
                <a:latin typeface="Arial" panose="020B0604020202020204" pitchFamily="34" charset="0"/>
              </a:rPr>
              <a:t> на социальную сферу увеличились на </a:t>
            </a:r>
            <a:r>
              <a:rPr lang="en-US" altLang="ru-RU" sz="1800" dirty="0">
                <a:solidFill>
                  <a:srgbClr val="FF0000"/>
                </a:solidFill>
                <a:latin typeface="Arial" panose="020B0604020202020204" pitchFamily="34" charset="0"/>
              </a:rPr>
              <a:t>298,8</a:t>
            </a:r>
            <a:r>
              <a:rPr lang="ru-RU" altLang="ru-RU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млн.рублей</a:t>
            </a:r>
            <a:endParaRPr lang="ru-RU" altLang="ru-RU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Диаграмма 7">
            <a:extLst>
              <a:ext uri="{FF2B5EF4-FFF2-40B4-BE49-F238E27FC236}">
                <a16:creationId xmlns:a16="http://schemas.microsoft.com/office/drawing/2014/main" id="{9430FE28-E823-4F07-9F0E-C685B37B5E83}"/>
              </a:ext>
            </a:extLst>
          </p:cNvPr>
          <p:cNvGraphicFramePr>
            <a:graphicFrameLocks/>
          </p:cNvGraphicFramePr>
          <p:nvPr/>
        </p:nvGraphicFramePr>
        <p:xfrm>
          <a:off x="6119019" y="1562919"/>
          <a:ext cx="4733542" cy="4799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13">
            <a:extLst>
              <a:ext uri="{FF2B5EF4-FFF2-40B4-BE49-F238E27FC236}">
                <a16:creationId xmlns:a16="http://schemas.microsoft.com/office/drawing/2014/main" id="{5ADF70ED-0669-492A-B6FF-59C5E1012A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1034544"/>
              </p:ext>
            </p:extLst>
          </p:nvPr>
        </p:nvGraphicFramePr>
        <p:xfrm>
          <a:off x="335204" y="1590726"/>
          <a:ext cx="4917591" cy="4771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838047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B5C184-2EC8-4E3E-B58E-A3B4FF147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721" name="Text Box 1">
            <a:extLst>
              <a:ext uri="{FF2B5EF4-FFF2-40B4-BE49-F238E27FC236}">
                <a16:creationId xmlns:a16="http://schemas.microsoft.com/office/drawing/2014/main" id="{61B4D7B7-862F-4AF5-AB7C-7E8A9CA7D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8973" y="2160588"/>
            <a:ext cx="9055177" cy="378936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400" dirty="0">
                <a:solidFill>
                  <a:srgbClr val="3465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Норматив, утвержденный постановлением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400" dirty="0">
                <a:solidFill>
                  <a:srgbClr val="3465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главы администрации (губернатора)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400" dirty="0">
                <a:solidFill>
                  <a:srgbClr val="3465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Краснодарского края 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400" dirty="0">
                <a:solidFill>
                  <a:srgbClr val="3465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от  13 декабря 2021 года № 905</a:t>
            </a:r>
            <a:r>
              <a:rPr lang="ru-RU" alt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4000" b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  </a:t>
            </a:r>
            <a:r>
              <a:rPr lang="ru-RU" altLang="ru-RU" sz="3200" b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–  224,9 млн. рублей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sz="2400" dirty="0">
              <a:solidFill>
                <a:srgbClr val="3465A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400" dirty="0">
                <a:solidFill>
                  <a:srgbClr val="3465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Фактические расходы на содержание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400" dirty="0">
                <a:solidFill>
                  <a:srgbClr val="3465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органов местного самоуправления МО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400" dirty="0">
                <a:solidFill>
                  <a:srgbClr val="3465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Город Горячий Ключ за 2022 год</a:t>
            </a:r>
            <a:r>
              <a:rPr lang="ru-RU" altLang="ru-RU" sz="4000" b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sz="3200" b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–  182,2  млн. рублей</a:t>
            </a:r>
          </a:p>
          <a:p>
            <a:pPr>
              <a:spcBef>
                <a:spcPts val="1000"/>
              </a:spcBef>
              <a:spcAft>
                <a:spcPts val="300"/>
              </a:spcAft>
              <a:buSzPct val="130000"/>
              <a:defRPr/>
            </a:pPr>
            <a:endParaRPr lang="ru-RU" altLang="ru-RU" sz="4000" b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D0418E59-9B40-4D4A-B153-A0500F0D7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864" y="1024569"/>
            <a:ext cx="6300787" cy="95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772D03CC-6A59-4284-9A25-DB4148C62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720725"/>
            <a:ext cx="59404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dirty="0">
                <a:solidFill>
                  <a:srgbClr val="FF0000"/>
                </a:solidFill>
                <a:latin typeface="Arial" panose="020B0604020202020204" pitchFamily="34" charset="0"/>
              </a:rPr>
              <a:t>Соблюден норматив формирования расходов на содержание органов местного самоуправления в 2022 году:</a:t>
            </a:r>
          </a:p>
        </p:txBody>
      </p:sp>
    </p:spTree>
    <p:extLst>
      <p:ext uri="{BB962C8B-B14F-4D97-AF65-F5344CB8AC3E}">
        <p14:creationId xmlns:p14="http://schemas.microsoft.com/office/powerpoint/2010/main" val="15592505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AEF57C-5F82-467A-963E-D92FBAB1F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32"/>
            <a:ext cx="12192000" cy="6908404"/>
          </a:xfrm>
          <a:prstGeom prst="rect">
            <a:avLst/>
          </a:prstGeom>
        </p:spPr>
      </p:pic>
      <p:sp>
        <p:nvSpPr>
          <p:cNvPr id="26627" name="Line 1">
            <a:extLst>
              <a:ext uri="{FF2B5EF4-FFF2-40B4-BE49-F238E27FC236}">
                <a16:creationId xmlns:a16="http://schemas.microsoft.com/office/drawing/2014/main" id="{315A3CE7-CCBB-4406-A7F8-67C6BE8B7CB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9783" y="1544463"/>
            <a:ext cx="4435587" cy="0"/>
          </a:xfrm>
          <a:prstGeom prst="line">
            <a:avLst/>
          </a:prstGeom>
          <a:noFill/>
          <a:ln w="38160" cap="rnd">
            <a:solidFill>
              <a:srgbClr val="4E67C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26628" name="AutoShape 2">
            <a:extLst>
              <a:ext uri="{FF2B5EF4-FFF2-40B4-BE49-F238E27FC236}">
                <a16:creationId xmlns:a16="http://schemas.microsoft.com/office/drawing/2014/main" id="{99202637-21B2-433D-848F-C426B7072D1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89783" y="1577925"/>
            <a:ext cx="0" cy="485798"/>
          </a:xfrm>
          <a:prstGeom prst="straightConnector1">
            <a:avLst/>
          </a:prstGeom>
          <a:noFill/>
          <a:ln w="38160" cap="rnd">
            <a:solidFill>
              <a:srgbClr val="4E67C8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629" name="AutoShape 3">
            <a:extLst>
              <a:ext uri="{FF2B5EF4-FFF2-40B4-BE49-F238E27FC236}">
                <a16:creationId xmlns:a16="http://schemas.microsoft.com/office/drawing/2014/main" id="{57A77177-1ABB-4BE8-82BB-03480E0994C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751065" y="1544824"/>
            <a:ext cx="0" cy="485798"/>
          </a:xfrm>
          <a:prstGeom prst="straightConnector1">
            <a:avLst/>
          </a:prstGeom>
          <a:noFill/>
          <a:ln w="38160" cap="rnd">
            <a:solidFill>
              <a:srgbClr val="4E67C8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630" name="AutoShape 4">
            <a:extLst>
              <a:ext uri="{FF2B5EF4-FFF2-40B4-BE49-F238E27FC236}">
                <a16:creationId xmlns:a16="http://schemas.microsoft.com/office/drawing/2014/main" id="{855CDCF3-131A-4F07-A553-0815E955E27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825370" y="1544463"/>
            <a:ext cx="0" cy="486159"/>
          </a:xfrm>
          <a:prstGeom prst="straightConnector1">
            <a:avLst/>
          </a:prstGeom>
          <a:noFill/>
          <a:ln w="38160">
            <a:solidFill>
              <a:srgbClr val="4E67C8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6631" name="Rectangle 5">
            <a:extLst>
              <a:ext uri="{FF2B5EF4-FFF2-40B4-BE49-F238E27FC236}">
                <a16:creationId xmlns:a16="http://schemas.microsoft.com/office/drawing/2014/main" id="{9B0E2BB3-2639-41ED-8E20-E43C389B9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5135" y="2044163"/>
            <a:ext cx="2005488" cy="1554113"/>
          </a:xfrm>
          <a:prstGeom prst="rect">
            <a:avLst/>
          </a:prstGeom>
          <a:solidFill>
            <a:srgbClr val="FFFFFF"/>
          </a:solidFill>
          <a:ln w="1584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3200" b="0" dirty="0">
                <a:solidFill>
                  <a:srgbClr val="31489F"/>
                </a:solidFill>
                <a:latin typeface="Trebuchet MS" panose="020B0603020202020204" pitchFamily="34" charset="0"/>
              </a:rPr>
              <a:t> </a:t>
            </a:r>
            <a:r>
              <a:rPr lang="ru-RU" altLang="ru-RU" sz="2000" b="0" dirty="0">
                <a:solidFill>
                  <a:srgbClr val="31489F"/>
                </a:solidFill>
                <a:latin typeface="Trebuchet MS" panose="020B0603020202020204" pitchFamily="34" charset="0"/>
              </a:rPr>
              <a:t>20</a:t>
            </a:r>
            <a:r>
              <a:rPr lang="en-US" altLang="ru-RU" sz="2000" b="0" dirty="0">
                <a:solidFill>
                  <a:srgbClr val="31489F"/>
                </a:solidFill>
                <a:latin typeface="Trebuchet MS" panose="020B0603020202020204" pitchFamily="34" charset="0"/>
              </a:rPr>
              <a:t>20</a:t>
            </a:r>
            <a:r>
              <a:rPr lang="ru-RU" altLang="ru-RU" sz="2000" b="0" dirty="0">
                <a:solidFill>
                  <a:srgbClr val="31489F"/>
                </a:solidFill>
                <a:latin typeface="Trebuchet MS" panose="020B0603020202020204" pitchFamily="34" charset="0"/>
              </a:rPr>
              <a:t> год</a:t>
            </a:r>
          </a:p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31489F"/>
                </a:solidFill>
                <a:latin typeface="Trebuchet MS" panose="020B0603020202020204" pitchFamily="34" charset="0"/>
              </a:rPr>
              <a:t>2</a:t>
            </a:r>
            <a:r>
              <a:rPr lang="en-US" altLang="ru-RU" sz="2000" b="0" dirty="0">
                <a:solidFill>
                  <a:srgbClr val="31489F"/>
                </a:solidFill>
                <a:latin typeface="Trebuchet MS" panose="020B0603020202020204" pitchFamily="34" charset="0"/>
              </a:rPr>
              <a:t>9</a:t>
            </a:r>
            <a:r>
              <a:rPr lang="ru-RU" altLang="ru-RU" sz="2000" b="0" dirty="0">
                <a:solidFill>
                  <a:srgbClr val="31489F"/>
                </a:solidFill>
                <a:latin typeface="Trebuchet MS" panose="020B0603020202020204" pitchFamily="34" charset="0"/>
              </a:rPr>
              <a:t> квартир</a:t>
            </a:r>
          </a:p>
          <a:p>
            <a:pPr algn="ctr" eaLnBrk="1" hangingPunct="1">
              <a:buSzPct val="100000"/>
            </a:pPr>
            <a:r>
              <a:rPr lang="en-US" altLang="ru-RU" sz="2000" dirty="0">
                <a:solidFill>
                  <a:srgbClr val="92D050"/>
                </a:solidFill>
                <a:latin typeface="Trebuchet MS" panose="020B0603020202020204" pitchFamily="34" charset="0"/>
              </a:rPr>
              <a:t>44,8</a:t>
            </a:r>
            <a:endParaRPr lang="ru-RU" altLang="ru-RU" sz="2000" b="0" dirty="0">
              <a:solidFill>
                <a:srgbClr val="92D050"/>
              </a:solidFill>
              <a:latin typeface="Trebuchet MS" panose="020B0603020202020204" pitchFamily="34" charset="0"/>
            </a:endParaRPr>
          </a:p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92D050"/>
                </a:solidFill>
                <a:latin typeface="Trebuchet MS" panose="020B0603020202020204" pitchFamily="34" charset="0"/>
              </a:rPr>
              <a:t>млн. рублей</a:t>
            </a:r>
          </a:p>
        </p:txBody>
      </p:sp>
      <p:sp>
        <p:nvSpPr>
          <p:cNvPr id="26632" name="Rectangle 6">
            <a:extLst>
              <a:ext uri="{FF2B5EF4-FFF2-40B4-BE49-F238E27FC236}">
                <a16:creationId xmlns:a16="http://schemas.microsoft.com/office/drawing/2014/main" id="{D46B1F95-047D-47B4-A7B8-A2BB3544C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6906" y="2030622"/>
            <a:ext cx="1788020" cy="1567658"/>
          </a:xfrm>
          <a:prstGeom prst="rect">
            <a:avLst/>
          </a:prstGeom>
          <a:solidFill>
            <a:srgbClr val="FFFFFF"/>
          </a:solidFill>
          <a:ln w="1584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31489F"/>
                </a:solidFill>
                <a:latin typeface="Trebuchet MS" panose="020B0603020202020204" pitchFamily="34" charset="0"/>
              </a:rPr>
              <a:t>202</a:t>
            </a:r>
            <a:r>
              <a:rPr lang="en-US" altLang="ru-RU" sz="2000" b="0" dirty="0">
                <a:solidFill>
                  <a:srgbClr val="31489F"/>
                </a:solidFill>
                <a:latin typeface="Trebuchet MS" panose="020B0603020202020204" pitchFamily="34" charset="0"/>
              </a:rPr>
              <a:t>1</a:t>
            </a:r>
            <a:r>
              <a:rPr lang="ru-RU" altLang="ru-RU" sz="2000" b="0" dirty="0">
                <a:solidFill>
                  <a:srgbClr val="31489F"/>
                </a:solidFill>
                <a:latin typeface="Trebuchet MS" panose="020B0603020202020204" pitchFamily="34" charset="0"/>
              </a:rPr>
              <a:t> год</a:t>
            </a:r>
          </a:p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31489F"/>
                </a:solidFill>
                <a:latin typeface="Trebuchet MS" panose="020B0603020202020204" pitchFamily="34" charset="0"/>
              </a:rPr>
              <a:t>2</a:t>
            </a:r>
            <a:r>
              <a:rPr lang="en-US" altLang="ru-RU" sz="2000" b="0" dirty="0">
                <a:solidFill>
                  <a:srgbClr val="31489F"/>
                </a:solidFill>
                <a:latin typeface="Trebuchet MS" panose="020B0603020202020204" pitchFamily="34" charset="0"/>
              </a:rPr>
              <a:t>8</a:t>
            </a:r>
            <a:r>
              <a:rPr lang="ru-RU" altLang="ru-RU" sz="2000" b="0" dirty="0">
                <a:solidFill>
                  <a:srgbClr val="31489F"/>
                </a:solidFill>
                <a:latin typeface="Trebuchet MS" panose="020B0603020202020204" pitchFamily="34" charset="0"/>
              </a:rPr>
              <a:t> квартир</a:t>
            </a:r>
          </a:p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92D050"/>
                </a:solidFill>
                <a:latin typeface="Trebuchet MS" panose="020B0603020202020204" pitchFamily="34" charset="0"/>
              </a:rPr>
              <a:t>4</a:t>
            </a:r>
            <a:r>
              <a:rPr lang="en-US" altLang="ru-RU" sz="2000" b="0" dirty="0">
                <a:solidFill>
                  <a:srgbClr val="92D050"/>
                </a:solidFill>
                <a:latin typeface="Trebuchet MS" panose="020B0603020202020204" pitchFamily="34" charset="0"/>
              </a:rPr>
              <a:t>7,1</a:t>
            </a:r>
            <a:endParaRPr lang="ru-RU" altLang="ru-RU" sz="2000" b="0" dirty="0">
              <a:solidFill>
                <a:srgbClr val="92D050"/>
              </a:solidFill>
              <a:latin typeface="Trebuchet MS" panose="020B0603020202020204" pitchFamily="34" charset="0"/>
            </a:endParaRPr>
          </a:p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92D050"/>
                </a:solidFill>
                <a:latin typeface="Trebuchet MS" panose="020B0603020202020204" pitchFamily="34" charset="0"/>
              </a:rPr>
              <a:t>млн. рублей</a:t>
            </a:r>
          </a:p>
        </p:txBody>
      </p:sp>
      <p:sp>
        <p:nvSpPr>
          <p:cNvPr id="26633" name="Rectangle 7">
            <a:extLst>
              <a:ext uri="{FF2B5EF4-FFF2-40B4-BE49-F238E27FC236}">
                <a16:creationId xmlns:a16="http://schemas.microsoft.com/office/drawing/2014/main" id="{FBA6A45B-282E-48FF-A962-FDA1CD138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3389" y="2030622"/>
            <a:ext cx="1667642" cy="1567654"/>
          </a:xfrm>
          <a:prstGeom prst="rect">
            <a:avLst/>
          </a:prstGeom>
          <a:solidFill>
            <a:srgbClr val="FFFFFF"/>
          </a:solidFill>
          <a:ln w="1584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31489F"/>
                </a:solidFill>
                <a:latin typeface="Trebuchet MS" panose="020B0603020202020204" pitchFamily="34" charset="0"/>
              </a:rPr>
              <a:t>202</a:t>
            </a:r>
            <a:r>
              <a:rPr lang="en-US" altLang="ru-RU" sz="2000" b="0" dirty="0">
                <a:solidFill>
                  <a:srgbClr val="31489F"/>
                </a:solidFill>
                <a:latin typeface="Trebuchet MS" panose="020B0603020202020204" pitchFamily="34" charset="0"/>
              </a:rPr>
              <a:t>2</a:t>
            </a:r>
            <a:r>
              <a:rPr lang="ru-RU" altLang="ru-RU" sz="2000" b="0" dirty="0">
                <a:solidFill>
                  <a:srgbClr val="31489F"/>
                </a:solidFill>
                <a:latin typeface="Trebuchet MS" panose="020B0603020202020204" pitchFamily="34" charset="0"/>
              </a:rPr>
              <a:t> год</a:t>
            </a:r>
          </a:p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31489F"/>
                </a:solidFill>
                <a:latin typeface="Trebuchet MS" panose="020B0603020202020204" pitchFamily="34" charset="0"/>
              </a:rPr>
              <a:t>2</a:t>
            </a:r>
            <a:r>
              <a:rPr lang="en-US" altLang="ru-RU" sz="2000" b="0" dirty="0">
                <a:solidFill>
                  <a:srgbClr val="31489F"/>
                </a:solidFill>
                <a:latin typeface="Trebuchet MS" panose="020B0603020202020204" pitchFamily="34" charset="0"/>
              </a:rPr>
              <a:t>2</a:t>
            </a:r>
            <a:r>
              <a:rPr lang="ru-RU" altLang="ru-RU" sz="2000" b="0" dirty="0">
                <a:solidFill>
                  <a:srgbClr val="31489F"/>
                </a:solidFill>
                <a:latin typeface="Trebuchet MS" panose="020B0603020202020204" pitchFamily="34" charset="0"/>
              </a:rPr>
              <a:t> квартир</a:t>
            </a:r>
          </a:p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92D050"/>
                </a:solidFill>
                <a:latin typeface="Trebuchet MS" panose="020B0603020202020204" pitchFamily="34" charset="0"/>
              </a:rPr>
              <a:t> </a:t>
            </a:r>
            <a:r>
              <a:rPr lang="en-US" altLang="ru-RU" sz="2000" b="0" dirty="0">
                <a:solidFill>
                  <a:srgbClr val="92D050"/>
                </a:solidFill>
                <a:latin typeface="Trebuchet MS" panose="020B0603020202020204" pitchFamily="34" charset="0"/>
              </a:rPr>
              <a:t>59,2</a:t>
            </a:r>
            <a:endParaRPr lang="ru-RU" altLang="ru-RU" sz="2000" b="0" dirty="0">
              <a:solidFill>
                <a:srgbClr val="92D050"/>
              </a:solidFill>
              <a:latin typeface="Trebuchet MS" panose="020B0603020202020204" pitchFamily="34" charset="0"/>
            </a:endParaRPr>
          </a:p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92D050"/>
                </a:solidFill>
                <a:latin typeface="Trebuchet MS" panose="020B0603020202020204" pitchFamily="34" charset="0"/>
              </a:rPr>
              <a:t>млн. рублей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1A72F19-C697-4C5D-A12D-19343699C9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32" y="1211856"/>
            <a:ext cx="5603765" cy="5114800"/>
          </a:xfrm>
          <a:prstGeom prst="rect">
            <a:avLst/>
          </a:prstGeom>
        </p:spPr>
      </p:pic>
      <p:sp>
        <p:nvSpPr>
          <p:cNvPr id="28683" name="Rectangle 10">
            <a:extLst>
              <a:ext uri="{FF2B5EF4-FFF2-40B4-BE49-F238E27FC236}">
                <a16:creationId xmlns:a16="http://schemas.microsoft.com/office/drawing/2014/main" id="{0957B30F-C161-493A-94D2-7282D8854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873" y="343530"/>
            <a:ext cx="6300788" cy="11107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b="0" dirty="0">
                <a:solidFill>
                  <a:schemeClr val="accent1">
                    <a:lumMod val="75000"/>
                  </a:schemeClr>
                </a:solidFill>
              </a:rPr>
              <a:t>Приобретение квартир детям-сиротам за счет 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b="0" dirty="0">
                <a:solidFill>
                  <a:schemeClr val="accent1">
                    <a:lumMod val="75000"/>
                  </a:schemeClr>
                </a:solidFill>
              </a:rPr>
              <a:t>финансовой помощи из краевого бюджета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C9FD3E-E3AA-4DAA-AAB6-4EB5964F4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674" name="Рисунок 10">
            <a:extLst>
              <a:ext uri="{FF2B5EF4-FFF2-40B4-BE49-F238E27FC236}">
                <a16:creationId xmlns:a16="http://schemas.microsoft.com/office/drawing/2014/main" id="{87BFEB9A-6286-4525-886F-6B044FDE4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4237"/>
            <a:ext cx="3503364" cy="268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6">
            <a:extLst>
              <a:ext uri="{FF2B5EF4-FFF2-40B4-BE49-F238E27FC236}">
                <a16:creationId xmlns:a16="http://schemas.microsoft.com/office/drawing/2014/main" id="{12EE7091-5213-444A-BC60-0BCE28A2ED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361735"/>
              </p:ext>
            </p:extLst>
          </p:nvPr>
        </p:nvGraphicFramePr>
        <p:xfrm>
          <a:off x="3912073" y="2022764"/>
          <a:ext cx="7162800" cy="3713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1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9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4026">
                <a:tc rowSpan="2"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  <a:p>
                      <a:pPr algn="ctr"/>
                      <a:r>
                        <a:rPr lang="ru-RU" sz="2000" dirty="0"/>
                        <a:t>Наименование национального проекта </a:t>
                      </a:r>
                    </a:p>
                  </a:txBody>
                  <a:tcPr marL="91442" marR="91442" marT="45714" marB="4571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    Объём финансирования </a:t>
                      </a:r>
                    </a:p>
                  </a:txBody>
                  <a:tcPr marL="91442" marR="91442" marT="45714" marB="4571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99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Назначено</a:t>
                      </a:r>
                    </a:p>
                  </a:txBody>
                  <a:tcPr marL="91442" marR="91442"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Исполнено </a:t>
                      </a:r>
                    </a:p>
                  </a:txBody>
                  <a:tcPr marL="91442" marR="91442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305">
                <a:tc>
                  <a:txBody>
                    <a:bodyPr/>
                    <a:lstStyle/>
                    <a:p>
                      <a:r>
                        <a:rPr lang="ru-RU" sz="2000" dirty="0"/>
                        <a:t>Образование</a:t>
                      </a:r>
                    </a:p>
                  </a:txBody>
                  <a:tcPr marL="91442" marR="91442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216 266,6</a:t>
                      </a:r>
                    </a:p>
                  </a:txBody>
                  <a:tcPr marL="91442" marR="91442"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216 266,5</a:t>
                      </a:r>
                    </a:p>
                  </a:txBody>
                  <a:tcPr marL="91442" marR="91442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692">
                <a:tc>
                  <a:txBody>
                    <a:bodyPr/>
                    <a:lstStyle/>
                    <a:p>
                      <a:r>
                        <a:rPr lang="ru-RU" sz="2000" dirty="0"/>
                        <a:t>Жильё и городская среда </a:t>
                      </a:r>
                    </a:p>
                  </a:txBody>
                  <a:tcPr marL="91442" marR="91442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173 421,6</a:t>
                      </a:r>
                    </a:p>
                  </a:txBody>
                  <a:tcPr marL="91442" marR="91442"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162 490,6</a:t>
                      </a:r>
                    </a:p>
                  </a:txBody>
                  <a:tcPr marL="91442" marR="91442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4998">
                <a:tc>
                  <a:txBody>
                    <a:bodyPr/>
                    <a:lstStyle/>
                    <a:p>
                      <a:r>
                        <a:rPr lang="ru-RU" sz="2000" dirty="0"/>
                        <a:t>Экология</a:t>
                      </a:r>
                    </a:p>
                  </a:txBody>
                  <a:tcPr marL="91442" marR="91442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2 080,0</a:t>
                      </a:r>
                    </a:p>
                  </a:txBody>
                  <a:tcPr marL="91442" marR="91442"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2 080,0</a:t>
                      </a:r>
                    </a:p>
                  </a:txBody>
                  <a:tcPr marL="91442" marR="91442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77499520"/>
                  </a:ext>
                </a:extLst>
              </a:tr>
            </a:tbl>
          </a:graphicData>
        </a:graphic>
      </p:graphicFrame>
      <p:sp>
        <p:nvSpPr>
          <p:cNvPr id="28712" name="Заголовок 9">
            <a:extLst>
              <a:ext uri="{FF2B5EF4-FFF2-40B4-BE49-F238E27FC236}">
                <a16:creationId xmlns:a16="http://schemas.microsoft.com/office/drawing/2014/main" id="{394488A4-9A84-40EE-B06F-73D75186F9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00601" y="260351"/>
            <a:ext cx="5014913" cy="720725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r>
              <a:rPr lang="ru-RU" altLang="ru-RU" sz="3600" dirty="0">
                <a:solidFill>
                  <a:srgbClr val="C00000"/>
                </a:solidFill>
              </a:rPr>
              <a:t>Национальные проекты2022 год</a:t>
            </a:r>
            <a:r>
              <a:rPr lang="ru-RU" altLang="ru-RU" sz="4000" dirty="0">
                <a:solidFill>
                  <a:srgbClr val="C00000"/>
                </a:solidFill>
              </a:rPr>
              <a:t>                                       </a:t>
            </a:r>
            <a:r>
              <a:rPr lang="ru-RU" altLang="ru-RU" sz="1800" dirty="0"/>
              <a:t>(тыс. рублей)</a:t>
            </a:r>
            <a:br>
              <a:rPr lang="ru-RU" altLang="ru-RU" sz="1800" dirty="0"/>
            </a:b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994594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CBB85D-BE36-40BB-A4C1-1AB7DB905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698" name="TextBox 2">
            <a:extLst>
              <a:ext uri="{FF2B5EF4-FFF2-40B4-BE49-F238E27FC236}">
                <a16:creationId xmlns:a16="http://schemas.microsoft.com/office/drawing/2014/main" id="{3622870F-4B68-4CFC-9975-EA79E550A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1"/>
            <a:ext cx="8207375" cy="8309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>
            <a:spAutoFit/>
          </a:bodyPr>
          <a:lstStyle/>
          <a:p>
            <a:pPr algn="just"/>
            <a:r>
              <a:rPr lang="ru-RU" altLang="ru-RU" sz="1200" dirty="0">
                <a:solidFill>
                  <a:srgbClr val="0E2C3E"/>
                </a:solidFill>
              </a:rPr>
              <a:t>    </a:t>
            </a:r>
          </a:p>
          <a:p>
            <a:pPr algn="just"/>
            <a:r>
              <a:rPr lang="ru-RU" altLang="ru-RU" sz="1200" dirty="0">
                <a:solidFill>
                  <a:srgbClr val="0E2C3E"/>
                </a:solidFill>
              </a:rPr>
              <a:t> </a:t>
            </a:r>
            <a:r>
              <a:rPr lang="ru-RU" altLang="ru-RU" sz="1200" dirty="0">
                <a:solidFill>
                  <a:srgbClr val="C00000"/>
                </a:solidFill>
              </a:rPr>
              <a:t>Расходы на реализацию мероприятий 35 программ муниципального образования город Горячий Ключ в 2022 году составили 2 591,5 млн. рублей, или 96,9% к уточненной росписи. Удельный вес расходов районного бюджета, осуществляемых в рамках муниципальных программ муниципального образования город Горячий Ключ, составил 97,3%.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78B161-11B7-4BA1-9FCF-BD54FF7F192F}"/>
              </a:ext>
            </a:extLst>
          </p:cNvPr>
          <p:cNvSpPr/>
          <p:nvPr/>
        </p:nvSpPr>
        <p:spPr>
          <a:xfrm>
            <a:off x="1991544" y="821940"/>
            <a:ext cx="8208912" cy="523220"/>
          </a:xfrm>
          <a:prstGeom prst="rect">
            <a:avLst/>
          </a:prstGeom>
          <a:gradFill>
            <a:gsLst>
              <a:gs pos="92350">
                <a:schemeClr val="bg2">
                  <a:lumMod val="90000"/>
                </a:schemeClr>
              </a:gs>
              <a:gs pos="8712">
                <a:srgbClr val="09A7E1"/>
              </a:gs>
              <a:gs pos="0">
                <a:srgbClr val="00B0F0"/>
              </a:gs>
              <a:gs pos="88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1B587C">
                    <a:lumMod val="50000"/>
                  </a:srgbClr>
                </a:solidFill>
                <a:ea typeface="Times New Roman" panose="02020603050405020304" pitchFamily="18" charset="0"/>
                <a:cs typeface="Calibri" pitchFamily="34" charset="0"/>
              </a:rPr>
              <a:t>Расходы районного бюджета, произведенные в 2022 году в рамках муниципальных программ муниципального образования город Горячий Ключ </a:t>
            </a:r>
            <a:endParaRPr lang="ru-RU" sz="1400" dirty="0">
              <a:solidFill>
                <a:srgbClr val="1B587C">
                  <a:lumMod val="50000"/>
                </a:srgbClr>
              </a:solidFill>
              <a:cs typeface="Calibri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CE65BC87-6A52-4757-9E2B-6CDC09F7CE55}"/>
              </a:ext>
            </a:extLst>
          </p:cNvPr>
          <p:cNvGraphicFramePr>
            <a:graphicFrameLocks noGrp="1"/>
          </p:cNvGraphicFramePr>
          <p:nvPr/>
        </p:nvGraphicFramePr>
        <p:xfrm>
          <a:off x="1919536" y="1484784"/>
          <a:ext cx="8352928" cy="5349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6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52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№ п/п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Наименование муниципальной программы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Плановые</a:t>
                      </a: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 назначения 2022 года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Кассовое</a:t>
                      </a: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 исполнение за 2022 год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% исполнения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Информационное освещение деятельности органов местного самоуправления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2,0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94,3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Развитие сельского хозяйства и регулирование рынков сельскохозяйственной продукции, сырья и продовольствия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8,3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53,9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Управление муниципальным имуществом и земельными ресурсами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18,2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18,1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Содействие развитию малого и среднего предпринимательства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0,6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Формирование инвестиционной привлекательности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0,4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Управление муниципальными финансами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16,7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Обеспечение объектами инженерной инфраструктуры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278,1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258,8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93,0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0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Создание условий для развития муниципальной политики в отдельных секторах экономики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194,7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190,6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97,9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Информатизация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7,9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85,3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0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Противодействие коррупции в администрации муниципального образования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0,1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Развитие образования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1058,5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1039,3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98,2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0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Безопасность, профилактика терроризма и экстремизма образовательных организаций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0,2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0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О подготовке градостроительной и землеустроительной документации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7,4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95,9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Дети Горячего Ключа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65,1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64,6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99,3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Развитие культуры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185,1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184,9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99,9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Сохранение и развитие традиционной народной культуры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0,6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9703" name="TextBox 6">
            <a:extLst>
              <a:ext uri="{FF2B5EF4-FFF2-40B4-BE49-F238E27FC236}">
                <a16:creationId xmlns:a16="http://schemas.microsoft.com/office/drawing/2014/main" id="{80D486DC-BA17-44D4-9C36-59E010706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0189" y="1274764"/>
            <a:ext cx="1152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200">
                <a:solidFill>
                  <a:srgbClr val="1442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млн. рублей</a:t>
            </a:r>
            <a:endParaRPr lang="ru-RU" altLang="ru-RU" sz="1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753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A1FAB3-F035-4D47-B783-01ED00ACC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0BC3B7F-AF7E-4853-935B-2D75C4E17777}"/>
              </a:ext>
            </a:extLst>
          </p:cNvPr>
          <p:cNvSpPr/>
          <p:nvPr/>
        </p:nvSpPr>
        <p:spPr>
          <a:xfrm>
            <a:off x="1919536" y="188640"/>
            <a:ext cx="8275792" cy="523220"/>
          </a:xfrm>
          <a:prstGeom prst="rect">
            <a:avLst/>
          </a:prstGeom>
          <a:gradFill>
            <a:gsLst>
              <a:gs pos="92350">
                <a:schemeClr val="accent1">
                  <a:lumMod val="75000"/>
                </a:schemeClr>
              </a:gs>
              <a:gs pos="8712">
                <a:srgbClr val="09A7E1"/>
              </a:gs>
              <a:gs pos="0">
                <a:srgbClr val="00B0F0"/>
              </a:gs>
              <a:gs pos="88000">
                <a:schemeClr val="accent1">
                  <a:lumMod val="60000"/>
                  <a:lumOff val="4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1B587C">
                    <a:lumMod val="50000"/>
                  </a:srgbClr>
                </a:solidFill>
                <a:ea typeface="Times New Roman" panose="02020603050405020304" pitchFamily="18" charset="0"/>
                <a:cs typeface="Calibri" pitchFamily="34" charset="0"/>
              </a:rPr>
              <a:t>Расходы районного бюджета, произведенные в 2022 году в рамках муниципальных программ муниципального образования город Горячий Ключ </a:t>
            </a:r>
            <a:endParaRPr lang="ru-RU" sz="1400" dirty="0">
              <a:solidFill>
                <a:srgbClr val="1B587C">
                  <a:lumMod val="50000"/>
                </a:srgbClr>
              </a:solidFill>
              <a:cs typeface="Calibri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62B4F8A-8807-434A-B569-7BC6210482C7}"/>
              </a:ext>
            </a:extLst>
          </p:cNvPr>
          <p:cNvGraphicFramePr>
            <a:graphicFrameLocks noGrp="1"/>
          </p:cNvGraphicFramePr>
          <p:nvPr/>
        </p:nvGraphicFramePr>
        <p:xfrm>
          <a:off x="1919536" y="711861"/>
          <a:ext cx="8275792" cy="5741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0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7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77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70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146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№ п/п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Наименование муниципальной программы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Плановые</a:t>
                      </a: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 назначения 2022 года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Кассовое</a:t>
                      </a: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 исполнение за 2022 год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% исполнения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Молодежь Горячего Ключа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12,7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12,6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98,8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Развитие физической культуры и спорта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100,3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Площадка нашего двора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1,3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Строительство спортивных сооружений на территории муниципального образования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5,1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91,9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Развитие санаторно-курортного и туристического комплекса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0,8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Обеспечение безопасности населения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40,5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39,3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97,1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Формирование современной городской среды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66,6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64,3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96,6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Реализация мероприятий по допризывной подготовке молодежи к военной службе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8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Профилактика терроризма и экстремизма, а также минимизация и ликвидация их проявлений на территории муниципального образования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95,8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8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Обеспечение пожарной безопасности и защита населения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2,2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Дорожное хозяйство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112,3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104,5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93,1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8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Развитие коммунального комплекса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337,0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317,5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94,2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8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Охрана окружающей среды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0,2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888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5D5CAA-AEA8-4263-BC64-EC72CC935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4B7295-F24F-4929-BB94-4AA55BD20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Уважаемые жители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 города Горячий Ключ!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6F77AC-30C3-469F-8B44-5C8F862E1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Перед Вами аналитический материал, в котором в краткой и доступной форме отражены основные параметры годового отчета об исполнении бюджета за 2022 год.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0C7119-2D9D-4445-9429-E64495FE5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22" y="3238959"/>
            <a:ext cx="6863508" cy="320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31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26CD1C-8EB3-4F92-8614-90B3D9A4D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B92AAC2-FC6D-4F63-8454-A1BE2C9B0B5B}"/>
              </a:ext>
            </a:extLst>
          </p:cNvPr>
          <p:cNvSpPr/>
          <p:nvPr/>
        </p:nvSpPr>
        <p:spPr>
          <a:xfrm>
            <a:off x="1986416" y="84847"/>
            <a:ext cx="8208912" cy="523220"/>
          </a:xfrm>
          <a:prstGeom prst="rect">
            <a:avLst/>
          </a:prstGeom>
          <a:gradFill>
            <a:gsLst>
              <a:gs pos="92350">
                <a:schemeClr val="accent1">
                  <a:lumMod val="75000"/>
                </a:schemeClr>
              </a:gs>
              <a:gs pos="8712">
                <a:srgbClr val="09A7E1"/>
              </a:gs>
              <a:gs pos="0">
                <a:srgbClr val="00B0F0"/>
              </a:gs>
              <a:gs pos="88000">
                <a:schemeClr val="accent1">
                  <a:lumMod val="60000"/>
                  <a:lumOff val="4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1B587C">
                    <a:lumMod val="50000"/>
                  </a:srgbClr>
                </a:solidFill>
                <a:ea typeface="Times New Roman" panose="02020603050405020304" pitchFamily="18" charset="0"/>
                <a:cs typeface="Calibri" pitchFamily="34" charset="0"/>
              </a:rPr>
              <a:t>Расходы районного бюджета, произведенные в 2022 году в рамках муниципальных программ муниципального образования город Горячий Ключ </a:t>
            </a:r>
            <a:endParaRPr lang="ru-RU" sz="1400" dirty="0">
              <a:solidFill>
                <a:srgbClr val="1B587C">
                  <a:lumMod val="50000"/>
                </a:srgbClr>
              </a:solidFill>
              <a:cs typeface="Calibri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D844F1C-A5FC-4F1B-B4DC-E5549AD4C9D2}"/>
              </a:ext>
            </a:extLst>
          </p:cNvPr>
          <p:cNvGraphicFramePr>
            <a:graphicFrameLocks noGrp="1"/>
          </p:cNvGraphicFramePr>
          <p:nvPr/>
        </p:nvGraphicFramePr>
        <p:xfrm>
          <a:off x="1974831" y="629371"/>
          <a:ext cx="8225625" cy="1788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2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321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№ п/п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Наименование муниципальной программы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Плановые</a:t>
                      </a: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 назначения 2022 года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Кассовое</a:t>
                      </a: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 исполнение за 2022 год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% исполнения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По оказанию поддержки и развития казачьих обществ </a:t>
                      </a:r>
                      <a:r>
                        <a:rPr lang="ru-RU" sz="1200" b="1" dirty="0" err="1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Горячеключевского</a:t>
                      </a: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 районного казачьего общества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0,2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31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Гармонизация межнациональных отношений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0,3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32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Социальная поддержка граждан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59,6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53,8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90,3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E3B5F3E-82C1-46E1-85D0-E706D375448D}"/>
              </a:ext>
            </a:extLst>
          </p:cNvPr>
          <p:cNvGraphicFramePr>
            <a:graphicFrameLocks noGrp="1"/>
          </p:cNvGraphicFramePr>
          <p:nvPr/>
        </p:nvGraphicFramePr>
        <p:xfrm>
          <a:off x="1992137" y="2418324"/>
          <a:ext cx="822049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8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29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5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33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Поддержка социально ориентированных некоммерческих организаций и развитие гражданского общества, реализация и функционирование территориального общественного самоуправления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7,0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85,6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C3E419A-3BCF-4B86-A51A-F3F6B88D6721}"/>
              </a:ext>
            </a:extLst>
          </p:cNvPr>
          <p:cNvGraphicFramePr>
            <a:graphicFrameLocks noGrp="1"/>
          </p:cNvGraphicFramePr>
          <p:nvPr/>
        </p:nvGraphicFramePr>
        <p:xfrm>
          <a:off x="1974830" y="3160237"/>
          <a:ext cx="8225625" cy="381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1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3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23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34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Доступная среда жизнедеятельности инвалидов и других маломобильных граждан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0,5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7164D3FF-7503-45C6-8B6C-1D6C508D3095}"/>
              </a:ext>
            </a:extLst>
          </p:cNvPr>
          <p:cNvGraphicFramePr>
            <a:graphicFrameLocks noGrp="1"/>
          </p:cNvGraphicFramePr>
          <p:nvPr/>
        </p:nvGraphicFramePr>
        <p:xfrm>
          <a:off x="1974831" y="3536414"/>
          <a:ext cx="8237805" cy="443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965">
                  <a:extLst>
                    <a:ext uri="{9D8B030D-6E8A-4147-A177-3AD203B41FA5}">
                      <a16:colId xmlns:a16="http://schemas.microsoft.com/office/drawing/2014/main" val="269418456"/>
                    </a:ext>
                  </a:extLst>
                </a:gridCol>
                <a:gridCol w="4766997">
                  <a:extLst>
                    <a:ext uri="{9D8B030D-6E8A-4147-A177-3AD203B41FA5}">
                      <a16:colId xmlns:a16="http://schemas.microsoft.com/office/drawing/2014/main" val="345898327"/>
                    </a:ext>
                  </a:extLst>
                </a:gridCol>
                <a:gridCol w="1013551">
                  <a:extLst>
                    <a:ext uri="{9D8B030D-6E8A-4147-A177-3AD203B41FA5}">
                      <a16:colId xmlns:a16="http://schemas.microsoft.com/office/drawing/2014/main" val="2102460084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3924329585"/>
                    </a:ext>
                  </a:extLst>
                </a:gridCol>
                <a:gridCol w="988706">
                  <a:extLst>
                    <a:ext uri="{9D8B030D-6E8A-4147-A177-3AD203B41FA5}">
                      <a16:colId xmlns:a16="http://schemas.microsoft.com/office/drawing/2014/main" val="3370735665"/>
                    </a:ext>
                  </a:extLst>
                </a:gridCol>
              </a:tblGrid>
              <a:tr h="443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35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Духовно-нравственное развитие детей и молодежи, становление и укрепление семейных традиций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0,1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481877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41A6E775-290A-413E-BAAC-74DC190C7616}"/>
              </a:ext>
            </a:extLst>
          </p:cNvPr>
          <p:cNvGraphicFramePr>
            <a:graphicFrameLocks noGrp="1"/>
          </p:cNvGraphicFramePr>
          <p:nvPr/>
        </p:nvGraphicFramePr>
        <p:xfrm>
          <a:off x="1967659" y="3962288"/>
          <a:ext cx="8244977" cy="473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965">
                  <a:extLst>
                    <a:ext uri="{9D8B030D-6E8A-4147-A177-3AD203B41FA5}">
                      <a16:colId xmlns:a16="http://schemas.microsoft.com/office/drawing/2014/main" val="2465603727"/>
                    </a:ext>
                  </a:extLst>
                </a:gridCol>
                <a:gridCol w="4766997">
                  <a:extLst>
                    <a:ext uri="{9D8B030D-6E8A-4147-A177-3AD203B41FA5}">
                      <a16:colId xmlns:a16="http://schemas.microsoft.com/office/drawing/2014/main" val="2594718332"/>
                    </a:ext>
                  </a:extLst>
                </a:gridCol>
                <a:gridCol w="1013551">
                  <a:extLst>
                    <a:ext uri="{9D8B030D-6E8A-4147-A177-3AD203B41FA5}">
                      <a16:colId xmlns:a16="http://schemas.microsoft.com/office/drawing/2014/main" val="610430174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1388930753"/>
                    </a:ext>
                  </a:extLst>
                </a:gridCol>
                <a:gridCol w="995878">
                  <a:extLst>
                    <a:ext uri="{9D8B030D-6E8A-4147-A177-3AD203B41FA5}">
                      <a16:colId xmlns:a16="http://schemas.microsoft.com/office/drawing/2014/main" val="1435691563"/>
                    </a:ext>
                  </a:extLst>
                </a:gridCol>
              </a:tblGrid>
              <a:tr h="473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anose="020B0604020202020204" pitchFamily="34" charset="-128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2 591,5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2 503,9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96,6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138227"/>
                  </a:ext>
                </a:extLst>
              </a:tr>
            </a:tbl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24E477B-D787-4C75-B662-E8E00F7EB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73" y="4400599"/>
            <a:ext cx="3380510" cy="233919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799FEC-F169-4DA2-91ED-176BBC763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58230-FCDF-4D6F-8B38-D2BCBA988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2663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200" dirty="0">
                <a:solidFill>
                  <a:srgbClr val="C00000"/>
                </a:solidFill>
              </a:rPr>
            </a:b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Динамика основных расходов 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A7344A32-D992-4354-A87B-E0FE28661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742267"/>
              </p:ext>
            </p:extLst>
          </p:nvPr>
        </p:nvGraphicFramePr>
        <p:xfrm>
          <a:off x="2522862" y="1318887"/>
          <a:ext cx="7931532" cy="2637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883">
                  <a:extLst>
                    <a:ext uri="{9D8B030D-6E8A-4147-A177-3AD203B41FA5}">
                      <a16:colId xmlns:a16="http://schemas.microsoft.com/office/drawing/2014/main" val="2908103666"/>
                    </a:ext>
                  </a:extLst>
                </a:gridCol>
                <a:gridCol w="1982883">
                  <a:extLst>
                    <a:ext uri="{9D8B030D-6E8A-4147-A177-3AD203B41FA5}">
                      <a16:colId xmlns:a16="http://schemas.microsoft.com/office/drawing/2014/main" val="488133139"/>
                    </a:ext>
                  </a:extLst>
                </a:gridCol>
                <a:gridCol w="1982883">
                  <a:extLst>
                    <a:ext uri="{9D8B030D-6E8A-4147-A177-3AD203B41FA5}">
                      <a16:colId xmlns:a16="http://schemas.microsoft.com/office/drawing/2014/main" val="1266820851"/>
                    </a:ext>
                  </a:extLst>
                </a:gridCol>
                <a:gridCol w="1982883">
                  <a:extLst>
                    <a:ext uri="{9D8B030D-6E8A-4147-A177-3AD203B41FA5}">
                      <a16:colId xmlns:a16="http://schemas.microsoft.com/office/drawing/2014/main" val="1974375911"/>
                    </a:ext>
                  </a:extLst>
                </a:gridCol>
              </a:tblGrid>
              <a:tr h="9788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ГОД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Жилищно-коммунальное и</a:t>
                      </a:r>
                    </a:p>
                    <a:p>
                      <a:pPr algn="ctr"/>
                      <a:r>
                        <a:rPr lang="ru-RU" sz="1600" dirty="0"/>
                        <a:t>дорожное хозяйство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Культура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Образование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875965"/>
                  </a:ext>
                </a:extLst>
              </a:tr>
              <a:tr h="34826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201</a:t>
                      </a:r>
                      <a:r>
                        <a:rPr lang="en-US" sz="1600" dirty="0"/>
                        <a:t>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156,0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134,3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957,1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250808"/>
                  </a:ext>
                </a:extLst>
              </a:tr>
              <a:tr h="33359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201</a:t>
                      </a:r>
                      <a:r>
                        <a:rPr lang="en-US" sz="1600" dirty="0"/>
                        <a:t>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144,4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697,7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399904"/>
                  </a:ext>
                </a:extLst>
              </a:tr>
              <a:tr h="34370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201</a:t>
                      </a:r>
                      <a:r>
                        <a:rPr lang="en-US" sz="1600" dirty="0"/>
                        <a:t>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183,9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110,3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805,6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56523"/>
                  </a:ext>
                </a:extLst>
              </a:tr>
              <a:tr h="54359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</a:t>
                      </a:r>
                      <a:r>
                        <a:rPr lang="en-US" sz="1600" dirty="0"/>
                        <a:t>20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199,4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95,4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827,1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76636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5E86DAF-47AF-4D9C-8637-1D6BD9C02043}"/>
              </a:ext>
            </a:extLst>
          </p:cNvPr>
          <p:cNvSpPr txBox="1"/>
          <p:nvPr/>
        </p:nvSpPr>
        <p:spPr>
          <a:xfrm>
            <a:off x="9194952" y="949555"/>
            <a:ext cx="1718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м</a:t>
            </a:r>
            <a:r>
              <a:rPr lang="ru-RU" sz="1800" dirty="0" err="1"/>
              <a:t>лн.рублей</a:t>
            </a:r>
            <a:endParaRPr lang="ru-RU" sz="1800" dirty="0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456DAB06-95A0-47A1-AB52-90757A80E7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60407"/>
              </p:ext>
            </p:extLst>
          </p:nvPr>
        </p:nvGraphicFramePr>
        <p:xfrm>
          <a:off x="2522862" y="3789802"/>
          <a:ext cx="7931532" cy="752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883">
                  <a:extLst>
                    <a:ext uri="{9D8B030D-6E8A-4147-A177-3AD203B41FA5}">
                      <a16:colId xmlns:a16="http://schemas.microsoft.com/office/drawing/2014/main" val="3030694988"/>
                    </a:ext>
                  </a:extLst>
                </a:gridCol>
                <a:gridCol w="1982883">
                  <a:extLst>
                    <a:ext uri="{9D8B030D-6E8A-4147-A177-3AD203B41FA5}">
                      <a16:colId xmlns:a16="http://schemas.microsoft.com/office/drawing/2014/main" val="2969638573"/>
                    </a:ext>
                  </a:extLst>
                </a:gridCol>
                <a:gridCol w="1982883">
                  <a:extLst>
                    <a:ext uri="{9D8B030D-6E8A-4147-A177-3AD203B41FA5}">
                      <a16:colId xmlns:a16="http://schemas.microsoft.com/office/drawing/2014/main" val="649085941"/>
                    </a:ext>
                  </a:extLst>
                </a:gridCol>
                <a:gridCol w="1982883">
                  <a:extLst>
                    <a:ext uri="{9D8B030D-6E8A-4147-A177-3AD203B41FA5}">
                      <a16:colId xmlns:a16="http://schemas.microsoft.com/office/drawing/2014/main" val="2097576019"/>
                    </a:ext>
                  </a:extLst>
                </a:gridCol>
              </a:tblGrid>
              <a:tr h="37113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202</a:t>
                      </a:r>
                      <a:r>
                        <a:rPr lang="en-U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</a:t>
                      </a:r>
                      <a:endParaRPr lang="ru-RU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467,9</a:t>
                      </a:r>
                      <a:endParaRPr lang="ru-RU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132,4</a:t>
                      </a:r>
                      <a:endParaRPr lang="ru-RU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1019,7</a:t>
                      </a:r>
                      <a:endParaRPr lang="ru-RU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799448"/>
                  </a:ext>
                </a:extLst>
              </a:tr>
              <a:tr h="3816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</a:t>
                      </a:r>
                      <a:r>
                        <a:rPr lang="en-US" sz="1600" dirty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390,6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123,2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1330,5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863403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8E6FE9CF-ABC4-4525-8443-B633D184AE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132370"/>
              </p:ext>
            </p:extLst>
          </p:nvPr>
        </p:nvGraphicFramePr>
        <p:xfrm>
          <a:off x="2522862" y="4542638"/>
          <a:ext cx="793153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883">
                  <a:extLst>
                    <a:ext uri="{9D8B030D-6E8A-4147-A177-3AD203B41FA5}">
                      <a16:colId xmlns:a16="http://schemas.microsoft.com/office/drawing/2014/main" val="2758709921"/>
                    </a:ext>
                  </a:extLst>
                </a:gridCol>
                <a:gridCol w="1982883">
                  <a:extLst>
                    <a:ext uri="{9D8B030D-6E8A-4147-A177-3AD203B41FA5}">
                      <a16:colId xmlns:a16="http://schemas.microsoft.com/office/drawing/2014/main" val="3455436649"/>
                    </a:ext>
                  </a:extLst>
                </a:gridCol>
                <a:gridCol w="1982883">
                  <a:extLst>
                    <a:ext uri="{9D8B030D-6E8A-4147-A177-3AD203B41FA5}">
                      <a16:colId xmlns:a16="http://schemas.microsoft.com/office/drawing/2014/main" val="3771584527"/>
                    </a:ext>
                  </a:extLst>
                </a:gridCol>
                <a:gridCol w="1982883">
                  <a:extLst>
                    <a:ext uri="{9D8B030D-6E8A-4147-A177-3AD203B41FA5}">
                      <a16:colId xmlns:a16="http://schemas.microsoft.com/office/drawing/2014/main" val="574019401"/>
                    </a:ext>
                  </a:extLst>
                </a:gridCol>
              </a:tblGrid>
              <a:tr h="436986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Рост объёма расходов в 202</a:t>
                      </a:r>
                      <a:r>
                        <a:rPr lang="en-U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</a:t>
                      </a:r>
                      <a:r>
                        <a:rPr lang="ru-RU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г. к 201</a:t>
                      </a:r>
                      <a:r>
                        <a:rPr lang="en-U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7</a:t>
                      </a:r>
                      <a:r>
                        <a:rPr lang="ru-RU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г.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+</a:t>
                      </a:r>
                      <a:r>
                        <a:rPr lang="en-U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234,6</a:t>
                      </a:r>
                      <a:endParaRPr lang="ru-RU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+</a:t>
                      </a:r>
                      <a:r>
                        <a:rPr lang="en-U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11,1</a:t>
                      </a:r>
                      <a:endParaRPr lang="ru-RU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+</a:t>
                      </a:r>
                      <a:r>
                        <a:rPr lang="en-U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373,4</a:t>
                      </a:r>
                      <a:endParaRPr lang="ru-RU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787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857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A75716-FF04-47E9-962C-794D55515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866" name="AutoShape 1">
            <a:extLst>
              <a:ext uri="{FF2B5EF4-FFF2-40B4-BE49-F238E27FC236}">
                <a16:creationId xmlns:a16="http://schemas.microsoft.com/office/drawing/2014/main" id="{A4633B3A-287C-4A45-A53F-240F9F331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1704880"/>
            <a:ext cx="7416800" cy="798512"/>
          </a:xfrm>
          <a:prstGeom prst="homePlate">
            <a:avLst>
              <a:gd name="adj" fmla="val 50053"/>
            </a:avLst>
          </a:prstGeom>
          <a:solidFill>
            <a:schemeClr val="bg1"/>
          </a:solidFill>
          <a:ln w="15840">
            <a:solidFill>
              <a:srgbClr val="1C2B68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568D11"/>
                </a:solidFill>
                <a:latin typeface="Trebuchet MS" panose="020B0603020202020204" pitchFamily="34" charset="0"/>
              </a:rPr>
              <a:t>Муниципальный долг на 1 января 2022 года</a:t>
            </a:r>
          </a:p>
        </p:txBody>
      </p:sp>
      <p:sp>
        <p:nvSpPr>
          <p:cNvPr id="36867" name="AutoShape 2">
            <a:extLst>
              <a:ext uri="{FF2B5EF4-FFF2-40B4-BE49-F238E27FC236}">
                <a16:creationId xmlns:a16="http://schemas.microsoft.com/office/drawing/2014/main" id="{FA35AA28-DF76-4ECB-B936-012DD0755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3141664"/>
            <a:ext cx="7416800" cy="712787"/>
          </a:xfrm>
          <a:prstGeom prst="homePlate">
            <a:avLst>
              <a:gd name="adj" fmla="val 50052"/>
            </a:avLst>
          </a:prstGeom>
          <a:solidFill>
            <a:schemeClr val="bg1"/>
          </a:solidFill>
          <a:ln w="15840">
            <a:solidFill>
              <a:srgbClr val="1C2B68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568D11"/>
                </a:solidFill>
                <a:latin typeface="Trebuchet MS" panose="020B0603020202020204" pitchFamily="34" charset="0"/>
              </a:rPr>
              <a:t>Погашение кредита кредитным организациям</a:t>
            </a:r>
          </a:p>
        </p:txBody>
      </p:sp>
      <p:sp>
        <p:nvSpPr>
          <p:cNvPr id="36868" name="AutoShape 3">
            <a:extLst>
              <a:ext uri="{FF2B5EF4-FFF2-40B4-BE49-F238E27FC236}">
                <a16:creationId xmlns:a16="http://schemas.microsoft.com/office/drawing/2014/main" id="{3B30FF68-DFA5-4798-9DFA-2EF08845E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3854451"/>
            <a:ext cx="7416800" cy="690563"/>
          </a:xfrm>
          <a:prstGeom prst="homePlate">
            <a:avLst>
              <a:gd name="adj" fmla="val 49922"/>
            </a:avLst>
          </a:prstGeom>
          <a:solidFill>
            <a:schemeClr val="bg1"/>
          </a:solidFill>
          <a:ln w="15840">
            <a:solidFill>
              <a:srgbClr val="1C2B68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0">
                <a:solidFill>
                  <a:srgbClr val="568D11"/>
                </a:solidFill>
                <a:latin typeface="Trebuchet MS" panose="020B0603020202020204" pitchFamily="34" charset="0"/>
              </a:rPr>
              <a:t>Получение бюджетного кредита</a:t>
            </a:r>
          </a:p>
        </p:txBody>
      </p:sp>
      <p:sp>
        <p:nvSpPr>
          <p:cNvPr id="36869" name="AutoShape 4">
            <a:extLst>
              <a:ext uri="{FF2B5EF4-FFF2-40B4-BE49-F238E27FC236}">
                <a16:creationId xmlns:a16="http://schemas.microsoft.com/office/drawing/2014/main" id="{7764CE59-536D-44E4-86C4-9C72EF66E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5876926"/>
            <a:ext cx="7416800" cy="658813"/>
          </a:xfrm>
          <a:prstGeom prst="homePlate">
            <a:avLst>
              <a:gd name="adj" fmla="val 49931"/>
            </a:avLst>
          </a:prstGeom>
          <a:solidFill>
            <a:schemeClr val="bg1"/>
          </a:solidFill>
          <a:ln w="15840">
            <a:solidFill>
              <a:srgbClr val="1C2B68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568D11"/>
                </a:solidFill>
                <a:latin typeface="Trebuchet MS" panose="020B0603020202020204" pitchFamily="34" charset="0"/>
              </a:rPr>
              <a:t>Муниципальный долг на 1 января 2023 года</a:t>
            </a:r>
          </a:p>
        </p:txBody>
      </p:sp>
      <p:graphicFrame>
        <p:nvGraphicFramePr>
          <p:cNvPr id="31749" name="Group 5">
            <a:extLst>
              <a:ext uri="{FF2B5EF4-FFF2-40B4-BE49-F238E27FC236}">
                <a16:creationId xmlns:a16="http://schemas.microsoft.com/office/drawing/2014/main" id="{48ACEA3A-5867-4700-A5CD-C8F28F9B3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491005"/>
              </p:ext>
            </p:extLst>
          </p:nvPr>
        </p:nvGraphicFramePr>
        <p:xfrm>
          <a:off x="9336088" y="1341439"/>
          <a:ext cx="1160462" cy="5294311"/>
        </p:xfrm>
        <a:graphic>
          <a:graphicData uri="http://schemas.openxmlformats.org/drawingml/2006/table">
            <a:tbl>
              <a:tblPr/>
              <a:tblGrid>
                <a:gridCol w="1160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6372">
                <a:tc>
                  <a:txBody>
                    <a:bodyPr/>
                    <a:lstStyle>
                      <a:lvl1pPr algn="l">
                        <a:spcBef>
                          <a:spcPts val="5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algn="l">
                        <a:spcBef>
                          <a:spcPts val="5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algn="l">
                        <a:spcBef>
                          <a:spcPts val="4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algn="l">
                        <a:spcBef>
                          <a:spcPts val="4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algn="l">
                        <a:spcBef>
                          <a:spcPts val="3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</a:rPr>
                        <a:t>Млн. рублей</a:t>
                      </a:r>
                    </a:p>
                  </a:txBody>
                  <a:tcPr marT="45712" marB="45712" horzOverflow="overflow">
                    <a:lnL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375">
                <a:tc>
                  <a:txBody>
                    <a:bodyPr/>
                    <a:lstStyle>
                      <a:lvl1pPr algn="l">
                        <a:spcBef>
                          <a:spcPts val="5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algn="l">
                        <a:spcBef>
                          <a:spcPts val="5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algn="l">
                        <a:spcBef>
                          <a:spcPts val="4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algn="l">
                        <a:spcBef>
                          <a:spcPts val="4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algn="l">
                        <a:spcBef>
                          <a:spcPts val="3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</a:rPr>
                        <a:t>35,32</a:t>
                      </a:r>
                    </a:p>
                  </a:txBody>
                  <a:tcPr marT="45712" marB="45712" horzOverflow="overflow">
                    <a:lnL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A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551">
                <a:tc>
                  <a:txBody>
                    <a:bodyPr/>
                    <a:lstStyle>
                      <a:lvl1pPr algn="l">
                        <a:spcBef>
                          <a:spcPts val="5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algn="l">
                        <a:spcBef>
                          <a:spcPts val="5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algn="l">
                        <a:spcBef>
                          <a:spcPts val="4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algn="l">
                        <a:spcBef>
                          <a:spcPts val="4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algn="l">
                        <a:spcBef>
                          <a:spcPts val="3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</a:rPr>
                        <a:t>0,0</a:t>
                      </a:r>
                    </a:p>
                  </a:txBody>
                  <a:tcPr marT="45712" marB="45712" horzOverflow="overflow">
                    <a:lnL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944">
                <a:tc>
                  <a:txBody>
                    <a:bodyPr/>
                    <a:lstStyle>
                      <a:lvl1pPr algn="l">
                        <a:spcBef>
                          <a:spcPts val="5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algn="l">
                        <a:spcBef>
                          <a:spcPts val="5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algn="l">
                        <a:spcBef>
                          <a:spcPts val="4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algn="l">
                        <a:spcBef>
                          <a:spcPts val="4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algn="l">
                        <a:spcBef>
                          <a:spcPts val="3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</a:rPr>
                        <a:t>0,0</a:t>
                      </a:r>
                    </a:p>
                  </a:txBody>
                  <a:tcPr marT="45712" marB="45712" horzOverflow="overflow">
                    <a:lnL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A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1375">
                <a:tc>
                  <a:txBody>
                    <a:bodyPr/>
                    <a:lstStyle>
                      <a:lvl1pPr algn="l">
                        <a:spcBef>
                          <a:spcPts val="5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algn="l">
                        <a:spcBef>
                          <a:spcPts val="5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algn="l">
                        <a:spcBef>
                          <a:spcPts val="4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algn="l">
                        <a:spcBef>
                          <a:spcPts val="4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algn="l">
                        <a:spcBef>
                          <a:spcPts val="3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</a:rPr>
                        <a:t>0,0</a:t>
                      </a:r>
                    </a:p>
                  </a:txBody>
                  <a:tcPr marT="45712" marB="45712" horzOverflow="overflow">
                    <a:lnL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2944">
                <a:tc>
                  <a:txBody>
                    <a:bodyPr/>
                    <a:lstStyle>
                      <a:lvl1pPr algn="l">
                        <a:spcBef>
                          <a:spcPts val="5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algn="l">
                        <a:spcBef>
                          <a:spcPts val="5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algn="l">
                        <a:spcBef>
                          <a:spcPts val="4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algn="l">
                        <a:spcBef>
                          <a:spcPts val="4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algn="l">
                        <a:spcBef>
                          <a:spcPts val="3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</a:rPr>
                        <a:t>33,55</a:t>
                      </a:r>
                    </a:p>
                  </a:txBody>
                  <a:tcPr marT="45712" marB="45712" horzOverflow="overflow">
                    <a:lnL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A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1375">
                <a:tc>
                  <a:txBody>
                    <a:bodyPr/>
                    <a:lstStyle>
                      <a:lvl1pPr algn="l">
                        <a:spcBef>
                          <a:spcPts val="5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algn="l">
                        <a:spcBef>
                          <a:spcPts val="5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algn="l">
                        <a:spcBef>
                          <a:spcPts val="4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algn="l">
                        <a:spcBef>
                          <a:spcPts val="4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algn="l">
                        <a:spcBef>
                          <a:spcPts val="3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</a:rPr>
                        <a:t>1,77</a:t>
                      </a:r>
                    </a:p>
                  </a:txBody>
                  <a:tcPr marT="45712" marB="45712" horzOverflow="overflow">
                    <a:lnL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1375">
                <a:tc>
                  <a:txBody>
                    <a:bodyPr/>
                    <a:lstStyle>
                      <a:lvl1pPr algn="l">
                        <a:spcBef>
                          <a:spcPts val="5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algn="l">
                        <a:spcBef>
                          <a:spcPts val="5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algn="l">
                        <a:spcBef>
                          <a:spcPts val="4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algn="l">
                        <a:spcBef>
                          <a:spcPts val="4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algn="l">
                        <a:spcBef>
                          <a:spcPts val="3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</a:rPr>
                        <a:t>0,0</a:t>
                      </a:r>
                    </a:p>
                  </a:txBody>
                  <a:tcPr marT="45712" marB="45712" horzOverflow="overflow">
                    <a:lnL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A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6891" name="AutoShape 41">
            <a:extLst>
              <a:ext uri="{FF2B5EF4-FFF2-40B4-BE49-F238E27FC236}">
                <a16:creationId xmlns:a16="http://schemas.microsoft.com/office/drawing/2014/main" id="{507C4888-1C9F-44C2-B17E-8F9D426A1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2492375"/>
            <a:ext cx="7416800" cy="649288"/>
          </a:xfrm>
          <a:prstGeom prst="homePlate">
            <a:avLst>
              <a:gd name="adj" fmla="val 49923"/>
            </a:avLst>
          </a:prstGeom>
          <a:solidFill>
            <a:schemeClr val="bg1"/>
          </a:solidFill>
          <a:ln w="15840">
            <a:solidFill>
              <a:srgbClr val="1C2B68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568D11"/>
                </a:solidFill>
                <a:latin typeface="Trebuchet MS" panose="020B0603020202020204" pitchFamily="34" charset="0"/>
              </a:rPr>
              <a:t>Получение кредита от кредитных организаций</a:t>
            </a:r>
          </a:p>
        </p:txBody>
      </p:sp>
      <p:sp>
        <p:nvSpPr>
          <p:cNvPr id="36892" name="AutoShape 42">
            <a:extLst>
              <a:ext uri="{FF2B5EF4-FFF2-40B4-BE49-F238E27FC236}">
                <a16:creationId xmlns:a16="http://schemas.microsoft.com/office/drawing/2014/main" id="{384FA481-2935-42D9-975C-BEBA88C52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5227639"/>
            <a:ext cx="7416800" cy="649287"/>
          </a:xfrm>
          <a:prstGeom prst="homePlate">
            <a:avLst>
              <a:gd name="adj" fmla="val 50028"/>
            </a:avLst>
          </a:prstGeom>
          <a:solidFill>
            <a:schemeClr val="bg1"/>
          </a:solidFill>
          <a:ln w="15840">
            <a:solidFill>
              <a:srgbClr val="1C2B68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0">
                <a:solidFill>
                  <a:srgbClr val="568D11"/>
                </a:solidFill>
                <a:latin typeface="Trebuchet MS" panose="020B0603020202020204" pitchFamily="34" charset="0"/>
              </a:rPr>
              <a:t>Погашение бюджетного кредита</a:t>
            </a:r>
          </a:p>
        </p:txBody>
      </p:sp>
      <p:sp>
        <p:nvSpPr>
          <p:cNvPr id="36893" name="AutoShape 43">
            <a:extLst>
              <a:ext uri="{FF2B5EF4-FFF2-40B4-BE49-F238E27FC236}">
                <a16:creationId xmlns:a16="http://schemas.microsoft.com/office/drawing/2014/main" id="{B787DE5F-6E29-45A7-9605-B20F711C7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4578350"/>
            <a:ext cx="7416800" cy="649288"/>
          </a:xfrm>
          <a:prstGeom prst="homePlate">
            <a:avLst>
              <a:gd name="adj" fmla="val 50028"/>
            </a:avLst>
          </a:prstGeom>
          <a:solidFill>
            <a:schemeClr val="bg1"/>
          </a:solidFill>
          <a:ln w="15840">
            <a:solidFill>
              <a:srgbClr val="1C2B68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568D11"/>
                </a:solidFill>
                <a:latin typeface="Trebuchet MS" panose="020B0603020202020204" pitchFamily="34" charset="0"/>
              </a:rPr>
              <a:t>Реструктуризация бюджетного кредита путем списания</a:t>
            </a:r>
          </a:p>
        </p:txBody>
      </p:sp>
      <p:sp>
        <p:nvSpPr>
          <p:cNvPr id="36894" name="Rectangle 44">
            <a:extLst>
              <a:ext uri="{FF2B5EF4-FFF2-40B4-BE49-F238E27FC236}">
                <a16:creationId xmlns:a16="http://schemas.microsoft.com/office/drawing/2014/main" id="{C8A41F10-FC9D-4C21-A360-437360056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6577" y="731083"/>
            <a:ext cx="5940425" cy="798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2000" b="0" dirty="0">
                <a:solidFill>
                  <a:srgbClr val="FF0000"/>
                </a:solidFill>
              </a:rPr>
              <a:t>Динамика муниципального долга за 2022 год</a:t>
            </a:r>
          </a:p>
        </p:txBody>
      </p:sp>
    </p:spTree>
    <p:extLst>
      <p:ext uri="{BB962C8B-B14F-4D97-AF65-F5344CB8AC3E}">
        <p14:creationId xmlns:p14="http://schemas.microsoft.com/office/powerpoint/2010/main" val="18119516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D2975E-53E5-4D8E-9EA7-29C5DC768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962" name="Рисунок 11">
            <a:extLst>
              <a:ext uri="{FF2B5EF4-FFF2-40B4-BE49-F238E27FC236}">
                <a16:creationId xmlns:a16="http://schemas.microsoft.com/office/drawing/2014/main" id="{624A4306-8A80-449D-9185-5E0530C19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240" y="527050"/>
            <a:ext cx="8115759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727473CE-3F03-4B1A-852A-448342969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995" y="657225"/>
            <a:ext cx="5274555" cy="5867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Бюджет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marL="0" indent="0" algn="just">
              <a:spcBef>
                <a:spcPts val="0"/>
              </a:spcBef>
              <a:defRPr/>
            </a:pPr>
            <a:endParaRPr lang="ru-RU" sz="1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defRPr/>
            </a:pPr>
            <a:endParaRPr lang="ru-RU" sz="1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Бюджетный кредит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денежные средства, предоставляемые бюджетом другому бюджету бюджетной системы Российской Федерации, юридическому лицу (за исключением государственных (муниципальных) учреждений), иностранному государству, иностранному юридическому лицу на возвратной и возмездной основах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ru-RU" sz="1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Внутренний долг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обязательства,  возникающие  в  валюте  Российской  Федерации,  а  также  обязательства субъектов Российской Федерации и муниципальных образований перед Российской Федерацией, возникающие в иностранной валюте в рамках использования целевых иностранных кредитов (заимствований)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ru-RU" sz="1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Государственный (муниципальный) долг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обязательства, возникающие из государственных (муниципальных) заимствований, гарантий по обязательствам третьих лиц, другие обязательства в соответствии с видами долговых обязательств, установленными Бюджетным кодексом Российской Федерации, принятые на себя Российской Федерацией, субъектом Российской Федерации или муниципальным образованием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ru-RU" sz="1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Государственное (муниципальное) задание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- документ, устанавливающий требования к составу, качеству и (или) объему (содержанию), условиям, порядку и результатам оказания государственных (муниципальных) услуг (выполнения работ)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ru-RU" sz="1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Дефицит бюджета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превышение расходов бюджета над его доходами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ru-RU" sz="1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Дотации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межбюджетные трансферты, предоставляемые на безвозмездной и безвозвратной основе без установления направлений их использования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ru-RU" sz="1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Доходы бюджета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– 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ru-RU" sz="1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ru-RU" sz="1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defRPr/>
            </a:pP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63BC59A-0074-432C-B288-D628AE19F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8940" y="620714"/>
            <a:ext cx="4495685" cy="60848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Межбюджетные трансферты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средства, предоставляемые одним бюджетом бюджетной системы Российской Феде-рации другому бюджету бюджетной системы Российской Федерации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ru-RU" sz="1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Муниципальная программа 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– 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</a:t>
            </a:r>
          </a:p>
          <a:p>
            <a:pPr marL="0" indent="0" algn="just">
              <a:spcBef>
                <a:spcPts val="0"/>
              </a:spcBef>
              <a:defRPr/>
            </a:pPr>
            <a:endParaRPr lang="ru-RU" sz="1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Профицит бюджета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превышение доходов бюджета над его расходами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ru-RU" sz="1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Расходы бюджета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ru-RU" sz="1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Субвенции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целевые средства на обеспечение передаваемых полномочий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ru-RU" sz="1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Субсидии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межбюджетные трансферты, предоставляемые в целях </a:t>
            </a:r>
            <a:r>
              <a:rPr lang="ru-RU" sz="10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софинансирования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расходных обязательств другому бюджету бюджетной системы; денежные средства юридическим лицам (за исключением государственных  (муниципальных)  учреждений),  индивидуальным предпринимателям, а также физическим лицам – производителям  товаров,  работ,  услуг,  предоставляемые на безвозмездной и безвозвратной основе в целях возмещения недополученных доходов и (или) финансового обеспечения (возмещения) затрат в связи с производством (реализацией) товаров, выполнением работ, оказанием услуг</a:t>
            </a:r>
          </a:p>
          <a:p>
            <a:pPr marL="0" indent="0" algn="just">
              <a:spcBef>
                <a:spcPts val="0"/>
              </a:spcBef>
              <a:defRPr/>
            </a:pPr>
            <a:endParaRPr lang="ru-RU" sz="1000" dirty="0">
              <a:solidFill>
                <a:srgbClr val="18478C"/>
              </a:solidFill>
              <a:latin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6D5992E-A280-48E4-96CA-87E1928025CE}"/>
              </a:ext>
            </a:extLst>
          </p:cNvPr>
          <p:cNvSpPr/>
          <p:nvPr/>
        </p:nvSpPr>
        <p:spPr>
          <a:xfrm>
            <a:off x="826265" y="168896"/>
            <a:ext cx="9626965" cy="30777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ln w="10160">
                  <a:solidFill>
                    <a:srgbClr val="18478C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ОСНОВНЫЕ ТЕРМИНЫ И ПОНЯТИЯ</a:t>
            </a:r>
            <a:endParaRPr lang="ru-RU" sz="1400" dirty="0">
              <a:ln w="10160">
                <a:solidFill>
                  <a:srgbClr val="18478C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2213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1C3768F-5EA6-4472-8725-9EE3963B8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264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4B4AF79-5E72-4632-AD09-D07938BF5E08}"/>
              </a:ext>
            </a:extLst>
          </p:cNvPr>
          <p:cNvSpPr/>
          <p:nvPr/>
        </p:nvSpPr>
        <p:spPr>
          <a:xfrm>
            <a:off x="1068637" y="476672"/>
            <a:ext cx="6852492" cy="579068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tabLst>
                <a:tab pos="2299970" algn="l"/>
              </a:tabLst>
              <a:defRPr/>
            </a:pP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2299970" algn="l"/>
              </a:tabLst>
              <a:defRPr/>
            </a:pP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2299970" algn="l"/>
              </a:tabLst>
              <a:defRPr/>
            </a:pP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2299970" algn="l"/>
              </a:tabLst>
              <a:defRPr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Финансового управления администрации </a:t>
            </a:r>
          </a:p>
          <a:p>
            <a:pPr algn="ctr">
              <a:tabLst>
                <a:tab pos="2299970" algn="l"/>
              </a:tabLst>
              <a:defRPr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образования город Горячий Ключ </a:t>
            </a:r>
          </a:p>
          <a:p>
            <a:pPr algn="ctr">
              <a:tabLst>
                <a:tab pos="2299970" algn="l"/>
              </a:tabLst>
              <a:defRPr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>
              <a:tabLst>
                <a:tab pos="2299970" algn="l"/>
              </a:tabLst>
              <a:defRPr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Юридический/фактический адрес: 353290, Краснодарский край,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г.Горячий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Ключ,</a:t>
            </a:r>
          </a:p>
          <a:p>
            <a:pPr algn="ctr">
              <a:tabLst>
                <a:tab pos="2299970" algn="l"/>
              </a:tabLst>
              <a:defRPr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ул. Ленина, д. 191.</a:t>
            </a:r>
          </a:p>
          <a:p>
            <a:pPr algn="ctr">
              <a:spcBef>
                <a:spcPts val="1200"/>
              </a:spcBef>
              <a:defRPr/>
            </a:pPr>
            <a:r>
              <a:rPr lang="ru-RU" sz="1600" kern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Телефон/факс: 8(86159) 3-56-33, 4-44-52</a:t>
            </a:r>
          </a:p>
          <a:p>
            <a:pPr algn="ctr">
              <a:spcBef>
                <a:spcPts val="1200"/>
              </a:spcBef>
              <a:defRPr/>
            </a:pPr>
            <a:r>
              <a:rPr lang="en-US" sz="1600" kern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600" kern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kern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600" kern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kern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mail@gkfu.ru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defRPr/>
            </a:pP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540385" algn="l"/>
                <a:tab pos="1018540" algn="l"/>
              </a:tabLst>
              <a:defRPr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Официальный сайт Финансового управления администрации муниципального образования город Горячий Ключ: </a:t>
            </a:r>
            <a:r>
              <a:rPr lang="en-US" sz="16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</a:t>
            </a:r>
            <a:r>
              <a:rPr lang="ru-RU" sz="16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16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gorkluch</a:t>
            </a:r>
            <a:r>
              <a:rPr lang="ru-RU" sz="16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16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ru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tabLst>
                <a:tab pos="540385" algn="l"/>
                <a:tab pos="1018540" algn="l"/>
              </a:tabLst>
              <a:defRPr/>
            </a:pP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tabLst>
                <a:tab pos="540385" algn="l"/>
                <a:tab pos="1018540" algn="l"/>
              </a:tabLst>
              <a:defRPr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График работы:</a:t>
            </a:r>
            <a:b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понедельник – четверг с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-00 до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-00; перерыв с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-00 до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-50;</a:t>
            </a:r>
            <a:b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пятница с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-00 до 1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-00; перерыв с 1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-00 до 1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-40.</a:t>
            </a:r>
          </a:p>
          <a:p>
            <a:pPr>
              <a:defRPr/>
            </a:pP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ctr">
              <a:lnSpc>
                <a:spcPct val="115000"/>
              </a:lnSpc>
              <a:tabLst>
                <a:tab pos="540385" algn="l"/>
                <a:tab pos="1018540" algn="l"/>
              </a:tabLst>
              <a:defRPr/>
            </a:pP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2E04370-A8A0-4003-A33F-A2CE8DAE4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2C015-5D1F-45BD-80C3-D59FF80CF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4561"/>
            <a:ext cx="9144000" cy="4134557"/>
          </a:xfrm>
        </p:spPr>
        <p:txBody>
          <a:bodyPr>
            <a:normAutofit fontScale="90000"/>
          </a:bodyPr>
          <a:lstStyle/>
          <a:p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>Город Горячий Ключ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072DDE-D9EF-432A-9210-E35FD21F3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5577" y="5040217"/>
            <a:ext cx="3095739" cy="1817783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l"/>
            <a:r>
              <a:rPr lang="ru-RU" sz="1600" dirty="0"/>
              <a:t>Площадь – 20,77 </a:t>
            </a:r>
            <a:r>
              <a:rPr lang="ru-RU" sz="1600" dirty="0" err="1"/>
              <a:t>кв.км</a:t>
            </a:r>
            <a:endParaRPr lang="ru-RU" sz="1600" dirty="0"/>
          </a:p>
          <a:p>
            <a:pPr algn="l"/>
            <a:r>
              <a:rPr lang="ru-RU" sz="1600" dirty="0"/>
              <a:t>Численность населения – 73 000 человек</a:t>
            </a:r>
          </a:p>
          <a:p>
            <a:pPr algn="l"/>
            <a:r>
              <a:rPr lang="ru-RU" sz="1600" dirty="0"/>
              <a:t>Административно-территориальных единиц - 31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8B867658-57AE-4288-9AFF-973F43E29B59}"/>
              </a:ext>
            </a:extLst>
          </p:cNvPr>
          <p:cNvSpPr txBox="1">
            <a:spLocks/>
          </p:cNvSpPr>
          <p:nvPr/>
        </p:nvSpPr>
        <p:spPr>
          <a:xfrm>
            <a:off x="7257362" y="5040216"/>
            <a:ext cx="3108592" cy="181778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/>
              <a:t>Муниципальные учреждения - 64</a:t>
            </a:r>
          </a:p>
          <a:p>
            <a:pPr algn="l"/>
            <a:r>
              <a:rPr lang="ru-RU" sz="1600" dirty="0"/>
              <a:t>Казенные – 9</a:t>
            </a:r>
          </a:p>
          <a:p>
            <a:pPr algn="l"/>
            <a:r>
              <a:rPr lang="ru-RU" sz="1600" dirty="0"/>
              <a:t>Бюджетные – 39</a:t>
            </a:r>
          </a:p>
          <a:p>
            <a:pPr algn="l"/>
            <a:r>
              <a:rPr lang="ru-RU" sz="1600" dirty="0"/>
              <a:t>Органы власти – 10</a:t>
            </a:r>
          </a:p>
          <a:p>
            <a:pPr algn="l"/>
            <a:r>
              <a:rPr lang="ru-RU" sz="1600" dirty="0"/>
              <a:t>Автономные - 6</a:t>
            </a:r>
          </a:p>
        </p:txBody>
      </p:sp>
    </p:spTree>
    <p:extLst>
      <p:ext uri="{BB962C8B-B14F-4D97-AF65-F5344CB8AC3E}">
        <p14:creationId xmlns:p14="http://schemas.microsoft.com/office/powerpoint/2010/main" val="3799768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9FE05D-F664-408C-A3A9-B4CB54469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152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8C48-103C-483A-9183-AC2CCDBFC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590" y="1122362"/>
            <a:ext cx="10282410" cy="2479675"/>
          </a:xfrm>
        </p:spPr>
        <p:txBody>
          <a:bodyPr>
            <a:normAutofit fontScale="90000"/>
          </a:bodyPr>
          <a:lstStyle/>
          <a:p>
            <a:pPr algn="l"/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200" dirty="0"/>
            </a:br>
            <a:r>
              <a:rPr lang="ru-RU" sz="2200" dirty="0"/>
              <a:t>      </a:t>
            </a:r>
            <a:br>
              <a:rPr lang="ru-RU" sz="2200" dirty="0"/>
            </a:br>
            <a:r>
              <a:rPr lang="ru-RU" sz="2200" dirty="0"/>
              <a:t> 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Показатели исполнения бюджета – это основной документ развития территории.</a:t>
            </a:r>
            <a:br>
              <a:rPr lang="ru-RU" sz="2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     За отчетный год администрации города удалось реализовать большинство намеченных планов, нарастить положительные тенденции в социально-экономическом развитии. Вместе с тем, уже определены направления дальнейшего финансового развития на текущий год.</a:t>
            </a:r>
            <a:br>
              <a:rPr lang="ru-RU" sz="26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F38199A-8C54-45EB-84AD-F79D89DE6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763" y="3226104"/>
            <a:ext cx="5916057" cy="299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41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8A02B6-6748-4372-9633-52D2B22FF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5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35A13A-0E67-4508-83E5-B75CEDD75B59}"/>
              </a:ext>
            </a:extLst>
          </p:cNvPr>
          <p:cNvSpPr txBox="1"/>
          <p:nvPr/>
        </p:nvSpPr>
        <p:spPr>
          <a:xfrm>
            <a:off x="2566931" y="385590"/>
            <a:ext cx="6169446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i="1" dirty="0">
                <a:solidFill>
                  <a:srgbClr val="FF0000"/>
                </a:solidFill>
              </a:rPr>
              <a:t>ОСНОВНЫЕ ПОКАЗАТЕЛИ ИСПОЛНЕНИЯ</a:t>
            </a:r>
          </a:p>
          <a:p>
            <a:pPr algn="ctr">
              <a:defRPr/>
            </a:pPr>
            <a:r>
              <a:rPr lang="ru-RU" i="1" dirty="0">
                <a:solidFill>
                  <a:srgbClr val="FF0000"/>
                </a:solidFill>
              </a:rPr>
              <a:t>МЕСТНОГО БЮДЖЕТА ЗА 2022 ГОД</a:t>
            </a:r>
          </a:p>
          <a:p>
            <a:pPr algn="ctr">
              <a:defRPr/>
            </a:pPr>
            <a:r>
              <a:rPr lang="ru-RU" i="1" dirty="0">
                <a:solidFill>
                  <a:srgbClr val="FF0000"/>
                </a:solidFill>
              </a:rPr>
              <a:t>(млн. рублей)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B785E11-44A4-42A4-BF64-24C99BD19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987246"/>
              </p:ext>
            </p:extLst>
          </p:nvPr>
        </p:nvGraphicFramePr>
        <p:xfrm>
          <a:off x="881349" y="1244906"/>
          <a:ext cx="9727894" cy="4929361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4576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6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1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2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719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Наименование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показателя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Утвержденные бюджетные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назначения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Исполнено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% исполнения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362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Доходы, всего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2549,6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 2522,9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99,0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78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   Налоговые и неналоговые доходы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978,9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1008,2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103,0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098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   Безвозмездные </a:t>
                      </a:r>
                      <a:r>
                        <a:rPr lang="ru-RU" sz="1800" b="1" baseline="0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поступления</a:t>
                      </a:r>
                      <a:endParaRPr lang="ru-RU" sz="1800" b="1" dirty="0">
                        <a:solidFill>
                          <a:srgbClr val="46289A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1570,7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1514,8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96,4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661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Расходы, всего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2673,6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2572,3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96,2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78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Дефицит (-), профицит (+)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-124,0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-49,4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9907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Источники внутреннего</a:t>
                      </a:r>
                      <a:r>
                        <a:rPr lang="ru-RU" sz="1800" b="1" baseline="0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финансирования дефицита районного бюджета, всего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  124,0</a:t>
                      </a:r>
                    </a:p>
                    <a:p>
                      <a:pPr algn="ctr"/>
                      <a:endParaRPr lang="ru-RU" sz="1800" b="1" dirty="0">
                        <a:solidFill>
                          <a:srgbClr val="46289A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49,4</a:t>
                      </a:r>
                    </a:p>
                    <a:p>
                      <a:pPr algn="ctr"/>
                      <a:endParaRPr lang="ru-RU" sz="1800" b="1" dirty="0">
                        <a:solidFill>
                          <a:srgbClr val="46289A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</a:p>
                    <a:p>
                      <a:pPr algn="ctr"/>
                      <a:endParaRPr lang="ru-RU" sz="1800" b="1" dirty="0">
                        <a:solidFill>
                          <a:srgbClr val="46289A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33515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Акции и иные формы участия в капитале, находящиеся в государственной и муниципальной собственности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0     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    0</a:t>
                      </a:r>
                      <a:endParaRPr lang="ru-RU" sz="1800" b="1" dirty="0">
                        <a:solidFill>
                          <a:srgbClr val="46289A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36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646022-9C1A-4641-8344-F253B633D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769" name="Text Box 1">
            <a:extLst>
              <a:ext uri="{FF2B5EF4-FFF2-40B4-BE49-F238E27FC236}">
                <a16:creationId xmlns:a16="http://schemas.microsoft.com/office/drawing/2014/main" id="{7F8CC63A-4603-4DD8-B743-9CCE660CE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389" y="2520951"/>
            <a:ext cx="6388022" cy="265697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00"/>
              </a:spcBef>
              <a:spcAft>
                <a:spcPts val="300"/>
              </a:spcAft>
              <a:buSzPct val="130000"/>
              <a:defRPr/>
            </a:pPr>
            <a:r>
              <a:rPr lang="ru-RU" altLang="ru-RU" sz="35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ДОХОДЫ – 2522,9  </a:t>
            </a:r>
            <a:r>
              <a:rPr lang="ru-RU" altLang="ru-RU" sz="3500" b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млн.рублей</a:t>
            </a:r>
            <a:endParaRPr lang="ru-RU" altLang="ru-RU" sz="35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>
              <a:spcBef>
                <a:spcPts val="1000"/>
              </a:spcBef>
              <a:spcAft>
                <a:spcPts val="300"/>
              </a:spcAft>
              <a:buSzPct val="130000"/>
              <a:defRPr/>
            </a:pPr>
            <a:r>
              <a:rPr lang="ru-RU" altLang="ru-RU" sz="35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РАСХОДЫ – 2572,3 </a:t>
            </a:r>
            <a:r>
              <a:rPr lang="ru-RU" altLang="ru-RU" sz="3500" b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млн.рублей</a:t>
            </a:r>
            <a:endParaRPr lang="ru-RU" altLang="ru-RU" sz="35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>
              <a:spcBef>
                <a:spcPts val="1000"/>
              </a:spcBef>
              <a:spcAft>
                <a:spcPts val="300"/>
              </a:spcAft>
              <a:buSzPct val="130000"/>
              <a:defRPr/>
            </a:pPr>
            <a:r>
              <a:rPr lang="ru-RU" altLang="ru-RU" sz="35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ДЕФИЦИТ –   49,4     млн. рублей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FF13F440-0908-4CF7-8500-86D28F3A7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864" y="720726"/>
            <a:ext cx="630078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8AFF31-8C00-4D4F-9D07-6E79A4949C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11" y="1817783"/>
            <a:ext cx="5333715" cy="4437886"/>
          </a:xfrm>
          <a:prstGeom prst="rect">
            <a:avLst/>
          </a:prstGeom>
        </p:spPr>
      </p:pic>
      <p:sp>
        <p:nvSpPr>
          <p:cNvPr id="38917" name="Rectangle 5">
            <a:extLst>
              <a:ext uri="{FF2B5EF4-FFF2-40B4-BE49-F238E27FC236}">
                <a16:creationId xmlns:a16="http://schemas.microsoft.com/office/drawing/2014/main" id="{AE3854D4-A724-4655-AA6B-35E3652B1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8164" y="22225"/>
            <a:ext cx="59404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dirty="0">
                <a:solidFill>
                  <a:srgbClr val="FF0000"/>
                </a:solidFill>
                <a:latin typeface="Arial" panose="020B0604020202020204" pitchFamily="34" charset="0"/>
              </a:rPr>
              <a:t>Основные параметры отчета об исполнении местного бюджета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dirty="0">
                <a:solidFill>
                  <a:srgbClr val="FF0000"/>
                </a:solidFill>
                <a:latin typeface="Arial" panose="020B0604020202020204" pitchFamily="34" charset="0"/>
              </a:rPr>
              <a:t> за 2022 год</a:t>
            </a:r>
          </a:p>
        </p:txBody>
      </p:sp>
    </p:spTree>
    <p:extLst>
      <p:ext uri="{BB962C8B-B14F-4D97-AF65-F5344CB8AC3E}">
        <p14:creationId xmlns:p14="http://schemas.microsoft.com/office/powerpoint/2010/main" val="9265805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8A02B6-6748-4372-9633-52D2B22FF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5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35A13A-0E67-4508-83E5-B75CEDD75B59}"/>
              </a:ext>
            </a:extLst>
          </p:cNvPr>
          <p:cNvSpPr txBox="1"/>
          <p:nvPr/>
        </p:nvSpPr>
        <p:spPr>
          <a:xfrm>
            <a:off x="2566931" y="385590"/>
            <a:ext cx="616944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70C0"/>
                </a:solidFill>
              </a:rPr>
              <a:t>НАЛОГОВЫЕ И НЕНАЛОГОВЫЕ ДОХОДЫ ЗА 2022 ГОД</a:t>
            </a:r>
          </a:p>
          <a:p>
            <a:pPr algn="ctr">
              <a:defRPr/>
            </a:pPr>
            <a:r>
              <a:rPr lang="ru-RU" b="1" i="1" dirty="0">
                <a:solidFill>
                  <a:srgbClr val="0070C0"/>
                </a:solidFill>
              </a:rPr>
              <a:t>(млн. рублей)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B785E11-44A4-42A4-BF64-24C99BD19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75735"/>
              </p:ext>
            </p:extLst>
          </p:nvPr>
        </p:nvGraphicFramePr>
        <p:xfrm>
          <a:off x="881349" y="1244909"/>
          <a:ext cx="9727896" cy="4953158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5037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5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254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Наименование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показателя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Утвержденные бюджетные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Назначения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Исполнено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% исполнения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18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НАЛОГОВЫЕ ДОХОДЫ, в том числе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890,9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922,4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103,5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1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 налог на прибыль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44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40,4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91,9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1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 налог</a:t>
                      </a:r>
                      <a:r>
                        <a:rPr lang="ru-RU" baseline="0" dirty="0">
                          <a:solidFill>
                            <a:srgbClr val="9900FF"/>
                          </a:solidFill>
                        </a:rPr>
                        <a:t> на доходы физических лиц</a:t>
                      </a:r>
                      <a:endParaRPr lang="ru-RU" dirty="0">
                        <a:solidFill>
                          <a:srgbClr val="9900FF"/>
                        </a:solidFill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570,7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590,9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103,5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1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 доходы от акцизов на нефтепродукты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41,4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45,2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109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781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 налог,</a:t>
                      </a:r>
                      <a:r>
                        <a:rPr lang="en-US" baseline="0" dirty="0">
                          <a:solidFill>
                            <a:srgbClr val="9900FF"/>
                          </a:solidFill>
                        </a:rPr>
                        <a:t> </a:t>
                      </a:r>
                      <a:r>
                        <a:rPr lang="ru-RU" baseline="0" dirty="0">
                          <a:solidFill>
                            <a:srgbClr val="9900FF"/>
                          </a:solidFill>
                        </a:rPr>
                        <a:t>уплачиваемый</a:t>
                      </a:r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в связи с применением </a:t>
                      </a:r>
                    </a:p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 упрощенной системы налогообложения 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92,6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95,4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103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781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налог,</a:t>
                      </a:r>
                      <a:r>
                        <a:rPr lang="ru-RU" baseline="0" dirty="0">
                          <a:solidFill>
                            <a:srgbClr val="9900FF"/>
                          </a:solidFill>
                        </a:rPr>
                        <a:t> уплачиваемый в связи с применением </a:t>
                      </a:r>
                    </a:p>
                    <a:p>
                      <a:r>
                        <a:rPr lang="ru-RU" baseline="0" dirty="0">
                          <a:solidFill>
                            <a:srgbClr val="9900FF"/>
                          </a:solidFill>
                        </a:rPr>
                        <a:t>    патентной системы налогообложения</a:t>
                      </a:r>
                      <a:endParaRPr lang="ru-RU" dirty="0">
                        <a:solidFill>
                          <a:srgbClr val="9900FF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30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</a:rPr>
                        <a:t>33,8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112,8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01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налог на имущество физических лиц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39,8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</a:rPr>
                        <a:t>41,1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103,2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76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земельный налог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33FF"/>
                          </a:solidFill>
                        </a:rPr>
                        <a:t>55,1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33FF"/>
                          </a:solidFill>
                        </a:rPr>
                        <a:t>57,7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33FF"/>
                          </a:solidFill>
                        </a:rPr>
                        <a:t>104,7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98555322"/>
                  </a:ext>
                </a:extLst>
              </a:tr>
              <a:tr h="557032">
                <a:tc>
                  <a:txBody>
                    <a:bodyPr/>
                    <a:lstStyle/>
                    <a:p>
                      <a:pPr algn="just"/>
                      <a:r>
                        <a:rPr lang="ru-RU" sz="1800" b="0" baseline="0" dirty="0">
                          <a:solidFill>
                            <a:srgbClr val="9933FF"/>
                          </a:solidFill>
                        </a:rPr>
                        <a:t>    прочие налоговые доходы</a:t>
                      </a:r>
                      <a:endParaRPr lang="ru-RU" sz="1800" b="0" dirty="0">
                        <a:solidFill>
                          <a:srgbClr val="9933FF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9933FF"/>
                          </a:solidFill>
                        </a:rPr>
                        <a:t>17,3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9933FF"/>
                          </a:solidFill>
                        </a:rPr>
                        <a:t>17,9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9933FF"/>
                          </a:solidFill>
                        </a:rPr>
                        <a:t>103,7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42685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0964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8A02B6-6748-4372-9633-52D2B22FF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5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35A13A-0E67-4508-83E5-B75CEDD75B59}"/>
              </a:ext>
            </a:extLst>
          </p:cNvPr>
          <p:cNvSpPr txBox="1"/>
          <p:nvPr/>
        </p:nvSpPr>
        <p:spPr>
          <a:xfrm>
            <a:off x="2566931" y="385590"/>
            <a:ext cx="616944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70C0"/>
                </a:solidFill>
              </a:rPr>
              <a:t>НАЛОГОВЫЕ И НЕНАЛОГОВЫЕ ДОХОДЫ ЗА 2022 ГОД</a:t>
            </a:r>
          </a:p>
          <a:p>
            <a:pPr algn="ctr">
              <a:defRPr/>
            </a:pPr>
            <a:r>
              <a:rPr lang="ru-RU" b="1" i="1" dirty="0">
                <a:solidFill>
                  <a:srgbClr val="0070C0"/>
                </a:solidFill>
              </a:rPr>
              <a:t>(млн. рублей)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B785E11-44A4-42A4-BF64-24C99BD19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855383"/>
              </p:ext>
            </p:extLst>
          </p:nvPr>
        </p:nvGraphicFramePr>
        <p:xfrm>
          <a:off x="881349" y="1244910"/>
          <a:ext cx="9727896" cy="4752389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5037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5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19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Наименование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показателя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Утвержденные бюджетные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Назначения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Исполнено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% исполнения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776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НЕНАЛОГОВЫЕ ДОХОДЫ, в том числе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88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85,8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97,5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137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 </a:t>
                      </a:r>
                      <a:r>
                        <a:rPr lang="ru-RU" dirty="0">
                          <a:solidFill>
                            <a:srgbClr val="9933FF"/>
                          </a:solidFill>
                        </a:rPr>
                        <a:t>доходы, получаемые в виде арендной платы </a:t>
                      </a:r>
                    </a:p>
                    <a:p>
                      <a:r>
                        <a:rPr lang="ru-RU" dirty="0">
                          <a:solidFill>
                            <a:srgbClr val="9933FF"/>
                          </a:solidFill>
                        </a:rPr>
                        <a:t>     за земельные</a:t>
                      </a:r>
                      <a:r>
                        <a:rPr lang="ru-RU" baseline="0" dirty="0">
                          <a:solidFill>
                            <a:srgbClr val="9933FF"/>
                          </a:solidFill>
                        </a:rPr>
                        <a:t> участки</a:t>
                      </a:r>
                      <a:endParaRPr lang="ru-RU" dirty="0">
                        <a:solidFill>
                          <a:srgbClr val="9900FF"/>
                        </a:solidFill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63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59,8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94,9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08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 доходы от сдачи в аренду муниципального </a:t>
                      </a:r>
                    </a:p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 имущества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3,9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4,2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108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20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 доходы от продажи земельных участков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4,5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4,6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101,8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20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 штрафные санкции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9,0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8,6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95,2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77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 прочие неналоговые доходы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7,6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</a:rPr>
                        <a:t>8,6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113,1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7834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ИТОГО НАЛОГОВЫЕ И НЕНАЛОГОВЫЕ ДОХОДЫ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</a:rPr>
                        <a:t>978,9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</a:rPr>
                        <a:t>1008,2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</a:rPr>
                        <a:t>103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98555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499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8A02B6-6748-4372-9633-52D2B22FF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5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35A13A-0E67-4508-83E5-B75CEDD75B59}"/>
              </a:ext>
            </a:extLst>
          </p:cNvPr>
          <p:cNvSpPr txBox="1"/>
          <p:nvPr/>
        </p:nvSpPr>
        <p:spPr>
          <a:xfrm>
            <a:off x="2566931" y="385590"/>
            <a:ext cx="616944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rgbClr val="7030A0"/>
                </a:solidFill>
              </a:rPr>
              <a:t>Поступление налоговых и неналоговых доходов в 2022 году в сравнении с 2021 годом, млн. рублей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92144539"/>
              </p:ext>
            </p:extLst>
          </p:nvPr>
        </p:nvGraphicFramePr>
        <p:xfrm>
          <a:off x="2228850" y="1093476"/>
          <a:ext cx="7931150" cy="5044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89763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1895</Words>
  <Application>Microsoft Office PowerPoint</Application>
  <PresentationFormat>Широкоэкранный</PresentationFormat>
  <Paragraphs>529</Paragraphs>
  <Slides>24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Trebuchet MS</vt:lpstr>
      <vt:lpstr>Wide Latin</vt:lpstr>
      <vt:lpstr>Wingdings</vt:lpstr>
      <vt:lpstr>Тема Office</vt:lpstr>
      <vt:lpstr>Chart</vt:lpstr>
      <vt:lpstr>Презентация PowerPoint</vt:lpstr>
      <vt:lpstr>Уважаемые жители  города Горячий Ключ!</vt:lpstr>
      <vt:lpstr>           Город Горячий Ключ </vt:lpstr>
      <vt:lpstr>              Показатели исполнения бюджета – это основной документ развития территории.      За отчетный год администрации города удалось реализовать большинство намеченных планов, нарастить положительные тенденции в социально-экономическом развитии. Вместе с тем, уже определены направления дальнейшего финансового развития на текущий год.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Показатели исполнения расходной части бюджета муниципального образования город Горячий Ключ за 2022 год (млн. рублей)</vt:lpstr>
      <vt:lpstr>Презентация PowerPoint</vt:lpstr>
      <vt:lpstr>Презентация PowerPoint</vt:lpstr>
      <vt:lpstr>Презентация PowerPoint</vt:lpstr>
      <vt:lpstr>   Национальные проекты2022 год                                       (тыс. рублей) </vt:lpstr>
      <vt:lpstr>Презентация PowerPoint</vt:lpstr>
      <vt:lpstr>Презентация PowerPoint</vt:lpstr>
      <vt:lpstr>Презентация PowerPoint</vt:lpstr>
      <vt:lpstr>  Динамика основных расходов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Попцова Ольга Владимировна</dc:creator>
  <cp:lastModifiedBy>Комарова Инна Владимировна</cp:lastModifiedBy>
  <cp:revision>60</cp:revision>
  <cp:lastPrinted>2023-05-16T07:09:00Z</cp:lastPrinted>
  <dcterms:created xsi:type="dcterms:W3CDTF">2022-04-22T07:53:13Z</dcterms:created>
  <dcterms:modified xsi:type="dcterms:W3CDTF">2023-05-16T13:28:48Z</dcterms:modified>
</cp:coreProperties>
</file>