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78" r:id="rId7"/>
    <p:sldId id="332" r:id="rId8"/>
    <p:sldId id="333" r:id="rId9"/>
    <p:sldId id="334" r:id="rId10"/>
    <p:sldId id="335" r:id="rId11"/>
    <p:sldId id="336" r:id="rId12"/>
    <p:sldId id="269" r:id="rId13"/>
    <p:sldId id="325" r:id="rId14"/>
    <p:sldId id="270" r:id="rId15"/>
    <p:sldId id="276" r:id="rId16"/>
    <p:sldId id="273" r:id="rId17"/>
    <p:sldId id="330" r:id="rId18"/>
    <p:sldId id="311" r:id="rId19"/>
    <p:sldId id="326" r:id="rId20"/>
    <p:sldId id="327" r:id="rId21"/>
    <p:sldId id="331" r:id="rId22"/>
    <p:sldId id="277" r:id="rId23"/>
    <p:sldId id="303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491AA8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625000000000001E-3"/>
                  <c:y val="0.24374998500553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AC-4084-B6E3-312B0C5EF1AE}"/>
                </c:ext>
              </c:extLst>
            </c:dLbl>
            <c:dLbl>
              <c:idx val="1"/>
              <c:layout>
                <c:manualLayout>
                  <c:x val="0"/>
                  <c:y val="6.328124610720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AC-4084-B6E3-312B0C5EF1AE}"/>
                </c:ext>
              </c:extLst>
            </c:dLbl>
            <c:dLbl>
              <c:idx val="2"/>
              <c:layout>
                <c:manualLayout>
                  <c:x val="-1.5625000000000001E-3"/>
                  <c:y val="0.281249982698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668.8</c:v>
                </c:pt>
                <c:pt idx="1">
                  <c:v>170.4</c:v>
                </c:pt>
                <c:pt idx="2">
                  <c:v>839.2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C-4084-B6E3-312B0C5EF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8125E-3"/>
                  <c:y val="0.28593748241034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AC-4084-B6E3-312B0C5EF1AE}"/>
                </c:ext>
              </c:extLst>
            </c:dLbl>
            <c:dLbl>
              <c:idx val="1"/>
              <c:layout>
                <c:manualLayout>
                  <c:x val="0"/>
                  <c:y val="7.26562455304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AC-4084-B6E3-312B0C5EF1AE}"/>
                </c:ext>
              </c:extLst>
            </c:dLbl>
            <c:dLbl>
              <c:idx val="2"/>
              <c:layout>
                <c:manualLayout>
                  <c:x val="-9.5576160731735034E-4"/>
                  <c:y val="0.311892453739520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56833498294701E-2"/>
                      <c:h val="4.5960866680661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AC-4084-B6E3-312B0C5EF1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ИТОГО налоговые и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828.5</c:v>
                </c:pt>
                <c:pt idx="1">
                  <c:v>141</c:v>
                </c:pt>
                <c:pt idx="2">
                  <c:v>969.4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C-4084-B6E3-312B0C5EF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478320"/>
        <c:axId val="536474712"/>
        <c:axId val="0"/>
      </c:bar3DChart>
      <c:catAx>
        <c:axId val="5364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4712"/>
        <c:crosses val="autoZero"/>
        <c:auto val="1"/>
        <c:lblAlgn val="ctr"/>
        <c:lblOffset val="100"/>
        <c:noMultiLvlLbl val="0"/>
      </c:catAx>
      <c:valAx>
        <c:axId val="53647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4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9E-4182-A84C-9215DB591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9E-4182-A84C-9215DB5910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9E-4182-A84C-9215DB5910AB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49E-4182-A84C-9215DB591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Доходы от уплаты акцизов на нефтепродукты</c:v>
                </c:pt>
                <c:pt idx="3">
                  <c:v>Налог, уплачиваемый в связи с применением упрощенной системы налогообложения</c:v>
                </c:pt>
                <c:pt idx="4">
                  <c:v>Налог, уплачиваемый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Прочие 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5.9</c:v>
                </c:pt>
                <c:pt idx="1">
                  <c:v>62.6</c:v>
                </c:pt>
                <c:pt idx="2">
                  <c:v>4.7</c:v>
                </c:pt>
                <c:pt idx="3">
                  <c:v>8.6</c:v>
                </c:pt>
                <c:pt idx="4">
                  <c:v>3.6</c:v>
                </c:pt>
                <c:pt idx="5">
                  <c:v>4.2</c:v>
                </c:pt>
                <c:pt idx="6">
                  <c:v>7.8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6-4A66-938C-490022CB696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6-4A66-938C-490022CB69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26-4A66-938C-490022CB6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3-4B66-A2A7-FFDE5D5BF5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3-4B66-A2A7-FFDE5D5BF5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23-4B66-A2A7-FFDE5D5BF59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C26-4A66-938C-490022CB6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Доходы, получаемые в виде арендной платы за земельные участки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земельных участков</c:v>
                </c:pt>
                <c:pt idx="4">
                  <c:v>Штрафные санкции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53.3</c:v>
                </c:pt>
                <c:pt idx="1">
                  <c:v>4.3</c:v>
                </c:pt>
                <c:pt idx="2">
                  <c:v>4.0999999999999996</c:v>
                </c:pt>
                <c:pt idx="3">
                  <c:v>9.1999999999999993</c:v>
                </c:pt>
                <c:pt idx="4">
                  <c:v>23.4</c:v>
                </c:pt>
                <c:pt idx="5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6-4A66-938C-490022CB6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604-442A-B19C-2398780D4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4-442A-B19C-2398780D420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604-442A-B19C-2398780D420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4-442A-B19C-2398780D4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604-442A-B19C-2398780D4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4-442A-B19C-2398780D42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604-442A-B19C-2398780D42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04-442A-B19C-2398780D420B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B604-442A-B19C-2398780D42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22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04-442A-B19C-2398780D420B}"/>
              </c:ext>
            </c:extLst>
          </c:dPt>
          <c:dLbls>
            <c:dLbl>
              <c:idx val="0"/>
              <c:layout>
                <c:manualLayout>
                  <c:x val="-5.8474943295386056E-3"/>
                  <c:y val="1.17168051286482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04-442A-B19C-2398780D420B}"/>
                </c:ext>
              </c:extLst>
            </c:dLbl>
            <c:dLbl>
              <c:idx val="1"/>
              <c:layout>
                <c:manualLayout>
                  <c:x val="-1.1288045015200282E-2"/>
                  <c:y val="1.524213359009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4-442A-B19C-2398780D420B}"/>
                </c:ext>
              </c:extLst>
            </c:dLbl>
            <c:dLbl>
              <c:idx val="2"/>
              <c:layout>
                <c:manualLayout>
                  <c:x val="-2.4192248058966959E-2"/>
                  <c:y val="3.0371496788422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604-442A-B19C-2398780D420B}"/>
                </c:ext>
              </c:extLst>
            </c:dLbl>
            <c:dLbl>
              <c:idx val="3"/>
              <c:layout>
                <c:manualLayout>
                  <c:x val="-5.3388242014407441E-3"/>
                  <c:y val="-5.9207413168084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4-442A-B19C-2398780D420B}"/>
                </c:ext>
              </c:extLst>
            </c:dLbl>
            <c:dLbl>
              <c:idx val="4"/>
              <c:layout>
                <c:manualLayout>
                  <c:x val="-5.5819193229595335E-3"/>
                  <c:y val="-2.8065536075062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21,1</a:t>
                    </a:r>
                  </a:p>
                  <a:p>
                    <a:pPr>
                      <a:defRPr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B604-442A-B19C-2398780D420B}"/>
                </c:ext>
              </c:extLst>
            </c:dLbl>
            <c:dLbl>
              <c:idx val="5"/>
              <c:layout>
                <c:manualLayout>
                  <c:x val="5.4152660520512472E-3"/>
                  <c:y val="5.63895678257971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4-442A-B19C-2398780D420B}"/>
                </c:ext>
              </c:extLst>
            </c:dLbl>
            <c:dLbl>
              <c:idx val="6"/>
              <c:layout>
                <c:manualLayout>
                  <c:x val="-8.0746499547188353E-5"/>
                  <c:y val="1.28330097361315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4-442A-B19C-2398780D420B}"/>
                </c:ext>
              </c:extLst>
            </c:dLbl>
            <c:dLbl>
              <c:idx val="7"/>
              <c:layout>
                <c:manualLayout>
                  <c:x val="2.3240296746689162E-2"/>
                  <c:y val="-1.96274488019849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4-442A-B19C-2398780D420B}"/>
                </c:ext>
              </c:extLst>
            </c:dLbl>
            <c:dLbl>
              <c:idx val="8"/>
              <c:layout>
                <c:manualLayout>
                  <c:x val="1.3657362986604157E-2"/>
                  <c:y val="1.3427299964906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04-442A-B19C-2398780D4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 - 2,0</c:v>
                </c:pt>
                <c:pt idx="1">
                  <c:v>Общегосударственные вопросы - 196,2</c:v>
                </c:pt>
                <c:pt idx="2">
                  <c:v>Национальная безопасность и правоохранительная деятельность - 42,7 </c:v>
                </c:pt>
                <c:pt idx="3">
                  <c:v>Национальная экономика - 57,9</c:v>
                </c:pt>
                <c:pt idx="4">
                  <c:v>Жилищно-коммунальное хозяйство - 467,9</c:v>
                </c:pt>
                <c:pt idx="5">
                  <c:v>Образование - 1019,7</c:v>
                </c:pt>
                <c:pt idx="6">
                  <c:v>Культура и кинематография - 132,4</c:v>
                </c:pt>
                <c:pt idx="7">
                  <c:v>Здравоохранение - 0,4</c:v>
                </c:pt>
                <c:pt idx="8">
                  <c:v>Социальная политика - 216,5</c:v>
                </c:pt>
                <c:pt idx="9">
                  <c:v>Физическая культура и спорт -81,6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 formatCode="0.0%">
                  <c:v>0.02</c:v>
                </c:pt>
                <c:pt idx="1">
                  <c:v>8.7999999999999995E-2</c:v>
                </c:pt>
                <c:pt idx="2" formatCode="0.00%">
                  <c:v>1.9E-2</c:v>
                </c:pt>
                <c:pt idx="3" formatCode="0.00%">
                  <c:v>2.5999999999999999E-2</c:v>
                </c:pt>
                <c:pt idx="4" formatCode="0.00%">
                  <c:v>0.21099999999999999</c:v>
                </c:pt>
                <c:pt idx="5" formatCode="0.00%">
                  <c:v>0.46</c:v>
                </c:pt>
                <c:pt idx="6" formatCode="0.0%">
                  <c:v>0.06</c:v>
                </c:pt>
                <c:pt idx="7" formatCode="0.0%">
                  <c:v>1E-3</c:v>
                </c:pt>
                <c:pt idx="8" formatCode="0.0%">
                  <c:v>9.8000000000000004E-2</c:v>
                </c:pt>
                <c:pt idx="9" formatCode="0.00%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04-442A-B19C-2398780D42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604-442A-B19C-2398780D4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04-442A-B19C-2398780D42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604-442A-B19C-2398780D42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04-442A-B19C-2398780D42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604-442A-B19C-2398780D42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04-442A-B19C-2398780D42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604-442A-B19C-2398780D42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04-442A-B19C-2398780D420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604-442A-B19C-2398780D420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22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604-442A-B19C-2398780D4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 - 2,0</c:v>
                </c:pt>
                <c:pt idx="1">
                  <c:v>Общегосударственные вопросы - 196,2</c:v>
                </c:pt>
                <c:pt idx="2">
                  <c:v>Национальная безопасность и правоохранительная деятельность - 42,7 </c:v>
                </c:pt>
                <c:pt idx="3">
                  <c:v>Национальная экономика - 57,9</c:v>
                </c:pt>
                <c:pt idx="4">
                  <c:v>Жилищно-коммунальное хозяйство - 467,9</c:v>
                </c:pt>
                <c:pt idx="5">
                  <c:v>Образование - 1019,7</c:v>
                </c:pt>
                <c:pt idx="6">
                  <c:v>Культура и кинематография - 132,4</c:v>
                </c:pt>
                <c:pt idx="7">
                  <c:v>Здравоохранение - 0,4</c:v>
                </c:pt>
                <c:pt idx="8">
                  <c:v>Социальная политика - 216,5</c:v>
                </c:pt>
                <c:pt idx="9">
                  <c:v>Физическая культура и спорт -81,6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7-B604-442A-B19C-2398780D4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59032659956544464"/>
          <c:y val="0"/>
          <c:w val="0.4096734004345553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2021 год </a:t>
            </a:r>
          </a:p>
        </c:rich>
      </c:tx>
      <c:layout>
        <c:manualLayout>
          <c:xMode val="edge"/>
          <c:yMode val="edge"/>
          <c:x val="0.37619429278102268"/>
          <c:y val="1.76370876663696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652996424242143"/>
          <c:y val="0.13900048593335462"/>
          <c:w val="0.67108710559661244"/>
          <c:h val="0.661931872643785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5A7-406E-99E3-023F1BE603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7-406E-99E3-023F1BE603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A7-406E-99E3-023F1BE603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7-406E-99E3-023F1BE603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5A7-406E-99E3-023F1BE6034B}"/>
              </c:ext>
            </c:extLst>
          </c:dPt>
          <c:dLbls>
            <c:dLbl>
              <c:idx val="0"/>
              <c:layout>
                <c:manualLayout>
                  <c:x val="-0.17347799242707093"/>
                  <c:y val="-0.19465452912639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 </a:t>
                    </a:r>
                    <a:fld id="{0896BF97-276D-4B63-9CD4-BFA61BED914E}" type="VALU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A7-406E-99E3-023F1BE603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132,4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A7-406E-99E3-023F1BE603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216,5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5A7-406E-99E3-023F1BE603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81,6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A7-406E-99E3-023F1BE6034B}"/>
                </c:ext>
              </c:extLst>
            </c:dLbl>
            <c:dLbl>
              <c:idx val="4"/>
              <c:layout>
                <c:manualLayout>
                  <c:x val="0.2343820155118248"/>
                  <c:y val="-2.689481736502762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0,3</a:t>
                    </a:r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301778511875376E-2"/>
                      <c:h val="4.53533348988707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5A7-406E-99E3-023F1BE60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1019.7</c:v>
                </c:pt>
                <c:pt idx="1">
                  <c:v>132.4</c:v>
                </c:pt>
                <c:pt idx="2">
                  <c:v>216.5</c:v>
                </c:pt>
                <c:pt idx="3">
                  <c:v>81.599999999999994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7-406E-99E3-023F1BE60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2020 год </a:t>
            </a:r>
          </a:p>
        </c:rich>
      </c:tx>
      <c:layout>
        <c:manualLayout>
          <c:xMode val="edge"/>
          <c:yMode val="edge"/>
          <c:x val="0.38217838533179455"/>
          <c:y val="5.878971634748991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CD1-4CC1-BECB-3A8BD86639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1-4CC1-BECB-3A8BD86639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CD1-4CC1-BECB-3A8BD86639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D1-4CC1-BECB-3A8BD86639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CD1-4CC1-BECB-3A8BD866392B}"/>
              </c:ext>
            </c:extLst>
          </c:dPt>
          <c:dLbls>
            <c:dLbl>
              <c:idx val="0"/>
              <c:layout>
                <c:manualLayout>
                  <c:x val="-0.14601075745682174"/>
                  <c:y val="-0.15545078324630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827,1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BCD1-4CC1-BECB-3A8BD86639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95,4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D1-4CC1-BECB-3A8BD8663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109,7</a:t>
                    </a:r>
                  </a:p>
                  <a:p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D1-4CC1-BECB-3A8BD86639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0"/>
                      <a:t>75,0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D1-4CC1-BECB-3A8BD86639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1,5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D1-4CC1-BECB-3A8BD8663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 </c:v>
                </c:pt>
                <c:pt idx="1">
                  <c:v>Культура</c:v>
                </c:pt>
                <c:pt idx="2">
                  <c:v>Соц.политика</c:v>
                </c:pt>
                <c:pt idx="3">
                  <c:v>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827.1</c:v>
                </c:pt>
                <c:pt idx="1">
                  <c:v>95.4</c:v>
                </c:pt>
                <c:pt idx="2">
                  <c:v>109.7</c:v>
                </c:pt>
                <c:pt idx="3" formatCode="#,#00">
                  <c:v>75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1-4CC1-BECB-3A8BD866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7B4E8-C73B-49DE-A514-EDBC1A164E34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0DC0-5244-412B-96E2-C168C6096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>
            <a:extLst>
              <a:ext uri="{FF2B5EF4-FFF2-40B4-BE49-F238E27FC236}">
                <a16:creationId xmlns:a16="http://schemas.microsoft.com/office/drawing/2014/main" id="{683888F8-9925-4105-AC9C-A395073682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CD12-3914-4E4E-9370-86832CECED37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336929A-2E12-4865-A040-36304EF3F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869F25B-D241-43AE-BA68-7E5347CD4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6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5">
            <a:extLst>
              <a:ext uri="{FF2B5EF4-FFF2-40B4-BE49-F238E27FC236}">
                <a16:creationId xmlns:a16="http://schemas.microsoft.com/office/drawing/2014/main" id="{FE4BC7CC-DA4F-4E88-8DE4-8CDCDDC31A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406E19-BE87-4ED8-94B3-CEF954DDB67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4D309A0-A512-49B5-B36F-45A7D1CD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BC6209F-4ECF-4B78-8933-2FEF67383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>
            <a:extLst>
              <a:ext uri="{FF2B5EF4-FFF2-40B4-BE49-F238E27FC236}">
                <a16:creationId xmlns:a16="http://schemas.microsoft.com/office/drawing/2014/main" id="{5F3C7650-7848-40B6-84D9-758CB5E82F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CA9906-1C50-496D-8C35-2C1460D6A666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00CD332E-2107-48A4-87F3-CC3B3418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48A721-2D85-480C-A70B-65752A748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029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6772DBA7-B9DA-42A1-BDFD-39FA8FC138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2FE29-8FED-4001-A95C-64A719BB0410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3061BE9A-231F-4FAD-9734-91BDB2622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A9482DA-A959-4858-95CB-A85A907F8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50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>
            <a:extLst>
              <a:ext uri="{FF2B5EF4-FFF2-40B4-BE49-F238E27FC236}">
                <a16:creationId xmlns:a16="http://schemas.microsoft.com/office/drawing/2014/main" id="{52399388-CA12-451B-9F01-61534DB41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BF422A-2A89-4B91-8EF1-E13E42FA4658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7159C4A0-3755-454C-B6B4-A242330FC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44EE27E-B486-46E2-9B09-28A4B37B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>
            <a:extLst>
              <a:ext uri="{FF2B5EF4-FFF2-40B4-BE49-F238E27FC236}">
                <a16:creationId xmlns:a16="http://schemas.microsoft.com/office/drawing/2014/main" id="{11B85B2E-FA90-447F-8351-C132636017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8590C4-3AE5-4252-8D2D-198704AC68F9}" type="slidenum">
              <a:rPr lang="ru-RU" altLang="ru-RU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749F8988-9FDF-4410-97A6-687A12793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307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EC2063D-DFC0-41F5-BA05-4F74BDF96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7388"/>
            <a:ext cx="7940675" cy="305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2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B817CE6E-0A71-4225-836F-FC3D01A0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BAAB96A6-5285-43DB-A241-0D047FF6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BD3E53A5-AC64-4836-A6AD-69EA4ED04A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811338" algn="l"/>
                <a:tab pos="2724150" algn="l"/>
                <a:tab pos="3638550" algn="l"/>
                <a:tab pos="4551363" algn="l"/>
                <a:tab pos="5464175" algn="l"/>
                <a:tab pos="6378575" algn="l"/>
                <a:tab pos="7291388" algn="l"/>
                <a:tab pos="8204200" algn="l"/>
                <a:tab pos="9117013" algn="l"/>
                <a:tab pos="10031413" algn="l"/>
                <a:tab pos="10944225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362F710-900B-4D86-869B-C3C9FD3AFD68}" type="slidenum">
              <a:rPr lang="ru-RU" altLang="ru-RU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CFEB-16B5-4261-8FC3-C9EF45B98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C3177-949C-45EE-A9D0-EFAF1D66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DAF88-248E-4E8D-9BB9-D1EB6729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E0CF4-D42D-4ABC-AA5E-23B4A8FE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CC354-4C89-4E9E-952E-20F21366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0B689-FFCA-47DB-80E5-98373FE4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6B664B-C503-4942-9970-67B6DA506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10B77-9FBC-47E8-949E-AB44D3D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9CE38-26A3-4810-A1C2-614B88B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4CE11-CF29-462A-B1B5-B7D88B93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864790-32CF-4E7D-8A92-6F32E7004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86120-DE30-4FC6-88DA-702194320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4D6A6-1098-43AB-8EBB-743BF270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60E0-789D-4A6D-94DF-F0B11A8B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1C74-711A-4FF7-BAAE-6BA8CF2C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1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834" y="4371976"/>
            <a:ext cx="8663517" cy="1128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24B1863-0302-41BC-B569-8CDF1A9175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D768E5B-2958-431E-A979-20D058F584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1FE8-8A92-421D-A9BB-E6368B0D2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4546-EBE2-42B2-A288-D5B0468C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C61A9-98E4-4055-995A-858B039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115B2-3EC5-428B-8020-7D952FEB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68663-598B-420B-8DAB-05E5AC87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27064-57E2-4C8B-8222-2A9D7231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DEDBD-1BE8-450B-B0A2-EACDF16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0396C-D002-487F-A45C-50FB121D4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42470-5CAB-42CB-8995-D1FD6BD1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49C9-F6BF-4FA9-BF20-76DB7B88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14C7-75D1-4C3C-AF95-504D67D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95FA-BD1F-4CA6-B8BA-E3C2102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C605F-BABD-4DA7-95EF-6398909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6CD64-FB73-4AE7-AE3C-86E08E32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D674A0-21BF-4A33-B4ED-AE01EB8B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885EC1-D00C-4AC3-9775-EFDDC0C3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7618A-02B0-48E9-A9DE-8EEE20E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0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EE8B-F486-4EBD-85F4-55EDB18E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3C7F2-98B1-4C4C-BB85-BE3EBAC5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35E0B-3ABF-40AB-9F54-10E8C4CA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5D2FB-26B6-40C2-B368-4E59D0A2E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9B68B-E787-4D1D-B4C3-126D5F40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4B786F-6E07-4850-8FDE-66678D2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8C5DCF-631D-4A72-B84F-E205BCDB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434ED-7288-4FB4-9D96-052AB330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4F8C4-0E0F-4553-836D-F1C857E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66C0E2-8C83-4FB2-839C-434CCA48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50013-C604-4E9B-84E3-583C99F4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8A6F-4F66-4D7A-8F10-4EAFC15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4BBDC-365E-432D-8771-534BECF8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6394-CF4D-4A30-9F3F-CC0BFFF2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9AA97-7255-404D-BE20-7D14F07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89C98-4BCD-4C48-8CCE-145AAEC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A450A-45F8-4578-928E-E3812431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AC73B-182C-4548-AF98-2F6AB2AD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11BF-3122-42A1-A2C2-A3EAE873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D7193-ACE6-481E-AA59-A6BD5EC2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E2BDC-0DFD-464C-AE63-C2384500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2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D10B-6205-4C13-803F-9C84C3C1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10601-EFAD-4C55-AD54-C6BD86AED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62E565-A226-4328-8460-5E1BEE968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C8263-171D-41A3-A19A-D5172568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65FE7-695E-47C8-819B-282A1956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2757E-9394-464C-8B87-15C45E5E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E2F7-7E3C-4402-B396-A5CF2FB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402C7-191E-4059-8384-128CFD405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45178-750F-4189-924D-4262A844F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9AB2-8531-400C-82F0-83AB848D00E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13709-8697-4E7B-922B-20D03C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70CCE-BC9F-4DA9-AA3C-F788DF670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5F98-9CE3-47AC-B405-979C4D58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psheronskf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88D112-9521-45AA-8EDC-95EC76C4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3" y="132451"/>
            <a:ext cx="1270000" cy="11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9B08978-7642-4E83-BDD1-1ECCA5D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47" y="97373"/>
            <a:ext cx="93345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7DC0E-8929-42D6-ABDB-2C6C072FA0D8}"/>
              </a:ext>
            </a:extLst>
          </p:cNvPr>
          <p:cNvSpPr txBox="1"/>
          <p:nvPr/>
        </p:nvSpPr>
        <p:spPr>
          <a:xfrm>
            <a:off x="2637239" y="132451"/>
            <a:ext cx="6097836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БЮДЖЕТ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МУНИЦИПАЛЬНОГО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ОБРАЗОВАНИЯ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ДЛЯ ЖИТЕЛЕЙ ГОРОДА </a:t>
            </a: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ГОРЯЧИЙ КЛЮЧ</a:t>
            </a:r>
            <a:endParaRPr lang="en-US" altLang="ru-RU" sz="2400" i="1" dirty="0">
              <a:solidFill>
                <a:srgbClr val="C00000"/>
              </a:solidFill>
              <a:latin typeface="Wide Latin" panose="020A0A07050505020404" pitchFamily="18" charset="0"/>
            </a:endParaRPr>
          </a:p>
          <a:p>
            <a:pPr algn="ctr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  ИСПОЛНЕНИЕ ЗА 202</a:t>
            </a:r>
            <a:r>
              <a:rPr lang="en-US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1</a:t>
            </a:r>
            <a:r>
              <a:rPr lang="ru-RU" altLang="ru-RU" sz="2400" i="1" dirty="0">
                <a:solidFill>
                  <a:srgbClr val="C00000"/>
                </a:solidFill>
                <a:latin typeface="Trebuchet MS" panose="020B0603020202020204" pitchFamily="34" charset="0"/>
              </a:rPr>
              <a:t> ГОД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F8D272-32B3-4EA4-B04C-4FCA4567D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3" y="1575153"/>
            <a:ext cx="3706717" cy="36679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F731A5-690D-4697-BE7B-3ADF1E973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19" y="1595002"/>
            <a:ext cx="3935584" cy="3667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7180DD-B401-49AF-8935-D93743490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1" y="3017856"/>
            <a:ext cx="5715152" cy="3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налоговых доходов в 2021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5757353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3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50602" y="524383"/>
            <a:ext cx="616944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Структура неналоговых доходов в 2021 году,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9700495"/>
              </p:ext>
            </p:extLst>
          </p:nvPr>
        </p:nvGraphicFramePr>
        <p:xfrm>
          <a:off x="2188028" y="987879"/>
          <a:ext cx="7971971" cy="51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281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DD56B-34B2-44FD-9711-E957223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"/>
            <a:ext cx="12192000" cy="6858000"/>
          </a:xfrm>
          <a:prstGeom prst="rect">
            <a:avLst/>
          </a:prstGeom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E43AF37-0F65-4FCC-B5B6-245EC7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539750"/>
            <a:ext cx="63007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endParaRPr lang="ru-RU" altLang="ru-RU" b="0" dirty="0">
              <a:solidFill>
                <a:srgbClr val="1E6A39"/>
              </a:solidFill>
            </a:endParaRP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Увеличение финансовой помощи из краевого бюджета повлияло на увеличение расходной части бюджета за 2021 год </a:t>
            </a:r>
          </a:p>
          <a:p>
            <a:pPr algn="ctr">
              <a:buSzPct val="100000"/>
            </a:pPr>
            <a:r>
              <a:rPr lang="ru-RU" altLang="ru-RU" b="0" dirty="0">
                <a:solidFill>
                  <a:srgbClr val="FF0000"/>
                </a:solidFill>
              </a:rPr>
              <a:t>на 242,1 млн. рублей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582D1FF-FF2E-4C95-9FA7-B2BB663A7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1" y="1439863"/>
            <a:ext cx="70199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00BACED-1A88-42C8-B110-6A94EDFC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219701"/>
            <a:ext cx="8099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10" name="AutoShape 7">
            <a:extLst>
              <a:ext uri="{FF2B5EF4-FFF2-40B4-BE49-F238E27FC236}">
                <a16:creationId xmlns:a16="http://schemas.microsoft.com/office/drawing/2014/main" id="{06CFF330-37F8-46F0-9EF9-890914B01C67}"/>
              </a:ext>
            </a:extLst>
          </p:cNvPr>
          <p:cNvSpPr>
            <a:spLocks noChangeArrowheads="1"/>
          </p:cNvSpPr>
          <p:nvPr/>
        </p:nvSpPr>
        <p:spPr bwMode="auto">
          <a:xfrm rot="1380000" flipH="1">
            <a:off x="5316295" y="3083684"/>
            <a:ext cx="3174314" cy="710354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5350 h 21600"/>
              <a:gd name="T14" fmla="*/ 17460 w 21600"/>
              <a:gd name="T15" fmla="*/ 162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95" y="0"/>
                </a:moveTo>
                <a:lnTo>
                  <a:pt x="21600" y="10800"/>
                </a:lnTo>
                <a:lnTo>
                  <a:pt x="13395" y="21800"/>
                </a:lnTo>
                <a:lnTo>
                  <a:pt x="13395" y="16250"/>
                </a:lnTo>
                <a:lnTo>
                  <a:pt x="4000" y="16250"/>
                </a:lnTo>
                <a:lnTo>
                  <a:pt x="4000" y="5350"/>
                </a:lnTo>
                <a:lnTo>
                  <a:pt x="13395" y="5350"/>
                </a:lnTo>
                <a:lnTo>
                  <a:pt x="13395" y="0"/>
                </a:lnTo>
                <a:moveTo>
                  <a:pt x="0" y="5350"/>
                </a:moveTo>
                <a:lnTo>
                  <a:pt x="0" y="16250"/>
                </a:lnTo>
                <a:lnTo>
                  <a:pt x="1000" y="16250"/>
                </a:lnTo>
                <a:lnTo>
                  <a:pt x="1000" y="5350"/>
                </a:lnTo>
                <a:lnTo>
                  <a:pt x="0" y="5350"/>
                </a:lnTo>
                <a:moveTo>
                  <a:pt x="2000" y="5350"/>
                </a:moveTo>
                <a:lnTo>
                  <a:pt x="2000" y="16250"/>
                </a:lnTo>
                <a:lnTo>
                  <a:pt x="3000" y="16250"/>
                </a:lnTo>
                <a:lnTo>
                  <a:pt x="3000" y="5350"/>
                </a:lnTo>
                <a:lnTo>
                  <a:pt x="2000" y="535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800" b="0" dirty="0">
                <a:solidFill>
                  <a:srgbClr val="355269"/>
                </a:solidFill>
              </a:rPr>
              <a:t>   Увеличение  на</a:t>
            </a:r>
            <a:r>
              <a:rPr lang="ru-RU" altLang="ru-RU" b="0" dirty="0">
                <a:solidFill>
                  <a:srgbClr val="355269"/>
                </a:solidFill>
              </a:rPr>
              <a:t> 242,1 </a:t>
            </a:r>
            <a:r>
              <a:rPr lang="ru-RU" altLang="ru-RU" sz="1800" b="0" dirty="0" err="1">
                <a:solidFill>
                  <a:srgbClr val="355269"/>
                </a:solidFill>
              </a:rPr>
              <a:t>млн.рублей</a:t>
            </a:r>
            <a:endParaRPr lang="ru-RU" altLang="ru-RU" sz="1800" b="0" dirty="0">
              <a:solidFill>
                <a:srgbClr val="355269"/>
              </a:solidFill>
            </a:endParaRPr>
          </a:p>
        </p:txBody>
      </p:sp>
      <p:sp>
        <p:nvSpPr>
          <p:cNvPr id="21511" name="TextBox 8">
            <a:extLst>
              <a:ext uri="{FF2B5EF4-FFF2-40B4-BE49-F238E27FC236}">
                <a16:creationId xmlns:a16="http://schemas.microsoft.com/office/drawing/2014/main" id="{E652E976-3F09-460D-B6A4-DF5060E6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6368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3119899C-50AB-4C89-9A42-4CD416A7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794" y="2189497"/>
            <a:ext cx="8584825" cy="412875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17">
            <a:extLst>
              <a:ext uri="{FF2B5EF4-FFF2-40B4-BE49-F238E27FC236}">
                <a16:creationId xmlns:a16="http://schemas.microsoft.com/office/drawing/2014/main" id="{AD348476-C5FC-45AE-91B8-2D740236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202" y="4033190"/>
            <a:ext cx="1232526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ru-RU" altLang="ru-RU" sz="3000" dirty="0">
                <a:solidFill>
                  <a:srgbClr val="00B050"/>
                </a:solidFill>
              </a:rPr>
              <a:t>1004,1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E9E5B19-124D-4F29-82B2-4F0AA0E3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052396"/>
            <a:ext cx="1173398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ru-RU" altLang="ru-RU" sz="3000" dirty="0">
                <a:solidFill>
                  <a:srgbClr val="00B050"/>
                </a:solidFill>
              </a:rPr>
              <a:t>1246,2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CE34F875-A5A1-4DC7-8252-3B4A32B4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2" y="6044011"/>
            <a:ext cx="14478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ru-RU" altLang="ru-RU" sz="2400" dirty="0">
                <a:solidFill>
                  <a:srgbClr val="00B050"/>
                </a:solidFill>
                <a:latin typeface="Liberation Sans" charset="0"/>
              </a:rPr>
              <a:t>2021 год</a:t>
            </a:r>
            <a:endParaRPr lang="ru-RU" altLang="ru-RU" sz="2400" dirty="0">
              <a:solidFill>
                <a:srgbClr val="00B050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A7D51392-6407-48FD-9F8B-42D4DBBA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527" y="5994271"/>
            <a:ext cx="14478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>
              <a:defRPr/>
            </a:pPr>
            <a:r>
              <a:rPr lang="ru-RU" altLang="ru-RU" sz="2400" dirty="0">
                <a:solidFill>
                  <a:srgbClr val="00B050"/>
                </a:solidFill>
                <a:latin typeface="Liberation Sans" charset="0"/>
              </a:rPr>
              <a:t>2020 год</a:t>
            </a:r>
            <a:endParaRPr lang="ru-RU" alt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7C095-970E-4702-B264-C6177C5B3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C3925-7AB7-4234-8639-06D078A4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57606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53D79"/>
                </a:solidFill>
                <a:latin typeface="+mn-lt"/>
                <a:cs typeface="Calibri" pitchFamily="34" charset="0"/>
              </a:rPr>
              <a:t>Показатели исполнения расходной части бюджета муниципального образования город Горячий Ключ за 2021 год (млн. рублей)</a:t>
            </a:r>
          </a:p>
        </p:txBody>
      </p:sp>
      <p:graphicFrame>
        <p:nvGraphicFramePr>
          <p:cNvPr id="25605" name="Диаграмма 3">
            <a:extLst>
              <a:ext uri="{FF2B5EF4-FFF2-40B4-BE49-F238E27FC236}">
                <a16:creationId xmlns:a16="http://schemas.microsoft.com/office/drawing/2014/main" id="{3C0DE8B0-D158-4519-9302-20994D075B8C}"/>
              </a:ext>
            </a:extLst>
          </p:cNvPr>
          <p:cNvGraphicFramePr>
            <a:graphicFrameLocks/>
          </p:cNvGraphicFramePr>
          <p:nvPr/>
        </p:nvGraphicFramePr>
        <p:xfrm>
          <a:off x="1306513" y="698501"/>
          <a:ext cx="9390063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hart" r:id="rId4" imgW="9394750" imgH="6273328" progId="Excel.Chart.8">
                  <p:embed/>
                </p:oleObj>
              </mc:Choice>
              <mc:Fallback>
                <p:oleObj name="Chart" r:id="rId4" imgW="9394750" imgH="6273328" progId="Excel.Chart.8">
                  <p:embed/>
                  <p:pic>
                    <p:nvPicPr>
                      <p:cNvPr id="25605" name="Диаграмма 3">
                        <a:extLst>
                          <a:ext uri="{FF2B5EF4-FFF2-40B4-BE49-F238E27FC236}">
                            <a16:creationId xmlns:a16="http://schemas.microsoft.com/office/drawing/2014/main" id="{3C0DE8B0-D158-4519-9302-20994D075B8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698501"/>
                        <a:ext cx="9390063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4B5D8CC-35B1-4A0B-83BB-659C9D7E66A8}"/>
              </a:ext>
            </a:extLst>
          </p:cNvPr>
          <p:cNvSpPr/>
          <p:nvPr/>
        </p:nvSpPr>
        <p:spPr>
          <a:xfrm rot="10800000" flipV="1">
            <a:off x="2207568" y="836711"/>
            <a:ext cx="4608264" cy="288032"/>
          </a:xfrm>
          <a:prstGeom prst="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</a:rPr>
              <a:t>Доля расходов в разрезе уровней бюджета:</a:t>
            </a:r>
          </a:p>
        </p:txBody>
      </p:sp>
      <p:graphicFrame>
        <p:nvGraphicFramePr>
          <p:cNvPr id="25609" name="Диаграмма 4">
            <a:extLst>
              <a:ext uri="{FF2B5EF4-FFF2-40B4-BE49-F238E27FC236}">
                <a16:creationId xmlns:a16="http://schemas.microsoft.com/office/drawing/2014/main" id="{2C2E0B27-793E-43E5-96AC-6AE60B6E14B9}"/>
              </a:ext>
            </a:extLst>
          </p:cNvPr>
          <p:cNvGraphicFramePr>
            <a:graphicFrameLocks/>
          </p:cNvGraphicFramePr>
          <p:nvPr/>
        </p:nvGraphicFramePr>
        <p:xfrm>
          <a:off x="1724026" y="698501"/>
          <a:ext cx="9390063" cy="647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art" r:id="rId6" imgW="9400847" imgH="6480610" progId="Excel.Chart.8">
                  <p:embed/>
                </p:oleObj>
              </mc:Choice>
              <mc:Fallback>
                <p:oleObj name="Chart" r:id="rId6" imgW="9400847" imgH="6480610" progId="Excel.Chart.8">
                  <p:embed/>
                  <p:pic>
                    <p:nvPicPr>
                      <p:cNvPr id="25609" name="Диаграмма 4">
                        <a:extLst>
                          <a:ext uri="{FF2B5EF4-FFF2-40B4-BE49-F238E27FC236}">
                            <a16:creationId xmlns:a16="http://schemas.microsoft.com/office/drawing/2014/main" id="{2C2E0B27-793E-43E5-96AC-6AE60B6E14B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6" y="698501"/>
                        <a:ext cx="9390063" cy="647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9">
            <a:extLst>
              <a:ext uri="{FF2B5EF4-FFF2-40B4-BE49-F238E27FC236}">
                <a16:creationId xmlns:a16="http://schemas.microsoft.com/office/drawing/2014/main" id="{0B4C7218-9E70-4AB7-8840-A7307F2E9D05}"/>
              </a:ext>
            </a:extLst>
          </p:cNvPr>
          <p:cNvGraphicFramePr>
            <a:graphicFrameLocks/>
          </p:cNvGraphicFramePr>
          <p:nvPr/>
        </p:nvGraphicFramePr>
        <p:xfrm>
          <a:off x="857251" y="2270126"/>
          <a:ext cx="950436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049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708BB-888D-419E-8FAF-FBC3EF558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5E55CBCF-C370-4687-A614-3C65B6AB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179388"/>
            <a:ext cx="6650038" cy="831850"/>
          </a:xfrm>
          <a:prstGeom prst="rect">
            <a:avLst/>
          </a:prstGeom>
          <a:solidFill>
            <a:srgbClr val="729FCF">
              <a:alpha val="0"/>
            </a:srgb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rgbClr val="1E6A3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Расходы в социальной сфере в 2021 году составили 1450,4 млн. рублей,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или 65,4 % от общей суммы расходов. В сравнении с 2020 годом расходы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на социальную сферу увеличились на 341,7 </a:t>
            </a:r>
            <a:r>
              <a:rPr lang="ru-RU" altLang="ru-RU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млн.рублей</a:t>
            </a: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id="{9430FE28-E823-4F07-9F0E-C685B37B5E83}"/>
              </a:ext>
            </a:extLst>
          </p:cNvPr>
          <p:cNvGraphicFramePr>
            <a:graphicFrameLocks/>
          </p:cNvGraphicFramePr>
          <p:nvPr/>
        </p:nvGraphicFramePr>
        <p:xfrm>
          <a:off x="6119019" y="1562919"/>
          <a:ext cx="4733542" cy="479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13">
            <a:extLst>
              <a:ext uri="{FF2B5EF4-FFF2-40B4-BE49-F238E27FC236}">
                <a16:creationId xmlns:a16="http://schemas.microsoft.com/office/drawing/2014/main" id="{5ADF70ED-0669-492A-B6FF-59C5E1012A4A}"/>
              </a:ext>
            </a:extLst>
          </p:cNvPr>
          <p:cNvGraphicFramePr>
            <a:graphicFrameLocks/>
          </p:cNvGraphicFramePr>
          <p:nvPr/>
        </p:nvGraphicFramePr>
        <p:xfrm>
          <a:off x="362332" y="1562919"/>
          <a:ext cx="4917591" cy="47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3804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B5C184-2EC8-4E3E-B58E-A3B4FF147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1" name="Text Box 1">
            <a:extLst>
              <a:ext uri="{FF2B5EF4-FFF2-40B4-BE49-F238E27FC236}">
                <a16:creationId xmlns:a16="http://schemas.microsoft.com/office/drawing/2014/main" id="{61B4D7B7-862F-4AF5-AB7C-7E8A9CA7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73" y="2160588"/>
            <a:ext cx="9055177" cy="3789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Норматив, утвержденный постановлением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главы администрации (губернатора)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Краснодарского края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от  5 февраля 2021 года №47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184,7 млн. рублей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400" dirty="0">
              <a:solidFill>
                <a:srgbClr val="3465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Фактические расходы на содержание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органов местного самоуправления МО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dirty="0">
                <a:solidFill>
                  <a:srgbClr val="3465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Город Горячий Ключ за 2021 год</a:t>
            </a:r>
            <a:r>
              <a:rPr lang="ru-RU" altLang="ru-RU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–   148,4  млн. рублей</a:t>
            </a: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endParaRPr lang="ru-RU" altLang="ru-RU" sz="4000" b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D0418E59-9B40-4D4A-B153-A0500F0D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1024569"/>
            <a:ext cx="6300787" cy="9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72D03CC-6A59-4284-9A25-DB4148C62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720725"/>
            <a:ext cx="59404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Соблюден норматив формирования расходов на содержание органов местного самоуправления в 2021 году:</a:t>
            </a:r>
          </a:p>
        </p:txBody>
      </p:sp>
    </p:spTree>
    <p:extLst>
      <p:ext uri="{BB962C8B-B14F-4D97-AF65-F5344CB8AC3E}">
        <p14:creationId xmlns:p14="http://schemas.microsoft.com/office/powerpoint/2010/main" val="1559250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EF57C-5F82-467A-963E-D92FBAB1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2"/>
            <a:ext cx="12192000" cy="6908404"/>
          </a:xfrm>
          <a:prstGeom prst="rect">
            <a:avLst/>
          </a:prstGeom>
        </p:spPr>
      </p:pic>
      <p:sp>
        <p:nvSpPr>
          <p:cNvPr id="26627" name="Line 1">
            <a:extLst>
              <a:ext uri="{FF2B5EF4-FFF2-40B4-BE49-F238E27FC236}">
                <a16:creationId xmlns:a16="http://schemas.microsoft.com/office/drawing/2014/main" id="{315A3CE7-CCBB-4406-A7F8-67C6BE8B7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83" y="1544463"/>
            <a:ext cx="4435587" cy="0"/>
          </a:xfrm>
          <a:prstGeom prst="line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6628" name="AutoShape 2">
            <a:extLst>
              <a:ext uri="{FF2B5EF4-FFF2-40B4-BE49-F238E27FC236}">
                <a16:creationId xmlns:a16="http://schemas.microsoft.com/office/drawing/2014/main" id="{99202637-21B2-433D-848F-C426B7072D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9783" y="1577925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29" name="AutoShape 3">
            <a:extLst>
              <a:ext uri="{FF2B5EF4-FFF2-40B4-BE49-F238E27FC236}">
                <a16:creationId xmlns:a16="http://schemas.microsoft.com/office/drawing/2014/main" id="{57A77177-1ABB-4BE8-82BB-03480E099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1065" y="1544824"/>
            <a:ext cx="0" cy="485798"/>
          </a:xfrm>
          <a:prstGeom prst="straightConnector1">
            <a:avLst/>
          </a:prstGeom>
          <a:noFill/>
          <a:ln w="38160" cap="rnd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0" name="AutoShape 4">
            <a:extLst>
              <a:ext uri="{FF2B5EF4-FFF2-40B4-BE49-F238E27FC236}">
                <a16:creationId xmlns:a16="http://schemas.microsoft.com/office/drawing/2014/main" id="{855CDCF3-131A-4F07-A553-0815E955E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5370" y="1544463"/>
            <a:ext cx="0" cy="486159"/>
          </a:xfrm>
          <a:prstGeom prst="straightConnector1">
            <a:avLst/>
          </a:prstGeom>
          <a:noFill/>
          <a:ln w="38160">
            <a:solidFill>
              <a:srgbClr val="4E67C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Rectangle 5">
            <a:extLst>
              <a:ext uri="{FF2B5EF4-FFF2-40B4-BE49-F238E27FC236}">
                <a16:creationId xmlns:a16="http://schemas.microsoft.com/office/drawing/2014/main" id="{9B0E2BB3-2639-41ED-8E20-E43C389B9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135" y="2044163"/>
            <a:ext cx="2005488" cy="1554113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 b="0" dirty="0">
                <a:solidFill>
                  <a:srgbClr val="31489F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2019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26 квартир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92D050"/>
                </a:solidFill>
                <a:latin typeface="Trebuchet MS" panose="020B0603020202020204" pitchFamily="34" charset="0"/>
              </a:rPr>
              <a:t> 35</a:t>
            </a:r>
            <a:r>
              <a:rPr lang="en-US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,3</a:t>
            </a: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2" name="Rectangle 6">
            <a:extLst>
              <a:ext uri="{FF2B5EF4-FFF2-40B4-BE49-F238E27FC236}">
                <a16:creationId xmlns:a16="http://schemas.microsoft.com/office/drawing/2014/main" id="{D46B1F95-047D-47B4-A7B8-A2BB3544C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906" y="2030622"/>
            <a:ext cx="1788020" cy="1567658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2020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29 квартир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44,8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sp>
        <p:nvSpPr>
          <p:cNvPr id="26633" name="Rectangle 7">
            <a:extLst>
              <a:ext uri="{FF2B5EF4-FFF2-40B4-BE49-F238E27FC236}">
                <a16:creationId xmlns:a16="http://schemas.microsoft.com/office/drawing/2014/main" id="{FBA6A45B-282E-48FF-A962-FDA1CD138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389" y="2030622"/>
            <a:ext cx="1667642" cy="1567654"/>
          </a:xfrm>
          <a:prstGeom prst="rect">
            <a:avLst/>
          </a:prstGeom>
          <a:solidFill>
            <a:srgbClr val="FFFFFF"/>
          </a:solidFill>
          <a:ln w="1584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2021 год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31489F"/>
                </a:solidFill>
                <a:latin typeface="Trebuchet MS" panose="020B0603020202020204" pitchFamily="34" charset="0"/>
              </a:rPr>
              <a:t>28 квартир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 47,1</a:t>
            </a:r>
          </a:p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92D050"/>
                </a:solidFill>
                <a:latin typeface="Trebuchet MS" panose="020B0603020202020204" pitchFamily="34" charset="0"/>
              </a:rPr>
              <a:t>млн. рублей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72F19-C697-4C5D-A12D-19343699C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2" y="1211856"/>
            <a:ext cx="5603765" cy="5114800"/>
          </a:xfrm>
          <a:prstGeom prst="rect">
            <a:avLst/>
          </a:prstGeom>
        </p:spPr>
      </p:pic>
      <p:sp>
        <p:nvSpPr>
          <p:cNvPr id="28683" name="Rectangle 10">
            <a:extLst>
              <a:ext uri="{FF2B5EF4-FFF2-40B4-BE49-F238E27FC236}">
                <a16:creationId xmlns:a16="http://schemas.microsoft.com/office/drawing/2014/main" id="{0957B30F-C161-493A-94D2-7282D885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873" y="343530"/>
            <a:ext cx="6300788" cy="1110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Приобретение квартир детям-сиротам за счет 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0" dirty="0">
                <a:solidFill>
                  <a:schemeClr val="accent1">
                    <a:lumMod val="75000"/>
                  </a:schemeClr>
                </a:solidFill>
              </a:rPr>
              <a:t>финансовой помощи из краевого бюджета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C9FD3E-E3AA-4DAA-AAB6-4EB5964F4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74" name="Рисунок 10">
            <a:extLst>
              <a:ext uri="{FF2B5EF4-FFF2-40B4-BE49-F238E27FC236}">
                <a16:creationId xmlns:a16="http://schemas.microsoft.com/office/drawing/2014/main" id="{87BFEB9A-6286-4525-886F-6B044FDE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7"/>
            <a:ext cx="3503364" cy="26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12EE7091-5213-444A-BC60-0BCE28A2ED66}"/>
              </a:ext>
            </a:extLst>
          </p:cNvPr>
          <p:cNvGraphicFramePr>
            <a:graphicFrameLocks noGrp="1"/>
          </p:cNvGraphicFramePr>
          <p:nvPr/>
        </p:nvGraphicFramePr>
        <p:xfrm>
          <a:off x="3811837" y="2159306"/>
          <a:ext cx="6323681" cy="362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1045">
                <a:tc rowSpan="2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Наименование национального проекта </a:t>
                      </a:r>
                    </a:p>
                  </a:txBody>
                  <a:tcPr marL="91442" marR="91442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    Объём финансирования </a:t>
                      </a:r>
                    </a:p>
                  </a:txBody>
                  <a:tcPr marL="91442" marR="91442" marT="45714" marB="4571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Назначено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Исполнено 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835">
                <a:tc>
                  <a:txBody>
                    <a:bodyPr/>
                    <a:lstStyle/>
                    <a:p>
                      <a:r>
                        <a:rPr lang="ru-RU" sz="2000" dirty="0"/>
                        <a:t>Культура 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8761,2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8761,2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35">
                <a:tc>
                  <a:txBody>
                    <a:bodyPr/>
                    <a:lstStyle/>
                    <a:p>
                      <a:r>
                        <a:rPr lang="ru-RU" sz="2000" dirty="0"/>
                        <a:t>Жильё и городская среда </a:t>
                      </a:r>
                    </a:p>
                  </a:txBody>
                  <a:tcPr marL="91442" marR="91442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247 634,0</a:t>
                      </a:r>
                    </a:p>
                  </a:txBody>
                  <a:tcPr marL="91442" marR="91442"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244 488,6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12" name="Заголовок 9">
            <a:extLst>
              <a:ext uri="{FF2B5EF4-FFF2-40B4-BE49-F238E27FC236}">
                <a16:creationId xmlns:a16="http://schemas.microsoft.com/office/drawing/2014/main" id="{394488A4-9A84-40EE-B06F-73D75186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1" y="260351"/>
            <a:ext cx="5014913" cy="720725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dirty="0"/>
            </a:br>
            <a:br>
              <a:rPr lang="ru-RU" altLang="ru-RU" dirty="0"/>
            </a:br>
            <a:br>
              <a:rPr lang="ru-RU" altLang="ru-RU" dirty="0"/>
            </a:br>
            <a:r>
              <a:rPr lang="ru-RU" altLang="ru-RU" sz="3600" dirty="0">
                <a:solidFill>
                  <a:srgbClr val="C00000"/>
                </a:solidFill>
              </a:rPr>
              <a:t>Национальные проекты2021 год</a:t>
            </a:r>
            <a:r>
              <a:rPr lang="ru-RU" altLang="ru-RU" sz="4000" dirty="0">
                <a:solidFill>
                  <a:srgbClr val="C00000"/>
                </a:solidFill>
              </a:rPr>
              <a:t>                                       </a:t>
            </a:r>
            <a:r>
              <a:rPr lang="ru-RU" altLang="ru-RU" sz="1800" dirty="0"/>
              <a:t>(</a:t>
            </a:r>
            <a:r>
              <a:rPr lang="ru-RU" altLang="ru-RU" sz="1800" dirty="0" err="1"/>
              <a:t>тыс.рублей</a:t>
            </a:r>
            <a:r>
              <a:rPr lang="ru-RU" altLang="ru-RU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459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BB85D-BE36-40BB-A4C1-1AB7DB90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extBox 2">
            <a:extLst>
              <a:ext uri="{FF2B5EF4-FFF2-40B4-BE49-F238E27FC236}">
                <a16:creationId xmlns:a16="http://schemas.microsoft.com/office/drawing/2014/main" id="{3622870F-4B68-4CFC-9975-EA79E550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"/>
            <a:ext cx="8207375" cy="830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   </a:t>
            </a:r>
          </a:p>
          <a:p>
            <a:pPr algn="just"/>
            <a:r>
              <a:rPr lang="ru-RU" altLang="ru-RU" sz="1200" dirty="0">
                <a:solidFill>
                  <a:srgbClr val="0E2C3E"/>
                </a:solidFill>
              </a:rPr>
              <a:t> </a:t>
            </a:r>
            <a:r>
              <a:rPr lang="ru-RU" altLang="ru-RU" sz="1200" dirty="0">
                <a:solidFill>
                  <a:srgbClr val="C00000"/>
                </a:solidFill>
              </a:rPr>
              <a:t>Расходы на реализацию мероприятий 35 программ муниципального образования город Горячий Ключ в 2021 году составили 2 170,7 млн. рублей, или 92,4% к уточненной росписи. Удельный вес расходов районного бюджета, осуществляемых в рамках муниципальных программ муниципального образования город Горячий Ключ, составил 93,7%.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78B161-11B7-4BA1-9FCF-BD54FF7F192F}"/>
              </a:ext>
            </a:extLst>
          </p:cNvPr>
          <p:cNvSpPr/>
          <p:nvPr/>
        </p:nvSpPr>
        <p:spPr>
          <a:xfrm>
            <a:off x="1991544" y="821940"/>
            <a:ext cx="8208912" cy="523220"/>
          </a:xfrm>
          <a:prstGeom prst="rect">
            <a:avLst/>
          </a:prstGeom>
          <a:gradFill>
            <a:gsLst>
              <a:gs pos="92350">
                <a:schemeClr val="bg2">
                  <a:lumMod val="90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2021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E65BC87-6A52-4757-9E2B-6CDC09F7CE55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1484784"/>
          <a:ext cx="8352928" cy="532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2021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2021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Информационное освещение деятельности органов местного самоуправления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муниципальными финансами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Создание условий для развития муниципальной политики в отдельных секторах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140,8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135,1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949,8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941,1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Безопасность, профилактика терроризма и экстремизма образовательных организаций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 подготовке градостроительной и землеустроительной документации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Дети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54,5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54,2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193,8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193,6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703" name="TextBox 6">
            <a:extLst>
              <a:ext uri="{FF2B5EF4-FFF2-40B4-BE49-F238E27FC236}">
                <a16:creationId xmlns:a16="http://schemas.microsoft.com/office/drawing/2014/main" id="{80D486DC-BA17-44D4-9C36-59E0107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9" y="1274764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1442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млн. рублей</a:t>
            </a:r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1FAB3-F035-4D47-B783-01ED00AC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BC3B7F-AF7E-4853-935B-2D75C4E17777}"/>
              </a:ext>
            </a:extLst>
          </p:cNvPr>
          <p:cNvSpPr/>
          <p:nvPr/>
        </p:nvSpPr>
        <p:spPr>
          <a:xfrm>
            <a:off x="1919536" y="188640"/>
            <a:ext cx="827579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2021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2B4F8A-8807-434A-B569-7BC6210482C7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711861"/>
          <a:ext cx="8275792" cy="57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2021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2021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Молодежь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79,3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Площадка нашего двора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Строительство спортивных сооружений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санаторно-курортного и туристического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безопасности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пожарной безопасности и защита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Дорожное хозяйство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77,3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коммунального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363,9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356,6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Укрепление правопорядка, профилактика правонарушений и усиление борьбы с преступностью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D5CAA-AEA8-4263-BC64-EC72CC93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7295-F24F-4929-BB94-4AA55BD2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Уважаемые жители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города Горячий Ключ!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F77AC-30C3-469F-8B44-5C8F862E1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Вами аналитический материал, в котором в краткой и доступной форме отражены основные параметры годового отчета об исполнении бюджета за 2021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C7119-2D9D-4445-9429-E64495FE5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3238959"/>
            <a:ext cx="6863508" cy="32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26CD1C-8EB3-4F92-8614-90B3D9A4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2AAC2-FC6D-4F63-8454-A1BE2C9B0B5B}"/>
              </a:ext>
            </a:extLst>
          </p:cNvPr>
          <p:cNvSpPr/>
          <p:nvPr/>
        </p:nvSpPr>
        <p:spPr>
          <a:xfrm>
            <a:off x="1986416" y="84847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B587C">
                    <a:lumMod val="50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2021 году в рамках муниципальных программ муниципального образования город Горячий Ключ </a:t>
            </a:r>
            <a:endParaRPr lang="ru-RU" sz="1400" dirty="0">
              <a:solidFill>
                <a:srgbClr val="1B587C">
                  <a:lumMod val="50000"/>
                </a:srgbClr>
              </a:solidFill>
              <a:cs typeface="Calibri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D844F1C-A5FC-4F1B-B4DC-E5549AD4C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483"/>
              </p:ext>
            </p:extLst>
          </p:nvPr>
        </p:nvGraphicFramePr>
        <p:xfrm>
          <a:off x="1974831" y="629371"/>
          <a:ext cx="8225625" cy="178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2021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2021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 оказанию поддержки и развития казачьих обществ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Горячеключевского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районного казачьего общества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Гармонизация межнациональных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55,7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94,8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3B5F3E-82C1-46E1-85D0-E706D3754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20721"/>
              </p:ext>
            </p:extLst>
          </p:nvPr>
        </p:nvGraphicFramePr>
        <p:xfrm>
          <a:off x="1974831" y="2418323"/>
          <a:ext cx="82204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3E419A-3BCF-4B86-A51A-F3F6B88D6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74011"/>
              </p:ext>
            </p:extLst>
          </p:nvPr>
        </p:nvGraphicFramePr>
        <p:xfrm>
          <a:off x="1974830" y="3160237"/>
          <a:ext cx="8225625" cy="38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Доступная среда жизнедеятельности инвалидов и других маломобильных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164D3FF-7503-45C6-8B6C-1D6C508D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31731"/>
              </p:ext>
            </p:extLst>
          </p:nvPr>
        </p:nvGraphicFramePr>
        <p:xfrm>
          <a:off x="1974831" y="3536414"/>
          <a:ext cx="8237805" cy="44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5">
                  <a:extLst>
                    <a:ext uri="{9D8B030D-6E8A-4147-A177-3AD203B41FA5}">
                      <a16:colId xmlns:a16="http://schemas.microsoft.com/office/drawing/2014/main" val="269418456"/>
                    </a:ext>
                  </a:extLst>
                </a:gridCol>
                <a:gridCol w="4766997">
                  <a:extLst>
                    <a:ext uri="{9D8B030D-6E8A-4147-A177-3AD203B41FA5}">
                      <a16:colId xmlns:a16="http://schemas.microsoft.com/office/drawing/2014/main" val="345898327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2102460084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3924329585"/>
                    </a:ext>
                  </a:extLst>
                </a:gridCol>
                <a:gridCol w="988706">
                  <a:extLst>
                    <a:ext uri="{9D8B030D-6E8A-4147-A177-3AD203B41FA5}">
                      <a16:colId xmlns:a16="http://schemas.microsoft.com/office/drawing/2014/main" val="3370735665"/>
                    </a:ext>
                  </a:extLst>
                </a:gridCol>
              </a:tblGrid>
              <a:tr h="443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Духовно-нравственное развитие детей и молодежи, становление и укрепление семейных традиций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8187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1A6E775-290A-413E-BAAC-74DC190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65787"/>
              </p:ext>
            </p:extLst>
          </p:nvPr>
        </p:nvGraphicFramePr>
        <p:xfrm>
          <a:off x="1967659" y="3962288"/>
          <a:ext cx="8244977" cy="47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5">
                  <a:extLst>
                    <a:ext uri="{9D8B030D-6E8A-4147-A177-3AD203B41FA5}">
                      <a16:colId xmlns:a16="http://schemas.microsoft.com/office/drawing/2014/main" val="2465603727"/>
                    </a:ext>
                  </a:extLst>
                </a:gridCol>
                <a:gridCol w="4766997">
                  <a:extLst>
                    <a:ext uri="{9D8B030D-6E8A-4147-A177-3AD203B41FA5}">
                      <a16:colId xmlns:a16="http://schemas.microsoft.com/office/drawing/2014/main" val="2594718332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610430174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1388930753"/>
                    </a:ext>
                  </a:extLst>
                </a:gridCol>
                <a:gridCol w="995878">
                  <a:extLst>
                    <a:ext uri="{9D8B030D-6E8A-4147-A177-3AD203B41FA5}">
                      <a16:colId xmlns:a16="http://schemas.microsoft.com/office/drawing/2014/main" val="1435691563"/>
                    </a:ext>
                  </a:extLst>
                </a:gridCol>
              </a:tblGrid>
              <a:tr h="47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2 170,7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2 078,4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95,8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138227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4E477B-D787-4C75-B662-E8E00F7E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24" y="4400599"/>
            <a:ext cx="6270921" cy="23391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99FEC-F169-4DA2-91ED-176BBC76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8230-FCDF-4D6F-8B38-D2BCBA98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dirty="0">
                <a:solidFill>
                  <a:srgbClr val="C00000"/>
                </a:solidFill>
              </a:rPr>
            </a:b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Динамика основных расходов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7344A32-D992-4354-A87B-E0FE28661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38733"/>
              </p:ext>
            </p:extLst>
          </p:nvPr>
        </p:nvGraphicFramePr>
        <p:xfrm>
          <a:off x="2522862" y="1318887"/>
          <a:ext cx="7931532" cy="2637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908103666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48813313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26682085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1974375911"/>
                    </a:ext>
                  </a:extLst>
                </a:gridCol>
              </a:tblGrid>
              <a:tr h="9788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Жилищно-коммунальное и</a:t>
                      </a:r>
                    </a:p>
                    <a:p>
                      <a:pPr algn="ctr"/>
                      <a:r>
                        <a:rPr lang="ru-RU" sz="1600" dirty="0"/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Образование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965"/>
                  </a:ext>
                </a:extLst>
              </a:tr>
              <a:tr h="3482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840,5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50808"/>
                  </a:ext>
                </a:extLst>
              </a:tr>
              <a:tr h="3335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957,1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99904"/>
                  </a:ext>
                </a:extLst>
              </a:tr>
              <a:tr h="343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697,7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6523"/>
                  </a:ext>
                </a:extLst>
              </a:tr>
              <a:tr h="543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663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E86DAF-47AF-4D9C-8637-1D6BD9C02043}"/>
              </a:ext>
            </a:extLst>
          </p:cNvPr>
          <p:cNvSpPr txBox="1"/>
          <p:nvPr/>
        </p:nvSpPr>
        <p:spPr>
          <a:xfrm>
            <a:off x="9194952" y="949555"/>
            <a:ext cx="171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м</a:t>
            </a:r>
            <a:r>
              <a:rPr lang="ru-RU" sz="1800" dirty="0" err="1"/>
              <a:t>лн.рублей</a:t>
            </a:r>
            <a:endParaRPr lang="ru-RU" sz="18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56DAB06-95A0-47A1-AB52-90757A80E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01693"/>
              </p:ext>
            </p:extLst>
          </p:nvPr>
        </p:nvGraphicFramePr>
        <p:xfrm>
          <a:off x="2522862" y="3789802"/>
          <a:ext cx="7931532" cy="7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3030694988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969638573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64908594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2097576019"/>
                    </a:ext>
                  </a:extLst>
                </a:gridCol>
              </a:tblGrid>
              <a:tr h="3711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199,4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95,4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827,1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99448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1019,7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6340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E6FE9CF-ABC4-4525-8443-B633D184A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12997"/>
              </p:ext>
            </p:extLst>
          </p:nvPr>
        </p:nvGraphicFramePr>
        <p:xfrm>
          <a:off x="2522862" y="4542638"/>
          <a:ext cx="79315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83">
                  <a:extLst>
                    <a:ext uri="{9D8B030D-6E8A-4147-A177-3AD203B41FA5}">
                      <a16:colId xmlns:a16="http://schemas.microsoft.com/office/drawing/2014/main" val="2758709921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455436649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3771584527"/>
                    </a:ext>
                  </a:extLst>
                </a:gridCol>
                <a:gridCol w="1982883">
                  <a:extLst>
                    <a:ext uri="{9D8B030D-6E8A-4147-A177-3AD203B41FA5}">
                      <a16:colId xmlns:a16="http://schemas.microsoft.com/office/drawing/2014/main" val="574019401"/>
                    </a:ext>
                  </a:extLst>
                </a:gridCol>
              </a:tblGrid>
              <a:tr h="43698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объёма расходов в 2021г. к 2016г.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+342,2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+54,7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+179,2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8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857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75716-FF04-47E9-962C-794D55515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866" name="AutoShape 1">
            <a:extLst>
              <a:ext uri="{FF2B5EF4-FFF2-40B4-BE49-F238E27FC236}">
                <a16:creationId xmlns:a16="http://schemas.microsoft.com/office/drawing/2014/main" id="{A4633B3A-287C-4A45-A53F-240F9F33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704880"/>
            <a:ext cx="7416800" cy="798512"/>
          </a:xfrm>
          <a:prstGeom prst="homePlate">
            <a:avLst>
              <a:gd name="adj" fmla="val 5005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2021 года</a:t>
            </a:r>
          </a:p>
        </p:txBody>
      </p:sp>
      <p:sp>
        <p:nvSpPr>
          <p:cNvPr id="36867" name="AutoShape 2">
            <a:extLst>
              <a:ext uri="{FF2B5EF4-FFF2-40B4-BE49-F238E27FC236}">
                <a16:creationId xmlns:a16="http://schemas.microsoft.com/office/drawing/2014/main" id="{FA35AA28-DF76-4ECB-B936-012DD075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141664"/>
            <a:ext cx="7416800" cy="712787"/>
          </a:xfrm>
          <a:prstGeom prst="homePlate">
            <a:avLst>
              <a:gd name="adj" fmla="val 5005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кредита кредитным организациям</a:t>
            </a:r>
          </a:p>
        </p:txBody>
      </p:sp>
      <p:sp>
        <p:nvSpPr>
          <p:cNvPr id="36868" name="AutoShape 3">
            <a:extLst>
              <a:ext uri="{FF2B5EF4-FFF2-40B4-BE49-F238E27FC236}">
                <a16:creationId xmlns:a16="http://schemas.microsoft.com/office/drawing/2014/main" id="{3B30FF68-DFA5-4798-9DFA-2EF08845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854451"/>
            <a:ext cx="7416800" cy="690563"/>
          </a:xfrm>
          <a:prstGeom prst="homePlate">
            <a:avLst>
              <a:gd name="adj" fmla="val 49922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бюджетного кредита</a:t>
            </a:r>
          </a:p>
        </p:txBody>
      </p:sp>
      <p:sp>
        <p:nvSpPr>
          <p:cNvPr id="36869" name="AutoShape 4">
            <a:extLst>
              <a:ext uri="{FF2B5EF4-FFF2-40B4-BE49-F238E27FC236}">
                <a16:creationId xmlns:a16="http://schemas.microsoft.com/office/drawing/2014/main" id="{7764CE59-536D-44E4-86C4-9C72EF66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876926"/>
            <a:ext cx="7416800" cy="658813"/>
          </a:xfrm>
          <a:prstGeom prst="homePlate">
            <a:avLst>
              <a:gd name="adj" fmla="val 49931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Муниципальный долг на 1 января 2022 года</a:t>
            </a:r>
          </a:p>
        </p:txBody>
      </p:sp>
      <p:graphicFrame>
        <p:nvGraphicFramePr>
          <p:cNvPr id="31749" name="Group 5">
            <a:extLst>
              <a:ext uri="{FF2B5EF4-FFF2-40B4-BE49-F238E27FC236}">
                <a16:creationId xmlns:a16="http://schemas.microsoft.com/office/drawing/2014/main" id="{48ACEA3A-5867-4700-A5CD-C8F28F9B38A2}"/>
              </a:ext>
            </a:extLst>
          </p:cNvPr>
          <p:cNvGraphicFramePr>
            <a:graphicFrameLocks noGrp="1"/>
          </p:cNvGraphicFramePr>
          <p:nvPr/>
        </p:nvGraphicFramePr>
        <p:xfrm>
          <a:off x="9336088" y="1341439"/>
          <a:ext cx="1160462" cy="5294311"/>
        </p:xfrm>
        <a:graphic>
          <a:graphicData uri="http://schemas.openxmlformats.org/drawingml/2006/table">
            <a:tbl>
              <a:tblPr/>
              <a:tblGrid>
                <a:gridCol w="116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372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Млн. рублей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58,87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51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23,55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4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0,0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375">
                <a:tc>
                  <a:txBody>
                    <a:bodyPr/>
                    <a:lstStyle>
                      <a:lvl1pPr algn="l">
                        <a:spcBef>
                          <a:spcPts val="5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1pPr>
                      <a:lvl2pPr algn="l">
                        <a:spcBef>
                          <a:spcPts val="5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2pPr>
                      <a:lvl3pPr algn="l">
                        <a:spcBef>
                          <a:spcPts val="4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3pPr>
                      <a:lvl4pPr algn="l">
                        <a:spcBef>
                          <a:spcPts val="40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4pPr>
                      <a:lvl5pPr algn="l">
                        <a:spcBef>
                          <a:spcPts val="350"/>
                        </a:spcBef>
                        <a:spcAft>
                          <a:spcPts val="3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3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6688" algn="l"/>
                          <a:tab pos="10775950" algn="l"/>
                          <a:tab pos="10777538" algn="l"/>
                          <a:tab pos="10779125" algn="l"/>
                          <a:tab pos="10780713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rebuchet MS" panose="020B0603020202020204" pitchFamily="34" charset="0"/>
                          <a:ea typeface="Microsoft YaHei" panose="020B0503020204020204" pitchFamily="34" charset="-122"/>
                        </a:rPr>
                        <a:t>35,32</a:t>
                      </a:r>
                    </a:p>
                  </a:txBody>
                  <a:tcPr marT="45712" marB="45712" horzOverflow="overflow">
                    <a:lnL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891" name="AutoShape 41">
            <a:extLst>
              <a:ext uri="{FF2B5EF4-FFF2-40B4-BE49-F238E27FC236}">
                <a16:creationId xmlns:a16="http://schemas.microsoft.com/office/drawing/2014/main" id="{507C4888-1C9F-44C2-B17E-8F9D426A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492375"/>
            <a:ext cx="7416800" cy="649288"/>
          </a:xfrm>
          <a:prstGeom prst="homePlate">
            <a:avLst>
              <a:gd name="adj" fmla="val 49923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Получение кредита от кредитных организаций</a:t>
            </a:r>
          </a:p>
        </p:txBody>
      </p:sp>
      <p:sp>
        <p:nvSpPr>
          <p:cNvPr id="36892" name="AutoShape 42">
            <a:extLst>
              <a:ext uri="{FF2B5EF4-FFF2-40B4-BE49-F238E27FC236}">
                <a16:creationId xmlns:a16="http://schemas.microsoft.com/office/drawing/2014/main" id="{384FA481-2935-42D9-975C-BEBA88C5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5227639"/>
            <a:ext cx="7416800" cy="649287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>
                <a:solidFill>
                  <a:srgbClr val="568D11"/>
                </a:solidFill>
                <a:latin typeface="Trebuchet MS" panose="020B0603020202020204" pitchFamily="34" charset="0"/>
              </a:rPr>
              <a:t>Погашение бюджетного кредита</a:t>
            </a:r>
          </a:p>
        </p:txBody>
      </p:sp>
      <p:sp>
        <p:nvSpPr>
          <p:cNvPr id="36893" name="AutoShape 43">
            <a:extLst>
              <a:ext uri="{FF2B5EF4-FFF2-40B4-BE49-F238E27FC236}">
                <a16:creationId xmlns:a16="http://schemas.microsoft.com/office/drawing/2014/main" id="{B787DE5F-6E29-45A7-9605-B20F711C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78350"/>
            <a:ext cx="7416800" cy="649288"/>
          </a:xfrm>
          <a:prstGeom prst="homePlate">
            <a:avLst>
              <a:gd name="adj" fmla="val 50028"/>
            </a:avLst>
          </a:prstGeom>
          <a:solidFill>
            <a:schemeClr val="bg1"/>
          </a:solidFill>
          <a:ln w="15840">
            <a:solidFill>
              <a:srgbClr val="1C2B68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0" dirty="0">
                <a:solidFill>
                  <a:srgbClr val="568D11"/>
                </a:solidFill>
                <a:latin typeface="Trebuchet MS" panose="020B0603020202020204" pitchFamily="34" charset="0"/>
              </a:rPr>
              <a:t>Реструктуризация бюджетного кредита путем списания</a:t>
            </a:r>
          </a:p>
        </p:txBody>
      </p:sp>
      <p:sp>
        <p:nvSpPr>
          <p:cNvPr id="36894" name="Rectangle 44">
            <a:extLst>
              <a:ext uri="{FF2B5EF4-FFF2-40B4-BE49-F238E27FC236}">
                <a16:creationId xmlns:a16="http://schemas.microsoft.com/office/drawing/2014/main" id="{C8A41F10-FC9D-4C21-A360-43736005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731083"/>
            <a:ext cx="5940425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000" b="0" dirty="0">
                <a:solidFill>
                  <a:srgbClr val="FF0000"/>
                </a:solidFill>
              </a:rPr>
              <a:t>Динамика муниципального долга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1811951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D2975E-53E5-4D8E-9EA7-29C5DC76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62" name="Рисунок 11">
            <a:extLst>
              <a:ext uri="{FF2B5EF4-FFF2-40B4-BE49-F238E27FC236}">
                <a16:creationId xmlns:a16="http://schemas.microsoft.com/office/drawing/2014/main" id="{624A4306-8A80-449D-9185-5E0530C1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0" y="527050"/>
            <a:ext cx="8115759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27473CE-3F03-4B1A-852A-448342969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995" y="657225"/>
            <a:ext cx="5274555" cy="5867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Бюджетный кредит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Внутренний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 возникающие  в  валюте  Российской  Федерации,  а  также 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Государственный (муниципальный)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Государственное (муниципальное) задание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Дефицит бюджета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расходов бюджета над его доходами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Дотации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Доходы бюджета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63BC59A-0074-432C-B288-D628AE19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8940" y="620714"/>
            <a:ext cx="4495685" cy="6084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Межбюджетные трансферты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средства, предоставляемые одним бюджетом бюджетной системы Российской Феде-рации другому бюджету бюджетной системы Российской Федерации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Профицит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доходов бюджета над его расходами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Расходы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Субвенции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целевые средства на обеспечение передаваемых полномочий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Субсидии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в целях </a:t>
            </a:r>
            <a:r>
              <a:rPr lang="ru-RU" sz="1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расходных обязательств другому бюджету бюджетной системы; денежные средства юридическим лицам (за исключением государственных  (муниципальных)  учреждений),  индивидуальным предпринимателям, а также физическим лицам – производителям  товаров,  работ,  услуг,  предоставляемые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товаров, выполнением работ, оказанием услуг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sz="1000" dirty="0">
              <a:solidFill>
                <a:srgbClr val="18478C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D5992E-A280-48E4-96CA-87E1928025CE}"/>
              </a:ext>
            </a:extLst>
          </p:cNvPr>
          <p:cNvSpPr/>
          <p:nvPr/>
        </p:nvSpPr>
        <p:spPr>
          <a:xfrm>
            <a:off x="826265" y="168896"/>
            <a:ext cx="9626965" cy="30777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n w="10160">
                  <a:solidFill>
                    <a:srgbClr val="18478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ОСНОВНЫЕ ТЕРМИНЫ И ПОНЯТИЯ</a:t>
            </a:r>
            <a:endParaRPr lang="ru-RU" sz="1400" dirty="0">
              <a:ln w="10160">
                <a:solidFill>
                  <a:srgbClr val="18478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1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C3768F-5EA6-4472-8725-9EE3963B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B4AF79-5E72-4632-AD09-D07938BF5E08}"/>
              </a:ext>
            </a:extLst>
          </p:cNvPr>
          <p:cNvSpPr/>
          <p:nvPr/>
        </p:nvSpPr>
        <p:spPr>
          <a:xfrm>
            <a:off x="1068637" y="476672"/>
            <a:ext cx="6852492" cy="57906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2299970" algn="l"/>
              </a:tabLst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Горячий Ключ 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Ключ,</a:t>
            </a:r>
          </a:p>
          <a:p>
            <a:pPr algn="ctr">
              <a:tabLst>
                <a:tab pos="229997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mail@gkfu.ru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город Горячий Ключ: 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gorkluch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pPr>
              <a:defRPr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tabLst>
                <a:tab pos="540385" algn="l"/>
                <a:tab pos="1018540" algn="l"/>
              </a:tabLst>
              <a:defRPr/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E04370-A8A0-4003-A33F-A2CE8DAE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2C015-5D1F-45BD-80C3-D59FF80C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561"/>
            <a:ext cx="9144000" cy="4134557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Город Горячий Ключ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72DDE-D9EF-432A-9210-E35FD21F3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577" y="5040217"/>
            <a:ext cx="3095739" cy="181778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ru-RU" sz="1600" dirty="0"/>
              <a:t>Площадь – 20,77 </a:t>
            </a:r>
            <a:r>
              <a:rPr lang="ru-RU" sz="1600" dirty="0" err="1"/>
              <a:t>кв.км</a:t>
            </a:r>
            <a:endParaRPr lang="ru-RU" sz="1600" dirty="0"/>
          </a:p>
          <a:p>
            <a:pPr algn="l"/>
            <a:r>
              <a:rPr lang="ru-RU" sz="1600" dirty="0"/>
              <a:t>Численность населения – 72 700 человек</a:t>
            </a:r>
          </a:p>
          <a:p>
            <a:pPr algn="l"/>
            <a:r>
              <a:rPr lang="ru-RU" sz="1600" dirty="0"/>
              <a:t>Административно-территориальных единиц - 31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B867658-57AE-4288-9AFF-973F43E29B59}"/>
              </a:ext>
            </a:extLst>
          </p:cNvPr>
          <p:cNvSpPr txBox="1">
            <a:spLocks/>
          </p:cNvSpPr>
          <p:nvPr/>
        </p:nvSpPr>
        <p:spPr>
          <a:xfrm>
            <a:off x="7257362" y="5040216"/>
            <a:ext cx="3108592" cy="181778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Муниципальные учреждения - 64</a:t>
            </a:r>
          </a:p>
          <a:p>
            <a:pPr algn="l"/>
            <a:r>
              <a:rPr lang="ru-RU" sz="1600" dirty="0"/>
              <a:t>Казенные – 9</a:t>
            </a:r>
          </a:p>
          <a:p>
            <a:pPr algn="l"/>
            <a:r>
              <a:rPr lang="ru-RU" sz="1600" dirty="0"/>
              <a:t>Бюджетные – 39</a:t>
            </a:r>
          </a:p>
          <a:p>
            <a:pPr algn="l"/>
            <a:r>
              <a:rPr lang="ru-RU" sz="1600" dirty="0"/>
              <a:t>Органы власти – 10</a:t>
            </a:r>
          </a:p>
          <a:p>
            <a:pPr algn="l"/>
            <a:r>
              <a:rPr lang="ru-RU" sz="1600" dirty="0"/>
              <a:t>Автономные - 6</a:t>
            </a:r>
          </a:p>
        </p:txBody>
      </p:sp>
    </p:spTree>
    <p:extLst>
      <p:ext uri="{BB962C8B-B14F-4D97-AF65-F5344CB8AC3E}">
        <p14:creationId xmlns:p14="http://schemas.microsoft.com/office/powerpoint/2010/main" val="379976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FE05D-F664-408C-A3A9-B4CB5446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5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8C48-103C-483A-9183-AC2CCDBF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90" y="1122362"/>
            <a:ext cx="10282410" cy="2479675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200" dirty="0"/>
            </a:br>
            <a:r>
              <a:rPr lang="ru-RU" sz="2200" dirty="0"/>
              <a:t>      </a:t>
            </a:r>
            <a:br>
              <a:rPr lang="ru-RU" sz="2200" dirty="0"/>
            </a:br>
            <a:r>
              <a:rPr lang="ru-RU" sz="2200" dirty="0"/>
              <a:t>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Показатели исполнения бюджета – это основной документ развития территории.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</a:t>
            </a:r>
            <a:br>
              <a:rPr lang="ru-RU" sz="2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8199A-8C54-45EB-84AD-F79D89DE6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3" y="3226104"/>
            <a:ext cx="5916057" cy="29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ОСНОВНЫЕ ПОКАЗАТЕЛИ ИСПОЛНЕНИЯ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МЕСТНОГО БЮДЖЕТА ЗА 2021 ГОД</a:t>
            </a:r>
          </a:p>
          <a:p>
            <a:pPr algn="ctr">
              <a:defRPr/>
            </a:pPr>
            <a:r>
              <a:rPr lang="ru-RU" i="1" dirty="0">
                <a:solidFill>
                  <a:srgbClr val="FF000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85159"/>
              </p:ext>
            </p:extLst>
          </p:nvPr>
        </p:nvGraphicFramePr>
        <p:xfrm>
          <a:off x="881349" y="1244906"/>
          <a:ext cx="9727894" cy="492936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1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6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2218,5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2212,1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Налоговые и неналоговые доходы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936,1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969,4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103,6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Безвозмездные 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поступления</a:t>
                      </a:r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1282,4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1242,7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96,8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61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2349,4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2217,3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94,4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7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-130,9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-5,2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90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внутреннего</a:t>
                      </a:r>
                      <a:r>
                        <a:rPr lang="ru-RU" sz="1800" b="1" baseline="0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финансирования дефицита районного бюджета, всего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130,9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46289A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51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     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0</a:t>
                      </a:r>
                      <a:endParaRPr lang="ru-RU" sz="1800" b="1" dirty="0">
                        <a:solidFill>
                          <a:srgbClr val="46289A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46289A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646022-9C1A-4641-8344-F253B633D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769" name="Text Box 1">
            <a:extLst>
              <a:ext uri="{FF2B5EF4-FFF2-40B4-BE49-F238E27FC236}">
                <a16:creationId xmlns:a16="http://schemas.microsoft.com/office/drawing/2014/main" id="{7F8CC63A-4603-4DD8-B743-9CCE660C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89" y="2520951"/>
            <a:ext cx="6388022" cy="26569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 b="1">
                <a:solidFill>
                  <a:srgbClr val="1E6A3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ДОХОДЫ – 2212,1 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РАСХОДЫ – 2217,3 </a:t>
            </a:r>
            <a:r>
              <a:rPr lang="ru-RU" altLang="ru-RU" sz="350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млн.рублей</a:t>
            </a:r>
            <a:endParaRPr lang="ru-RU" altLang="ru-RU" sz="35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1000"/>
              </a:spcBef>
              <a:spcAft>
                <a:spcPts val="300"/>
              </a:spcAft>
              <a:buSzPct val="130000"/>
              <a:defRPr/>
            </a:pPr>
            <a:r>
              <a:rPr lang="ru-RU" altLang="ru-RU" sz="35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ДЕФИЦИТ –   5,2     млн. рублей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F13F440-0908-4CF7-8500-86D28F3A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4" y="720726"/>
            <a:ext cx="6300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AFF31-8C00-4D4F-9D07-6E79A494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11" y="1817783"/>
            <a:ext cx="5333715" cy="4437886"/>
          </a:xfrm>
          <a:prstGeom prst="rect">
            <a:avLst/>
          </a:prstGeom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AE3854D4-A724-4655-AA6B-35E3652B1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4" y="22225"/>
            <a:ext cx="59404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2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параметры отчета об исполнении местного бюджета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926580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2021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186663"/>
              </p:ext>
            </p:extLst>
          </p:nvPr>
        </p:nvGraphicFramePr>
        <p:xfrm>
          <a:off x="881349" y="1244909"/>
          <a:ext cx="9727896" cy="49531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25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804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828,5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 на прибыль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45,1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48,7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107,8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на доходы физических лиц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507,9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518,9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акцизов на нефтепродукты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37,4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38,9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104,1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налог,</a:t>
                      </a:r>
                      <a:r>
                        <a:rPr lang="en-US" baseline="0" dirty="0">
                          <a:solidFill>
                            <a:srgbClr val="9900FF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уплачиваемый</a:t>
                      </a:r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в связи с применением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упрощенной системы налогообложения 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69,4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71,2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8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налог,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уплачиваемый в связи с применением </a:t>
                      </a:r>
                    </a:p>
                    <a:p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   патентной системы налогообложения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26,0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29,5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113,5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1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налог на имущество физических лиц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33,5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34,7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103,6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6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земельный налог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63,2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64,4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33FF"/>
                          </a:solidFill>
                        </a:rPr>
                        <a:t>102,0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  <a:tr h="557032"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>
                          <a:solidFill>
                            <a:srgbClr val="9933FF"/>
                          </a:solidFill>
                        </a:rPr>
                        <a:t>    прочие налоговые доходы</a:t>
                      </a:r>
                      <a:endParaRPr lang="ru-RU" sz="1800" b="0" dirty="0">
                        <a:solidFill>
                          <a:srgbClr val="9933FF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21,5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22,1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102,8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42685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НАЛОГОВЫЕ И НЕНАЛОГОВЫЕ ДОХОДЫ ЗА 2021 ГОД</a:t>
            </a:r>
          </a:p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</a:rPr>
              <a:t>(млн. рублей)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B785E11-44A4-42A4-BF64-24C99BD19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64957"/>
              </p:ext>
            </p:extLst>
          </p:nvPr>
        </p:nvGraphicFramePr>
        <p:xfrm>
          <a:off x="881349" y="1244910"/>
          <a:ext cx="9727896" cy="505840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НЕНАЛОГОВЫЕ ДОХОДЫ, в том числе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132,1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141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106,7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</a:t>
                      </a:r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доходы, получаемые в виде арендной платы </a:t>
                      </a:r>
                    </a:p>
                    <a:p>
                      <a:r>
                        <a:rPr lang="ru-RU" dirty="0">
                          <a:solidFill>
                            <a:srgbClr val="9933FF"/>
                          </a:solidFill>
                        </a:rPr>
                        <a:t>     за земельные</a:t>
                      </a:r>
                      <a:r>
                        <a:rPr lang="ru-RU" baseline="0" dirty="0">
                          <a:solidFill>
                            <a:srgbClr val="9933FF"/>
                          </a:solidFill>
                        </a:rPr>
                        <a:t> участки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72,6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75,1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103,5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плата</a:t>
                      </a:r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за негативное воздействие на </a:t>
                      </a:r>
                    </a:p>
                    <a:p>
                      <a:r>
                        <a:rPr lang="ru-RU" baseline="0" dirty="0">
                          <a:solidFill>
                            <a:srgbClr val="9900FF"/>
                          </a:solidFill>
                        </a:rPr>
                        <a:t>     окружающую среду</a:t>
                      </a:r>
                      <a:endParaRPr lang="ru-RU" dirty="0">
                        <a:solidFill>
                          <a:srgbClr val="9900FF"/>
                        </a:solidFill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6,1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100,2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35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оказания платных услуг и </a:t>
                      </a:r>
                    </a:p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компенсации затрат государства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5,8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102,5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доходы от продажи земельных участков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13,0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13,0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2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штрафные санкции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27,6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33,0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119,4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     прочие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  <a:latin typeface="Calibri" pitchFamily="34" charset="0"/>
                          <a:cs typeface="Calibri" pitchFamily="34" charset="0"/>
                        </a:rPr>
                        <a:t>7,2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9900FF"/>
                          </a:solidFill>
                        </a:rPr>
                        <a:t>8,1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00FF"/>
                          </a:solidFill>
                        </a:rPr>
                        <a:t>112,0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83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ИТОГО НАЛОГОВЫЕ И НЕНАЛОГОВЫЕ ДОХОДЫ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936,1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969,4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103,6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pattFill prst="lgConfetti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855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49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A02B6-6748-4372-9633-52D2B22F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5A13A-0E67-4508-83E5-B75CEDD75B59}"/>
              </a:ext>
            </a:extLst>
          </p:cNvPr>
          <p:cNvSpPr txBox="1"/>
          <p:nvPr/>
        </p:nvSpPr>
        <p:spPr>
          <a:xfrm>
            <a:off x="2566931" y="385590"/>
            <a:ext cx="616944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Поступление налоговых и неналоговых доходов в 2021 году в сравнении с 2020 годом,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69027430"/>
              </p:ext>
            </p:extLst>
          </p:nvPr>
        </p:nvGraphicFramePr>
        <p:xfrm>
          <a:off x="2228850" y="1093476"/>
          <a:ext cx="7931150" cy="504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8976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1893</Words>
  <Application>Microsoft Office PowerPoint</Application>
  <PresentationFormat>Широкоэкранный</PresentationFormat>
  <Paragraphs>534</Paragraphs>
  <Slides>24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Liberation Sans</vt:lpstr>
      <vt:lpstr>Times New Roman</vt:lpstr>
      <vt:lpstr>Trebuchet MS</vt:lpstr>
      <vt:lpstr>Wide Latin</vt:lpstr>
      <vt:lpstr>Wingdings</vt:lpstr>
      <vt:lpstr>Тема Office</vt:lpstr>
      <vt:lpstr>Chart</vt:lpstr>
      <vt:lpstr>Презентация PowerPoint</vt:lpstr>
      <vt:lpstr>Уважаемые жители  города Горячий Ключ!</vt:lpstr>
      <vt:lpstr>           Город Горячий Ключ </vt:lpstr>
      <vt:lpstr>              Показатели исполнения бюджета – это основной документ развития территории.      За отчетный год администрации города удалось реализовать большинство намеченных планов, нарастить положительные тенденции в социально-экономическом развитии. Вместе с тем, уже определены направления дальнейшего финансового развития на текущий год.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исполнения расходной части бюджета муниципального образования город Горячий Ключ за 2021 год (млн. рублей)</vt:lpstr>
      <vt:lpstr>Презентация PowerPoint</vt:lpstr>
      <vt:lpstr>Презентация PowerPoint</vt:lpstr>
      <vt:lpstr>Презентация PowerPoint</vt:lpstr>
      <vt:lpstr>   Национальные проекты2021 год                                       (тыс.рублей)</vt:lpstr>
      <vt:lpstr>Презентация PowerPoint</vt:lpstr>
      <vt:lpstr>Презентация PowerPoint</vt:lpstr>
      <vt:lpstr>Презентация PowerPoint</vt:lpstr>
      <vt:lpstr>  Динамика основных расходов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Попцова Ольга Владимировна</dc:creator>
  <cp:lastModifiedBy>Комарова Инна Владимировна</cp:lastModifiedBy>
  <cp:revision>27</cp:revision>
  <cp:lastPrinted>2022-04-26T05:40:08Z</cp:lastPrinted>
  <dcterms:created xsi:type="dcterms:W3CDTF">2022-04-22T07:53:13Z</dcterms:created>
  <dcterms:modified xsi:type="dcterms:W3CDTF">2022-04-26T05:44:10Z</dcterms:modified>
</cp:coreProperties>
</file>