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17"/>
  </p:notesMasterIdLst>
  <p:sldIdLst>
    <p:sldId id="256" r:id="rId2"/>
    <p:sldId id="258" r:id="rId3"/>
    <p:sldId id="260" r:id="rId4"/>
    <p:sldId id="259" r:id="rId5"/>
    <p:sldId id="342" r:id="rId6"/>
    <p:sldId id="262" r:id="rId7"/>
    <p:sldId id="263" r:id="rId8"/>
    <p:sldId id="264" r:id="rId9"/>
    <p:sldId id="265" r:id="rId10"/>
    <p:sldId id="266" r:id="rId11"/>
    <p:sldId id="309" r:id="rId12"/>
    <p:sldId id="343" r:id="rId13"/>
    <p:sldId id="333" r:id="rId14"/>
    <p:sldId id="340" r:id="rId15"/>
    <p:sldId id="341" r:id="rId16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669900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EB0825-A35E-42B3-B40D-43CB52A08AD2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ED480-ED20-4167-80F2-08E919DD12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056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>
            <a:extLst>
              <a:ext uri="{FF2B5EF4-FFF2-40B4-BE49-F238E27FC236}">
                <a16:creationId xmlns:a16="http://schemas.microsoft.com/office/drawing/2014/main" id="{F997957B-5049-4036-84D9-DF33D27F0B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>
            <a:extLst>
              <a:ext uri="{FF2B5EF4-FFF2-40B4-BE49-F238E27FC236}">
                <a16:creationId xmlns:a16="http://schemas.microsoft.com/office/drawing/2014/main" id="{08620546-2048-49C3-B083-5B7094CB34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1268" name="Номер слайда 3">
            <a:extLst>
              <a:ext uri="{FF2B5EF4-FFF2-40B4-BE49-F238E27FC236}">
                <a16:creationId xmlns:a16="http://schemas.microsoft.com/office/drawing/2014/main" id="{CEEFD7AE-F595-43CF-A11B-FA66662E8C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4719D68-3485-4CFA-8372-BAF3890C6CF8}" type="slidenum">
              <a:rPr lang="ru-RU" altLang="ru-RU" smtClean="0"/>
              <a:pPr/>
              <a:t>3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D3552A-B550-470B-B01D-40DBD7EE565B}" type="datetimeFigureOut">
              <a:rPr lang="en-US" smtClean="0"/>
              <a:pPr>
                <a:defRPr/>
              </a:pPr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8553FE-FCB3-470C-8701-FAF6F7BA08A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6992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D3552A-B550-470B-B01D-40DBD7EE565B}" type="datetimeFigureOut">
              <a:rPr lang="en-US" smtClean="0"/>
              <a:pPr>
                <a:defRPr/>
              </a:pPr>
              <a:t>1/28/2020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8553FE-FCB3-470C-8701-FAF6F7BA08A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7428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D3552A-B550-470B-B01D-40DBD7EE565B}" type="datetimeFigureOut">
              <a:rPr lang="en-US" smtClean="0"/>
              <a:pPr>
                <a:defRPr/>
              </a:pPr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8553FE-FCB3-470C-8701-FAF6F7BA08A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7396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D3552A-B550-470B-B01D-40DBD7EE565B}" type="datetimeFigureOut">
              <a:rPr lang="en-US" smtClean="0"/>
              <a:pPr>
                <a:defRPr/>
              </a:pPr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8553FE-FCB3-470C-8701-FAF6F7BA08A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740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D3552A-B550-470B-B01D-40DBD7EE565B}" type="datetimeFigureOut">
              <a:rPr lang="en-US" smtClean="0"/>
              <a:pPr>
                <a:defRPr/>
              </a:pPr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8553FE-FCB3-470C-8701-FAF6F7BA08A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53488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D3552A-B550-470B-B01D-40DBD7EE565B}" type="datetimeFigureOut">
              <a:rPr lang="en-US" smtClean="0"/>
              <a:pPr>
                <a:defRPr/>
              </a:pPr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8553FE-FCB3-470C-8701-FAF6F7BA08A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73237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D3552A-B550-470B-B01D-40DBD7EE565B}" type="datetimeFigureOut">
              <a:rPr lang="en-US" smtClean="0"/>
              <a:pPr>
                <a:defRPr/>
              </a:pPr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8553FE-FCB3-470C-8701-FAF6F7BA08A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71515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D3552A-B550-470B-B01D-40DBD7EE565B}" type="datetimeFigureOut">
              <a:rPr lang="en-US" smtClean="0"/>
              <a:pPr>
                <a:defRPr/>
              </a:pPr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8553FE-FCB3-470C-8701-FAF6F7BA08A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32102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D3552A-B550-470B-B01D-40DBD7EE565B}" type="datetimeFigureOut">
              <a:rPr lang="en-US" smtClean="0"/>
              <a:pPr>
                <a:defRPr/>
              </a:pPr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8553FE-FCB3-470C-8701-FAF6F7BA08A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49176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>
            <a:extLst>
              <a:ext uri="{FF2B5EF4-FFF2-40B4-BE49-F238E27FC236}">
                <a16:creationId xmlns:a16="http://schemas.microsoft.com/office/drawing/2014/main" id="{D04AB2D8-D693-44D8-B2F7-9E70354258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>
            <a:extLst>
              <a:ext uri="{FF2B5EF4-FFF2-40B4-BE49-F238E27FC236}">
                <a16:creationId xmlns:a16="http://schemas.microsoft.com/office/drawing/2014/main" id="{FAE64162-AB82-402F-81DA-2516E3147AF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514DD-40D2-46F5-84F2-F581005F94BC}" type="datetimeFigureOut">
              <a:rPr lang="en-US"/>
              <a:pPr>
                <a:defRPr/>
              </a:pPr>
              <a:t>1/28/2020</a:t>
            </a:fld>
            <a:endParaRPr lang="en-US"/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D760230A-3DD9-4B39-B8DC-2546B7F59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C9F9C-14DB-40A6-B03B-11A9E9CDA10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976654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A5A7AE-DEC2-497D-8885-A8F5FD503C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396EEB-0C9C-4B31-9ACE-3E6996D8A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CB23A7-FBC8-45B5-AFA8-5E9C791DC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FD2C6-89BE-429A-A245-925E9C223D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60804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D3552A-B550-470B-B01D-40DBD7EE565B}" type="datetimeFigureOut">
              <a:rPr lang="en-US" smtClean="0"/>
              <a:pPr>
                <a:defRPr/>
              </a:pPr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8553FE-FCB3-470C-8701-FAF6F7BA08A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886100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10">
            <a:extLst>
              <a:ext uri="{FF2B5EF4-FFF2-40B4-BE49-F238E27FC236}">
                <a16:creationId xmlns:a16="http://schemas.microsoft.com/office/drawing/2014/main" id="{635279F3-698B-4554-9330-D6E0C15F8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>
            <a:extLst>
              <a:ext uri="{FF2B5EF4-FFF2-40B4-BE49-F238E27FC236}">
                <a16:creationId xmlns:a16="http://schemas.microsoft.com/office/drawing/2014/main" id="{1DB2A990-757E-4BE1-8CE7-C90C55D15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>
            <a:extLst>
              <a:ext uri="{FF2B5EF4-FFF2-40B4-BE49-F238E27FC236}">
                <a16:creationId xmlns:a16="http://schemas.microsoft.com/office/drawing/2014/main" id="{4056E4A1-345A-4EB9-ABDF-B7B35A690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D1972-1C7A-4BC4-838C-812CE1C34C5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7348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D3552A-B550-470B-B01D-40DBD7EE565B}" type="datetimeFigureOut">
              <a:rPr lang="en-US" smtClean="0"/>
              <a:pPr>
                <a:defRPr/>
              </a:pPr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8553FE-FCB3-470C-8701-FAF6F7BA08A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701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D3552A-B550-470B-B01D-40DBD7EE565B}" type="datetimeFigureOut">
              <a:rPr lang="en-US" smtClean="0"/>
              <a:pPr>
                <a:defRPr/>
              </a:pPr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8553FE-FCB3-470C-8701-FAF6F7BA08A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4578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D3552A-B550-470B-B01D-40DBD7EE565B}" type="datetimeFigureOut">
              <a:rPr lang="en-US" smtClean="0"/>
              <a:pPr>
                <a:defRPr/>
              </a:pPr>
              <a:t>1/28/2020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8553FE-FCB3-470C-8701-FAF6F7BA08A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9048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2DE464-149C-4500-99B6-B2BB51920C3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9483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D3552A-B550-470B-B01D-40DBD7EE565B}" type="datetimeFigureOut">
              <a:rPr lang="en-US" smtClean="0"/>
              <a:pPr>
                <a:defRPr/>
              </a:pPr>
              <a:t>1/28/2020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8553FE-FCB3-470C-8701-FAF6F7BA08A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5626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D3552A-B550-470B-B01D-40DBD7EE565B}" type="datetimeFigureOut">
              <a:rPr lang="en-US" smtClean="0"/>
              <a:pPr>
                <a:defRPr/>
              </a:pPr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8553FE-FCB3-470C-8701-FAF6F7BA08A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21539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D3552A-B550-470B-B01D-40DBD7EE565B}" type="datetimeFigureOut">
              <a:rPr lang="en-US" smtClean="0"/>
              <a:pPr>
                <a:defRPr/>
              </a:pPr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8553FE-FCB3-470C-8701-FAF6F7BA08A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94032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09B53FE-CEB2-4549-BE5F-6C866DBE6AB5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979F053-FD16-402C-B4AC-2160B4C20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4449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emf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31.emf"/><Relationship Id="rId4" Type="http://schemas.openxmlformats.org/officeDocument/2006/relationships/image" Target="../media/image13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13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12.png"/><Relationship Id="rId16" Type="http://schemas.openxmlformats.org/officeDocument/2006/relationships/image" Target="../media/image38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jp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jp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0.png"/><Relationship Id="rId18" Type="http://schemas.openxmlformats.org/officeDocument/2006/relationships/image" Target="../media/image55.png"/><Relationship Id="rId26" Type="http://schemas.openxmlformats.org/officeDocument/2006/relationships/image" Target="../media/image63.png"/><Relationship Id="rId39" Type="http://schemas.openxmlformats.org/officeDocument/2006/relationships/image" Target="../media/image76.png"/><Relationship Id="rId21" Type="http://schemas.openxmlformats.org/officeDocument/2006/relationships/image" Target="../media/image58.png"/><Relationship Id="rId34" Type="http://schemas.openxmlformats.org/officeDocument/2006/relationships/image" Target="../media/image71.png"/><Relationship Id="rId42" Type="http://schemas.openxmlformats.org/officeDocument/2006/relationships/image" Target="../media/image79.png"/><Relationship Id="rId47" Type="http://schemas.openxmlformats.org/officeDocument/2006/relationships/image" Target="../media/image84.png"/><Relationship Id="rId50" Type="http://schemas.openxmlformats.org/officeDocument/2006/relationships/image" Target="../media/image87.png"/><Relationship Id="rId55" Type="http://schemas.openxmlformats.org/officeDocument/2006/relationships/image" Target="../media/image92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5" Type="http://schemas.openxmlformats.org/officeDocument/2006/relationships/image" Target="../media/image62.png"/><Relationship Id="rId33" Type="http://schemas.openxmlformats.org/officeDocument/2006/relationships/image" Target="../media/image70.png"/><Relationship Id="rId38" Type="http://schemas.openxmlformats.org/officeDocument/2006/relationships/image" Target="../media/image75.png"/><Relationship Id="rId46" Type="http://schemas.openxmlformats.org/officeDocument/2006/relationships/image" Target="../media/image83.png"/><Relationship Id="rId2" Type="http://schemas.openxmlformats.org/officeDocument/2006/relationships/image" Target="../media/image39.png"/><Relationship Id="rId16" Type="http://schemas.openxmlformats.org/officeDocument/2006/relationships/image" Target="../media/image53.png"/><Relationship Id="rId20" Type="http://schemas.openxmlformats.org/officeDocument/2006/relationships/image" Target="../media/image57.png"/><Relationship Id="rId29" Type="http://schemas.openxmlformats.org/officeDocument/2006/relationships/image" Target="../media/image66.png"/><Relationship Id="rId41" Type="http://schemas.openxmlformats.org/officeDocument/2006/relationships/image" Target="../media/image78.png"/><Relationship Id="rId54" Type="http://schemas.openxmlformats.org/officeDocument/2006/relationships/image" Target="../media/image9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24" Type="http://schemas.openxmlformats.org/officeDocument/2006/relationships/image" Target="../media/image61.png"/><Relationship Id="rId32" Type="http://schemas.openxmlformats.org/officeDocument/2006/relationships/image" Target="../media/image69.png"/><Relationship Id="rId37" Type="http://schemas.openxmlformats.org/officeDocument/2006/relationships/image" Target="../media/image74.png"/><Relationship Id="rId40" Type="http://schemas.openxmlformats.org/officeDocument/2006/relationships/image" Target="../media/image77.png"/><Relationship Id="rId45" Type="http://schemas.openxmlformats.org/officeDocument/2006/relationships/image" Target="../media/image82.png"/><Relationship Id="rId53" Type="http://schemas.openxmlformats.org/officeDocument/2006/relationships/image" Target="../media/image90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23" Type="http://schemas.openxmlformats.org/officeDocument/2006/relationships/image" Target="../media/image60.png"/><Relationship Id="rId28" Type="http://schemas.openxmlformats.org/officeDocument/2006/relationships/image" Target="../media/image65.png"/><Relationship Id="rId36" Type="http://schemas.openxmlformats.org/officeDocument/2006/relationships/image" Target="../media/image73.png"/><Relationship Id="rId49" Type="http://schemas.openxmlformats.org/officeDocument/2006/relationships/image" Target="../media/image86.png"/><Relationship Id="rId10" Type="http://schemas.openxmlformats.org/officeDocument/2006/relationships/image" Target="../media/image47.png"/><Relationship Id="rId19" Type="http://schemas.openxmlformats.org/officeDocument/2006/relationships/image" Target="../media/image56.png"/><Relationship Id="rId31" Type="http://schemas.openxmlformats.org/officeDocument/2006/relationships/image" Target="../media/image68.png"/><Relationship Id="rId44" Type="http://schemas.openxmlformats.org/officeDocument/2006/relationships/image" Target="../media/image81.png"/><Relationship Id="rId52" Type="http://schemas.openxmlformats.org/officeDocument/2006/relationships/image" Target="../media/image89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Relationship Id="rId22" Type="http://schemas.openxmlformats.org/officeDocument/2006/relationships/image" Target="../media/image59.png"/><Relationship Id="rId27" Type="http://schemas.openxmlformats.org/officeDocument/2006/relationships/image" Target="../media/image64.png"/><Relationship Id="rId30" Type="http://schemas.openxmlformats.org/officeDocument/2006/relationships/image" Target="../media/image67.png"/><Relationship Id="rId35" Type="http://schemas.openxmlformats.org/officeDocument/2006/relationships/image" Target="../media/image72.png"/><Relationship Id="rId43" Type="http://schemas.openxmlformats.org/officeDocument/2006/relationships/image" Target="../media/image80.png"/><Relationship Id="rId48" Type="http://schemas.openxmlformats.org/officeDocument/2006/relationships/image" Target="../media/image85.png"/><Relationship Id="rId56" Type="http://schemas.openxmlformats.org/officeDocument/2006/relationships/image" Target="../media/image93.png"/><Relationship Id="rId8" Type="http://schemas.openxmlformats.org/officeDocument/2006/relationships/image" Target="../media/image45.png"/><Relationship Id="rId51" Type="http://schemas.openxmlformats.org/officeDocument/2006/relationships/image" Target="../media/image88.png"/><Relationship Id="rId3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11.png"/><Relationship Id="rId18" Type="http://schemas.openxmlformats.org/officeDocument/2006/relationships/image" Target="../media/image116.png"/><Relationship Id="rId26" Type="http://schemas.openxmlformats.org/officeDocument/2006/relationships/image" Target="../media/image124.png"/><Relationship Id="rId3" Type="http://schemas.openxmlformats.org/officeDocument/2006/relationships/image" Target="../media/image101.png"/><Relationship Id="rId21" Type="http://schemas.openxmlformats.org/officeDocument/2006/relationships/image" Target="../media/image119.png"/><Relationship Id="rId7" Type="http://schemas.openxmlformats.org/officeDocument/2006/relationships/image" Target="../media/image105.png"/><Relationship Id="rId12" Type="http://schemas.openxmlformats.org/officeDocument/2006/relationships/image" Target="../media/image110.png"/><Relationship Id="rId17" Type="http://schemas.openxmlformats.org/officeDocument/2006/relationships/image" Target="../media/image115.png"/><Relationship Id="rId25" Type="http://schemas.openxmlformats.org/officeDocument/2006/relationships/image" Target="../media/image123.png"/><Relationship Id="rId2" Type="http://schemas.openxmlformats.org/officeDocument/2006/relationships/image" Target="../media/image100.png"/><Relationship Id="rId16" Type="http://schemas.openxmlformats.org/officeDocument/2006/relationships/image" Target="../media/image114.png"/><Relationship Id="rId20" Type="http://schemas.openxmlformats.org/officeDocument/2006/relationships/image" Target="../media/image11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4.png"/><Relationship Id="rId11" Type="http://schemas.openxmlformats.org/officeDocument/2006/relationships/image" Target="../media/image109.png"/><Relationship Id="rId24" Type="http://schemas.openxmlformats.org/officeDocument/2006/relationships/image" Target="../media/image122.png"/><Relationship Id="rId5" Type="http://schemas.openxmlformats.org/officeDocument/2006/relationships/image" Target="../media/image103.png"/><Relationship Id="rId15" Type="http://schemas.openxmlformats.org/officeDocument/2006/relationships/image" Target="../media/image113.png"/><Relationship Id="rId23" Type="http://schemas.openxmlformats.org/officeDocument/2006/relationships/image" Target="../media/image121.png"/><Relationship Id="rId28" Type="http://schemas.openxmlformats.org/officeDocument/2006/relationships/image" Target="../media/image126.png"/><Relationship Id="rId10" Type="http://schemas.openxmlformats.org/officeDocument/2006/relationships/image" Target="../media/image108.png"/><Relationship Id="rId19" Type="http://schemas.openxmlformats.org/officeDocument/2006/relationships/image" Target="../media/image117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Relationship Id="rId14" Type="http://schemas.openxmlformats.org/officeDocument/2006/relationships/image" Target="../media/image112.png"/><Relationship Id="rId22" Type="http://schemas.openxmlformats.org/officeDocument/2006/relationships/image" Target="../media/image120.png"/><Relationship Id="rId27" Type="http://schemas.openxmlformats.org/officeDocument/2006/relationships/image" Target="../media/image1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20">
            <a:extLst>
              <a:ext uri="{FF2B5EF4-FFF2-40B4-BE49-F238E27FC236}">
                <a16:creationId xmlns:a16="http://schemas.microsoft.com/office/drawing/2014/main" id="{F89FAD9F-D970-4B15-A6F0-54C016F00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" name="Объект 33">
            <a:extLst>
              <a:ext uri="{FF2B5EF4-FFF2-40B4-BE49-F238E27FC236}">
                <a16:creationId xmlns:a16="http://schemas.microsoft.com/office/drawing/2014/main" id="{E7ED1E0D-1AFF-4A6A-B019-610C01875D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43" y="220579"/>
            <a:ext cx="11698513" cy="6416842"/>
          </a:xfr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3F5CA740-9FD2-4EDF-BF3B-323AA1DDC719}"/>
              </a:ext>
            </a:extLst>
          </p:cNvPr>
          <p:cNvSpPr txBox="1"/>
          <p:nvPr/>
        </p:nvSpPr>
        <p:spPr>
          <a:xfrm>
            <a:off x="1636295" y="365125"/>
            <a:ext cx="1030896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i="1" dirty="0">
                <a:solidFill>
                  <a:srgbClr val="FF0000"/>
                </a:solidFill>
              </a:rPr>
              <a:t>Бюджет для граждан</a:t>
            </a:r>
          </a:p>
          <a:p>
            <a:pPr algn="ctr"/>
            <a:r>
              <a:rPr lang="ru-RU" sz="4400" i="1" dirty="0">
                <a:solidFill>
                  <a:srgbClr val="FF0000"/>
                </a:solidFill>
              </a:rPr>
              <a:t> на 2020 год и плановый период </a:t>
            </a:r>
          </a:p>
          <a:p>
            <a:pPr algn="ctr"/>
            <a:r>
              <a:rPr lang="ru-RU" sz="4400" i="1" dirty="0">
                <a:solidFill>
                  <a:srgbClr val="FF0000"/>
                </a:solidFill>
              </a:rPr>
              <a:t>2021-2022 годы</a:t>
            </a:r>
          </a:p>
          <a:p>
            <a:pPr algn="ctr"/>
            <a:endParaRPr lang="ru-RU" sz="4400" dirty="0">
              <a:solidFill>
                <a:srgbClr val="FF0000"/>
              </a:solidFill>
            </a:endParaRPr>
          </a:p>
          <a:p>
            <a:pPr algn="ctr"/>
            <a:endParaRPr lang="ru-RU" sz="4400" dirty="0">
              <a:solidFill>
                <a:srgbClr val="FF0000"/>
              </a:solidFill>
            </a:endParaRPr>
          </a:p>
          <a:p>
            <a:pPr algn="ctr"/>
            <a:endParaRPr lang="ru-RU" sz="4400" dirty="0">
              <a:solidFill>
                <a:srgbClr val="FF0000"/>
              </a:solidFill>
            </a:endParaRPr>
          </a:p>
          <a:p>
            <a:pPr algn="ctr"/>
            <a:endParaRPr lang="ru-RU" sz="4400" dirty="0">
              <a:solidFill>
                <a:srgbClr val="FF0000"/>
              </a:solidFill>
            </a:endParaRPr>
          </a:p>
          <a:p>
            <a:pPr algn="ctr"/>
            <a:r>
              <a:rPr lang="ru-RU" sz="3600" dirty="0">
                <a:solidFill>
                  <a:srgbClr val="FF0000"/>
                </a:solidFill>
              </a:rPr>
              <a:t>Муниципальное образование</a:t>
            </a:r>
          </a:p>
          <a:p>
            <a:pPr algn="ctr"/>
            <a:r>
              <a:rPr lang="ru-RU" sz="3600" dirty="0">
                <a:solidFill>
                  <a:srgbClr val="FF0000"/>
                </a:solidFill>
              </a:rPr>
              <a:t> город Горячий Ключ Краснодарского края</a:t>
            </a:r>
          </a:p>
        </p:txBody>
      </p:sp>
    </p:spTree>
    <p:extLst>
      <p:ext uri="{BB962C8B-B14F-4D97-AF65-F5344CB8AC3E}">
        <p14:creationId xmlns:p14="http://schemas.microsoft.com/office/powerpoint/2010/main" val="64272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2">
            <a:extLst>
              <a:ext uri="{FF2B5EF4-FFF2-40B4-BE49-F238E27FC236}">
                <a16:creationId xmlns:a16="http://schemas.microsoft.com/office/drawing/2014/main" id="{01B6764D-AEB3-4458-A10D-C70C6DD16EB9}"/>
              </a:ext>
            </a:extLst>
          </p:cNvPr>
          <p:cNvSpPr>
            <a:spLocks/>
          </p:cNvSpPr>
          <p:nvPr/>
        </p:nvSpPr>
        <p:spPr bwMode="auto">
          <a:xfrm>
            <a:off x="2024064" y="5945188"/>
            <a:ext cx="4897437" cy="912812"/>
          </a:xfrm>
          <a:custGeom>
            <a:avLst/>
            <a:gdLst>
              <a:gd name="T0" fmla="*/ 85642 w 4897755"/>
              <a:gd name="T1" fmla="*/ 21274 h 913129"/>
              <a:gd name="T2" fmla="*/ 3633870 w 4897755"/>
              <a:gd name="T3" fmla="*/ 909267 h 913129"/>
              <a:gd name="T4" fmla="*/ 4893589 w 4897755"/>
              <a:gd name="T5" fmla="*/ 909267 h 913129"/>
              <a:gd name="T6" fmla="*/ 85642 w 4897755"/>
              <a:gd name="T7" fmla="*/ 21274 h 913129"/>
              <a:gd name="T8" fmla="*/ 660 w 4897755"/>
              <a:gd name="T9" fmla="*/ 0 h 913129"/>
              <a:gd name="T10" fmla="*/ 0 w 4897755"/>
              <a:gd name="T11" fmla="*/ 5449 h 913129"/>
              <a:gd name="T12" fmla="*/ 85642 w 4897755"/>
              <a:gd name="T13" fmla="*/ 21274 h 913129"/>
              <a:gd name="T14" fmla="*/ 660 w 4897755"/>
              <a:gd name="T15" fmla="*/ 0 h 91312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897755"/>
              <a:gd name="T25" fmla="*/ 0 h 913129"/>
              <a:gd name="T26" fmla="*/ 4897755 w 4897755"/>
              <a:gd name="T27" fmla="*/ 913129 h 91312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897755" h="913129">
                <a:moveTo>
                  <a:pt x="85714" y="21358"/>
                </a:moveTo>
                <a:lnTo>
                  <a:pt x="3636702" y="913064"/>
                </a:lnTo>
                <a:lnTo>
                  <a:pt x="4897405" y="913064"/>
                </a:lnTo>
                <a:lnTo>
                  <a:pt x="85714" y="21358"/>
                </a:lnTo>
                <a:close/>
              </a:path>
              <a:path w="4897755" h="913129">
                <a:moveTo>
                  <a:pt x="660" y="0"/>
                </a:moveTo>
                <a:lnTo>
                  <a:pt x="0" y="5473"/>
                </a:lnTo>
                <a:lnTo>
                  <a:pt x="85714" y="21358"/>
                </a:lnTo>
                <a:lnTo>
                  <a:pt x="660" y="0"/>
                </a:lnTo>
                <a:close/>
              </a:path>
            </a:pathLst>
          </a:custGeom>
          <a:solidFill>
            <a:srgbClr val="B3CAB5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435" name="object 3">
            <a:extLst>
              <a:ext uri="{FF2B5EF4-FFF2-40B4-BE49-F238E27FC236}">
                <a16:creationId xmlns:a16="http://schemas.microsoft.com/office/drawing/2014/main" id="{971D8801-7C07-41A3-B735-6AC87409305E}"/>
              </a:ext>
            </a:extLst>
          </p:cNvPr>
          <p:cNvSpPr>
            <a:spLocks/>
          </p:cNvSpPr>
          <p:nvPr/>
        </p:nvSpPr>
        <p:spPr bwMode="auto">
          <a:xfrm>
            <a:off x="2009775" y="5938838"/>
            <a:ext cx="3651250" cy="919162"/>
          </a:xfrm>
          <a:custGeom>
            <a:avLst/>
            <a:gdLst>
              <a:gd name="T0" fmla="*/ 0 w 3651885"/>
              <a:gd name="T1" fmla="*/ 0 h 919479"/>
              <a:gd name="T2" fmla="*/ 7912 w 3651885"/>
              <a:gd name="T3" fmla="*/ 6325 h 919479"/>
              <a:gd name="T4" fmla="*/ 2862889 w 3651885"/>
              <a:gd name="T5" fmla="*/ 915187 h 919479"/>
              <a:gd name="T6" fmla="*/ 3644272 w 3651885"/>
              <a:gd name="T7" fmla="*/ 915187 h 919479"/>
              <a:gd name="T8" fmla="*/ 0 w 3651885"/>
              <a:gd name="T9" fmla="*/ 0 h 9194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51885"/>
              <a:gd name="T16" fmla="*/ 0 h 919479"/>
              <a:gd name="T17" fmla="*/ 3651885 w 3651885"/>
              <a:gd name="T18" fmla="*/ 919479 h 9194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51885" h="919479">
                <a:moveTo>
                  <a:pt x="0" y="0"/>
                </a:moveTo>
                <a:lnTo>
                  <a:pt x="7924" y="6349"/>
                </a:lnTo>
                <a:lnTo>
                  <a:pt x="2868870" y="918983"/>
                </a:lnTo>
                <a:lnTo>
                  <a:pt x="3651885" y="91898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436" name="object 4">
            <a:extLst>
              <a:ext uri="{FF2B5EF4-FFF2-40B4-BE49-F238E27FC236}">
                <a16:creationId xmlns:a16="http://schemas.microsoft.com/office/drawing/2014/main" id="{E93A1D5E-E389-49DF-89A6-8097AC962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51619" y="4152108"/>
            <a:ext cx="3398838" cy="10683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8437" name="object 5">
            <a:extLst>
              <a:ext uri="{FF2B5EF4-FFF2-40B4-BE49-F238E27FC236}">
                <a16:creationId xmlns:a16="http://schemas.microsoft.com/office/drawing/2014/main" id="{3C46E309-B504-420B-A528-FB7D7F125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783264"/>
            <a:ext cx="3373438" cy="10747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graphicFrame>
        <p:nvGraphicFramePr>
          <p:cNvPr id="6" name="object 6">
            <a:extLst>
              <a:ext uri="{FF2B5EF4-FFF2-40B4-BE49-F238E27FC236}">
                <a16:creationId xmlns:a16="http://schemas.microsoft.com/office/drawing/2014/main" id="{F0CF67DC-8F01-4ED3-B9AE-D8DCD9D6C5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9458740"/>
              </p:ext>
            </p:extLst>
          </p:nvPr>
        </p:nvGraphicFramePr>
        <p:xfrm>
          <a:off x="522514" y="1276747"/>
          <a:ext cx="11350172" cy="5782885"/>
        </p:xfrm>
        <a:graphic>
          <a:graphicData uri="http://schemas.openxmlformats.org/drawingml/2006/table">
            <a:tbl>
              <a:tblPr/>
              <a:tblGrid>
                <a:gridCol w="2837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7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75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375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1253">
                <a:tc>
                  <a:txBody>
                    <a:bodyPr/>
                    <a:lstStyle/>
                    <a:p>
                      <a:pPr marL="111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Наименование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  <a:p>
                      <a:pPr marL="111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доходов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marL="0" marR="0" marT="12066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276"/>
                    </a:solidFill>
                  </a:tcPr>
                </a:tc>
                <a:tc>
                  <a:txBody>
                    <a:bodyPr/>
                    <a:lstStyle/>
                    <a:p>
                      <a:pPr marL="111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2020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marL="0" marR="0" marT="12066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276"/>
                    </a:solidFill>
                  </a:tcPr>
                </a:tc>
                <a:tc>
                  <a:txBody>
                    <a:bodyPr/>
                    <a:lstStyle/>
                    <a:p>
                      <a:pPr marL="111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2021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marL="0" marR="0" marT="12066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276"/>
                    </a:solidFill>
                  </a:tcPr>
                </a:tc>
                <a:tc>
                  <a:txBody>
                    <a:bodyPr/>
                    <a:lstStyle/>
                    <a:p>
                      <a:pPr marL="111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2022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marL="0" marR="0" marT="12066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2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737">
                <a:tc>
                  <a:txBody>
                    <a:bodyPr/>
                    <a:lstStyle/>
                    <a:p>
                      <a:pPr marL="96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НАЛОГОВЫЕ И  НЕНАЛОГОВЫЕ ДОХОДЫ, в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  <a:p>
                      <a:pPr marL="96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том числе: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marL="0" marR="0" marT="27307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649 522,6</a:t>
                      </a:r>
                    </a:p>
                  </a:txBody>
                  <a:tcPr marL="0" marR="0" marT="27307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624 056,6</a:t>
                      </a:r>
                    </a:p>
                  </a:txBody>
                  <a:tcPr marL="0" marR="0" marT="27307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640 133,9</a:t>
                      </a:r>
                    </a:p>
                  </a:txBody>
                  <a:tcPr marL="0" marR="0" marT="27307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862">
                <a:tc>
                  <a:txBody>
                    <a:bodyPr/>
                    <a:lstStyle/>
                    <a:p>
                      <a:pPr marL="96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Налог на доходы физических лиц</a:t>
                      </a:r>
                    </a:p>
                  </a:txBody>
                  <a:tcPr marL="0" marR="0" marT="27307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326 895,0</a:t>
                      </a:r>
                    </a:p>
                  </a:txBody>
                  <a:tcPr marL="0" marR="0" marT="27307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314 533,8</a:t>
                      </a:r>
                    </a:p>
                  </a:txBody>
                  <a:tcPr marL="0" marR="0" marT="27307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327 241,1</a:t>
                      </a:r>
                    </a:p>
                  </a:txBody>
                  <a:tcPr marL="0" marR="0" marT="27307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8334">
                <a:tc>
                  <a:txBody>
                    <a:bodyPr/>
                    <a:lstStyle/>
                    <a:p>
                      <a:pPr marL="96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Налог, взимаемый в связи с применением упрощенной системы налогообложения</a:t>
                      </a:r>
                    </a:p>
                  </a:txBody>
                  <a:tcPr marL="0" marR="0" marT="27307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31 800,0</a:t>
                      </a:r>
                    </a:p>
                  </a:txBody>
                  <a:tcPr marL="0" marR="0" marT="27307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34 000,0</a:t>
                      </a:r>
                    </a:p>
                  </a:txBody>
                  <a:tcPr marL="0" marR="0" marT="27307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36 400,0</a:t>
                      </a:r>
                    </a:p>
                  </a:txBody>
                  <a:tcPr marL="0" marR="0" marT="27307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4862">
                <a:tc>
                  <a:txBody>
                    <a:bodyPr/>
                    <a:lstStyle/>
                    <a:p>
                      <a:pPr marL="96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Налог на имущество физических лиц</a:t>
                      </a:r>
                    </a:p>
                  </a:txBody>
                  <a:tcPr marL="0" marR="0" marT="27307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26 000,0</a:t>
                      </a:r>
                    </a:p>
                  </a:txBody>
                  <a:tcPr marL="0" marR="0" marT="27307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26 700,0</a:t>
                      </a:r>
                    </a:p>
                  </a:txBody>
                  <a:tcPr marL="0" marR="0" marT="27307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27 500,0</a:t>
                      </a:r>
                    </a:p>
                  </a:txBody>
                  <a:tcPr marL="0" marR="0" marT="27307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862">
                <a:tc>
                  <a:txBody>
                    <a:bodyPr/>
                    <a:lstStyle/>
                    <a:p>
                      <a:pPr marL="96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Земельный налог</a:t>
                      </a:r>
                    </a:p>
                  </a:txBody>
                  <a:tcPr marL="0" marR="0" marT="27307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51 450,0</a:t>
                      </a:r>
                    </a:p>
                  </a:txBody>
                  <a:tcPr marL="0" marR="0" marT="27307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51 900,0</a:t>
                      </a:r>
                    </a:p>
                  </a:txBody>
                  <a:tcPr marL="0" marR="0" marT="27307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52 450,0</a:t>
                      </a:r>
                    </a:p>
                  </a:txBody>
                  <a:tcPr marL="0" marR="0" marT="27307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5987">
                <a:tc>
                  <a:txBody>
                    <a:bodyPr/>
                    <a:lstStyle/>
                    <a:p>
                      <a:pPr marL="96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Плата за негативное воздействие на окружающую среду</a:t>
                      </a:r>
                    </a:p>
                  </a:txBody>
                  <a:tcPr marL="0" marR="0" marT="27307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15 750,0</a:t>
                      </a:r>
                    </a:p>
                  </a:txBody>
                  <a:tcPr marL="0" marR="0" marT="27307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15 750,0</a:t>
                      </a:r>
                    </a:p>
                  </a:txBody>
                  <a:tcPr marL="0" marR="0" marT="27307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15 750,0</a:t>
                      </a:r>
                    </a:p>
                  </a:txBody>
                  <a:tcPr marL="0" marR="0" marT="27307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5491">
                <a:tc>
                  <a:txBody>
                    <a:bodyPr/>
                    <a:lstStyle/>
                    <a:p>
                      <a:pPr marL="96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0" marR="0" marT="27941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23 300,0</a:t>
                      </a:r>
                    </a:p>
                  </a:txBody>
                  <a:tcPr marL="0" marR="0" marT="27941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23 300,0</a:t>
                      </a:r>
                    </a:p>
                  </a:txBody>
                  <a:tcPr marL="0" marR="0" marT="27941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23 300,0</a:t>
                      </a:r>
                    </a:p>
                  </a:txBody>
                  <a:tcPr marL="0" marR="0" marT="27941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8199">
                <a:tc>
                  <a:txBody>
                    <a:bodyPr/>
                    <a:lstStyle/>
                    <a:p>
                      <a:pPr marL="96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Прочие налоговые и неналоговые доходы</a:t>
                      </a:r>
                    </a:p>
                  </a:txBody>
                  <a:tcPr marL="0" marR="0" marT="27307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174 327,60</a:t>
                      </a:r>
                    </a:p>
                  </a:txBody>
                  <a:tcPr marL="0" marR="0" marT="27307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157 872,80</a:t>
                      </a:r>
                    </a:p>
                  </a:txBody>
                  <a:tcPr marL="0" marR="0" marT="27307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157 492,80</a:t>
                      </a:r>
                    </a:p>
                  </a:txBody>
                  <a:tcPr marL="0" marR="0" marT="27307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4862">
                <a:tc>
                  <a:txBody>
                    <a:bodyPr/>
                    <a:lstStyle/>
                    <a:p>
                      <a:pPr marL="96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БЕЗВОЗМЕЗДНЫЕ</a:t>
                      </a:r>
                      <a:endParaRPr kumimoji="0" lang="ru-RU" sz="105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  <a:p>
                      <a:pPr marL="96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ПОСТУПЛЕНИЯ, в том числе:</a:t>
                      </a:r>
                      <a:endParaRPr kumimoji="0" lang="ru-RU" sz="105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marL="0" marR="0" marT="27307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830 479,6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marL="0" marR="0" marT="27307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819 017,3</a:t>
                      </a:r>
                    </a:p>
                  </a:txBody>
                  <a:tcPr marL="0" marR="0" marT="27307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703 598,3</a:t>
                      </a:r>
                    </a:p>
                  </a:txBody>
                  <a:tcPr marL="0" marR="0" marT="27307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4862">
                <a:tc>
                  <a:txBody>
                    <a:bodyPr/>
                    <a:lstStyle/>
                    <a:p>
                      <a:pPr marL="96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Дотации бюджетам</a:t>
                      </a:r>
                    </a:p>
                    <a:p>
                      <a:pPr marL="96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городских округов</a:t>
                      </a:r>
                    </a:p>
                  </a:txBody>
                  <a:tcPr marL="0" marR="0" marT="27307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137 954,6</a:t>
                      </a:r>
                    </a:p>
                  </a:txBody>
                  <a:tcPr marL="0" marR="0" marT="27307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112 664,9</a:t>
                      </a:r>
                    </a:p>
                  </a:txBody>
                  <a:tcPr marL="0" marR="0" marT="27307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114 571,5</a:t>
                      </a:r>
                    </a:p>
                  </a:txBody>
                  <a:tcPr marL="0" marR="0" marT="27307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4862">
                <a:tc>
                  <a:txBody>
                    <a:bodyPr/>
                    <a:lstStyle/>
                    <a:p>
                      <a:pPr marL="96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Субсидии бюджетам городских округов</a:t>
                      </a:r>
                    </a:p>
                  </a:txBody>
                  <a:tcPr marL="0" marR="0" marT="27307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101 835,9</a:t>
                      </a:r>
                    </a:p>
                  </a:txBody>
                  <a:tcPr marL="0" marR="0" marT="27307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111 511,8</a:t>
                      </a:r>
                    </a:p>
                  </a:txBody>
                  <a:tcPr marL="0" marR="0" marT="27307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5 049,3</a:t>
                      </a:r>
                    </a:p>
                  </a:txBody>
                  <a:tcPr marL="0" marR="0" marT="27307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38250">
                <a:tc>
                  <a:txBody>
                    <a:bodyPr/>
                    <a:lstStyle/>
                    <a:p>
                      <a:pPr marL="96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Субвенции бюджетам городских округов</a:t>
                      </a:r>
                    </a:p>
                  </a:txBody>
                  <a:tcPr marL="0" marR="0" marT="27942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590 147,0</a:t>
                      </a:r>
                    </a:p>
                  </a:txBody>
                  <a:tcPr marL="0" marR="0" marT="27942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594 116,6</a:t>
                      </a:r>
                    </a:p>
                  </a:txBody>
                  <a:tcPr marL="0" marR="0" marT="27942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583 253,5</a:t>
                      </a:r>
                    </a:p>
                  </a:txBody>
                  <a:tcPr marL="0" marR="0" marT="27942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0580">
                <a:tc>
                  <a:txBody>
                    <a:bodyPr/>
                    <a:lstStyle/>
                    <a:p>
                      <a:pPr marL="96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Прочие безвозмездные поступления в бюджеты городских округов</a:t>
                      </a:r>
                    </a:p>
                  </a:txBody>
                  <a:tcPr marL="0" marR="0" marT="27942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542,1</a:t>
                      </a:r>
                    </a:p>
                  </a:txBody>
                  <a:tcPr marL="0" marR="0" marT="27942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724,0</a:t>
                      </a:r>
                    </a:p>
                  </a:txBody>
                  <a:tcPr marL="0" marR="0" marT="27942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724,0</a:t>
                      </a:r>
                    </a:p>
                  </a:txBody>
                  <a:tcPr marL="0" marR="0" marT="27942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3544">
                <a:tc>
                  <a:txBody>
                    <a:bodyPr/>
                    <a:lstStyle/>
                    <a:p>
                      <a:pPr marL="96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Итого доходов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marL="0" marR="0" marT="27942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1 480 002,2</a:t>
                      </a:r>
                    </a:p>
                  </a:txBody>
                  <a:tcPr marL="0" marR="0" marT="27942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1 443 073,9</a:t>
                      </a:r>
                    </a:p>
                  </a:txBody>
                  <a:tcPr marL="0" marR="0" marT="27942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1 343 732,2</a:t>
                      </a:r>
                    </a:p>
                  </a:txBody>
                  <a:tcPr marL="0" marR="0" marT="27942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8520" name="object 7">
            <a:extLst>
              <a:ext uri="{FF2B5EF4-FFF2-40B4-BE49-F238E27FC236}">
                <a16:creationId xmlns:a16="http://schemas.microsoft.com/office/drawing/2014/main" id="{CE0E6417-EE88-484F-8344-5A7D801E4252}"/>
              </a:ext>
            </a:extLst>
          </p:cNvPr>
          <p:cNvSpPr>
            <a:spLocks/>
          </p:cNvSpPr>
          <p:nvPr/>
        </p:nvSpPr>
        <p:spPr bwMode="auto">
          <a:xfrm>
            <a:off x="1981200" y="274638"/>
            <a:ext cx="8229600" cy="1143000"/>
          </a:xfrm>
          <a:custGeom>
            <a:avLst/>
            <a:gdLst>
              <a:gd name="T0" fmla="*/ 0 w 8229600"/>
              <a:gd name="T1" fmla="*/ 1143000 h 1143000"/>
              <a:gd name="T2" fmla="*/ 8229600 w 8229600"/>
              <a:gd name="T3" fmla="*/ 1143000 h 1143000"/>
              <a:gd name="T4" fmla="*/ 8229600 w 8229600"/>
              <a:gd name="T5" fmla="*/ 0 h 1143000"/>
              <a:gd name="T6" fmla="*/ 0 w 8229600"/>
              <a:gd name="T7" fmla="*/ 0 h 1143000"/>
              <a:gd name="T8" fmla="*/ 0 w 8229600"/>
              <a:gd name="T9" fmla="*/ 1143000 h 1143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229600"/>
              <a:gd name="T16" fmla="*/ 0 h 1143000"/>
              <a:gd name="T17" fmla="*/ 8229600 w 8229600"/>
              <a:gd name="T18" fmla="*/ 1143000 h 1143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229600" h="1143000">
                <a:moveTo>
                  <a:pt x="0" y="1143000"/>
                </a:moveTo>
                <a:lnTo>
                  <a:pt x="8229600" y="1143000"/>
                </a:lnTo>
                <a:lnTo>
                  <a:pt x="82296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noFill/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5D966CD-5C52-4481-8D1A-2E1BF4C9EF21}"/>
              </a:ext>
            </a:extLst>
          </p:cNvPr>
          <p:cNvSpPr/>
          <p:nvPr/>
        </p:nvSpPr>
        <p:spPr>
          <a:xfrm>
            <a:off x="787400" y="314028"/>
            <a:ext cx="100711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Основные параметры доходной части бюджета</a:t>
            </a:r>
          </a:p>
          <a:p>
            <a:pPr algn="ctr" eaLnBrk="1" hangingPunct="1">
              <a:defRPr/>
            </a:pPr>
            <a:r>
              <a:rPr lang="ru-RU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 города горячий ключ на 2020 год</a:t>
            </a:r>
          </a:p>
          <a:p>
            <a:pPr algn="ctr" eaLnBrk="1" hangingPunct="1">
              <a:defRPr/>
            </a:pPr>
            <a:r>
              <a:rPr lang="ru-RU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                                     плановый период 2021 и 2022 годов               </a:t>
            </a:r>
            <a:r>
              <a:rPr lang="ru-RU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тыс.руб</a:t>
            </a:r>
            <a:r>
              <a:rPr lang="ru-RU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.</a:t>
            </a:r>
            <a:endParaRPr lang="ru-RU" sz="16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A398D41-F7B4-4B95-8B60-AE9175736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057" y="0"/>
            <a:ext cx="8606971" cy="5715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r" eaLnBrk="1" hangingPunct="1"/>
            <a:r>
              <a:rPr lang="ru-RU" altLang="ru-RU" sz="2000" b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Бюджет города Горячий Ключ по расходам в разрезе полномочий                                                                       (</a:t>
            </a:r>
            <a:r>
              <a:rPr lang="ru-RU" altLang="ru-RU" sz="2000" b="1" dirty="0" err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млн.руб</a:t>
            </a:r>
            <a:r>
              <a:rPr lang="ru-RU" altLang="ru-RU" sz="2000" b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.)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C4B87A57-C653-4F91-BB56-50B22F463267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296991261"/>
              </p:ext>
            </p:extLst>
          </p:nvPr>
        </p:nvGraphicFramePr>
        <p:xfrm>
          <a:off x="261257" y="740229"/>
          <a:ext cx="11654972" cy="6001883"/>
        </p:xfrm>
        <a:graphic>
          <a:graphicData uri="http://schemas.openxmlformats.org/drawingml/2006/table">
            <a:tbl>
              <a:tblPr/>
              <a:tblGrid>
                <a:gridCol w="2770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0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57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54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09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16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29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280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3707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4755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7606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Наименование</a:t>
                      </a: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год</a:t>
                      </a: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год</a:t>
                      </a: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год</a:t>
                      </a: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59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Полномочия местного бюджета</a:t>
                      </a: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Межбюджетные трансферты, за исключением дотаций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Итого бюджет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Полномочия местного бюджета</a:t>
                      </a: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Межбюджетные трансферты, за исключением дотаций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Итого бюджет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Полномочия местного бюджета</a:t>
                      </a: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Межбюджетные трансферты, за исключением дотаций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Итого бюджет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0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ОБЩЕГОСУДАРСТВЕННЫЕ ВОПРОСЫ</a:t>
                      </a: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191,7</a:t>
                      </a: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6,3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198,0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140,6</a:t>
                      </a: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5,4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146,0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128,8</a:t>
                      </a: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5,5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134,3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27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НАЦИОНАЛЬНАЯ ОБОРОНА</a:t>
                      </a: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0,1</a:t>
                      </a: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0,1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0,1</a:t>
                      </a: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0,1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0,1</a:t>
                      </a: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0,1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89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23,3</a:t>
                      </a: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0,1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23,4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22,6</a:t>
                      </a: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0,1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22,7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22,6</a:t>
                      </a: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0,1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22,7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29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НАЦИОНАЛЬНАЯ ЭКОНОМИКА</a:t>
                      </a: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42,8</a:t>
                      </a: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2,7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45,5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47,2</a:t>
                      </a: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2,6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49,8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52,3</a:t>
                      </a: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0,6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52,9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59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ЖИЛИЩНО-КОММУНАЛЬНОЕ ХОЗЯЙСТВО</a:t>
                      </a: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108,4</a:t>
                      </a: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77,2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185,6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78,9</a:t>
                      </a: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97,3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176,2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78,9</a:t>
                      </a: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78,9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29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ОБРАЗОВАНИЕ</a:t>
                      </a: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278,9</a:t>
                      </a: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486,6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765,5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272,6</a:t>
                      </a: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470,3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742,9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271,6</a:t>
                      </a: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471,7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743,3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29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КУЛЬТУРА, КИНЕМАТОГРАФИЯ</a:t>
                      </a: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73,1</a:t>
                      </a: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73,1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64,0</a:t>
                      </a: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8,4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72,4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54,0</a:t>
                      </a: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54,0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29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ЗДРАВООХРАНЕНИЕ</a:t>
                      </a: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2,0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2,0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15,0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15,0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90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СОЦИАЛЬНАЯ ПОЛИТИКА</a:t>
                      </a: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5,3</a:t>
                      </a: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113,0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118,3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5,0</a:t>
                      </a: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106,4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111,4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5,0</a:t>
                      </a: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110,3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115,3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90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ФИЗИЧЕСКАЯ КУЛЬТУРА И СПОРТ</a:t>
                      </a: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59,0</a:t>
                      </a: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4,1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63,1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58,5</a:t>
                      </a: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0,1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58,6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63,0</a:t>
                      </a: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0,1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63,1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90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СРЕДСТВА МАССОВОЙ ИНФОРМАЦИИ</a:t>
                      </a: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2,4</a:t>
                      </a: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2,4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3,0</a:t>
                      </a: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3,0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3,0</a:t>
                      </a: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3,0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222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3,0</a:t>
                      </a: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3,0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3,0</a:t>
                      </a: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3,0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3,0</a:t>
                      </a: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3,0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90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УСЛОВНО УТВЕРЖДЕННЫЕ РАСХОДЫ</a:t>
                      </a: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18,4</a:t>
                      </a: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18,4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37,8</a:t>
                      </a: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37,8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426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ИТОГО</a:t>
                      </a: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788,0</a:t>
                      </a: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692,0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1480,0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713,9</a:t>
                      </a: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705,6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1419,5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720,1</a:t>
                      </a:r>
                    </a:p>
                  </a:txBody>
                  <a:tcPr marL="6552" marR="6552" marT="65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588,3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1308,4</a:t>
                      </a:r>
                    </a:p>
                  </a:txBody>
                  <a:tcPr marL="6552" marR="6552" marT="6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>
            <a:extLst>
              <a:ext uri="{FF2B5EF4-FFF2-40B4-BE49-F238E27FC236}">
                <a16:creationId xmlns:a16="http://schemas.microsoft.com/office/drawing/2014/main" id="{7F6D879D-6D89-48B1-9074-4C1B66A51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515" y="133811"/>
            <a:ext cx="6429374" cy="576263"/>
          </a:xfrm>
        </p:spPr>
        <p:txBody>
          <a:bodyPr>
            <a:normAutofit fontScale="90000"/>
          </a:bodyPr>
          <a:lstStyle/>
          <a:p>
            <a:r>
              <a:rPr lang="ru-RU" altLang="ru-RU" sz="2400" b="1" i="1" dirty="0">
                <a:solidFill>
                  <a:schemeClr val="bg1"/>
                </a:solidFill>
              </a:rPr>
              <a:t>       Социально-культурная</a:t>
            </a:r>
            <a:r>
              <a:rPr lang="ru-RU" altLang="ru-RU" i="1" dirty="0">
                <a:solidFill>
                  <a:schemeClr val="bg1"/>
                </a:solidFill>
              </a:rPr>
              <a:t> </a:t>
            </a:r>
            <a:r>
              <a:rPr lang="ru-RU" altLang="ru-RU" sz="2400" b="1" i="1" dirty="0">
                <a:solidFill>
                  <a:schemeClr val="bg1"/>
                </a:solidFill>
              </a:rPr>
              <a:t>сфера</a:t>
            </a:r>
          </a:p>
        </p:txBody>
      </p:sp>
      <p:pic>
        <p:nvPicPr>
          <p:cNvPr id="20483" name="Диаграмма 3" descr="minobr.png">
            <a:extLst>
              <a:ext uri="{FF2B5EF4-FFF2-40B4-BE49-F238E27FC236}">
                <a16:creationId xmlns:a16="http://schemas.microsoft.com/office/drawing/2014/main" id="{33C3D0CF-FF28-4211-8CCB-4B4398586F21}"/>
              </a:ext>
            </a:extLst>
          </p:cNvPr>
          <p:cNvPicPr>
            <a:picLocks noGrp="1" noChangeAspect="1" noChangeArrowheads="1"/>
          </p:cNvPicPr>
          <p:nvPr>
            <p:ph type="chart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2438" y="1076833"/>
            <a:ext cx="1079500" cy="971550"/>
          </a:xfrm>
        </p:spPr>
      </p:pic>
      <p:pic>
        <p:nvPicPr>
          <p:cNvPr id="20484" name="Picture 4">
            <a:extLst>
              <a:ext uri="{FF2B5EF4-FFF2-40B4-BE49-F238E27FC236}">
                <a16:creationId xmlns:a16="http://schemas.microsoft.com/office/drawing/2014/main" id="{706B9984-06E8-4DAA-A549-B293A4D0E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2062006"/>
            <a:ext cx="1079500" cy="101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929A850-E7C7-43C2-AB5A-1CC4A1991155}"/>
              </a:ext>
            </a:extLst>
          </p:cNvPr>
          <p:cNvSpPr/>
          <p:nvPr/>
        </p:nvSpPr>
        <p:spPr>
          <a:xfrm>
            <a:off x="1647341" y="1589779"/>
            <a:ext cx="1575285" cy="864096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ОБРАЗОВАНИЕ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AB7038B-1BA1-4283-AA35-E4FEC85D2412}"/>
              </a:ext>
            </a:extLst>
          </p:cNvPr>
          <p:cNvSpPr/>
          <p:nvPr/>
        </p:nvSpPr>
        <p:spPr>
          <a:xfrm>
            <a:off x="1627512" y="2478810"/>
            <a:ext cx="1614166" cy="936104"/>
          </a:xfrm>
          <a:prstGeom prst="rect">
            <a:avLst/>
          </a:prstGeom>
          <a:solidFill>
            <a:srgbClr val="42DE4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КУЛЬУРА,</a:t>
            </a:r>
          </a:p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КИНЕМАТОГРАФИЯ</a:t>
            </a:r>
          </a:p>
        </p:txBody>
      </p:sp>
      <p:pic>
        <p:nvPicPr>
          <p:cNvPr id="20491" name="Рисунок 8" descr="sz_logo.png">
            <a:extLst>
              <a:ext uri="{FF2B5EF4-FFF2-40B4-BE49-F238E27FC236}">
                <a16:creationId xmlns:a16="http://schemas.microsoft.com/office/drawing/2014/main" id="{E15168CD-831E-4AE0-962A-7C06A60598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3090041"/>
            <a:ext cx="98583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6FD7044-8C44-4CD4-AFAB-9E48CF73E96B}"/>
              </a:ext>
            </a:extLst>
          </p:cNvPr>
          <p:cNvSpPr/>
          <p:nvPr/>
        </p:nvSpPr>
        <p:spPr>
          <a:xfrm>
            <a:off x="1608672" y="3437328"/>
            <a:ext cx="1633006" cy="892248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СОЦИАЛЬНАЯ </a:t>
            </a:r>
          </a:p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ПОЛИТИКА</a:t>
            </a:r>
          </a:p>
        </p:txBody>
      </p:sp>
      <p:pic>
        <p:nvPicPr>
          <p:cNvPr id="20495" name="Рисунок 3">
            <a:extLst>
              <a:ext uri="{FF2B5EF4-FFF2-40B4-BE49-F238E27FC236}">
                <a16:creationId xmlns:a16="http://schemas.microsoft.com/office/drawing/2014/main" id="{74A63B5D-8E6C-46EA-99F5-D939B02A01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4291850"/>
            <a:ext cx="966787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C045894-BE64-4FE4-BEED-033DC7D9111A}"/>
              </a:ext>
            </a:extLst>
          </p:cNvPr>
          <p:cNvSpPr/>
          <p:nvPr/>
        </p:nvSpPr>
        <p:spPr>
          <a:xfrm>
            <a:off x="1608672" y="4347235"/>
            <a:ext cx="1633006" cy="868361"/>
          </a:xfrm>
          <a:prstGeom prst="rect">
            <a:avLst/>
          </a:prstGeom>
          <a:solidFill>
            <a:srgbClr val="96969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ФИЗИЧЕСКАЯ КУЛЬТУРА И СПОРТ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E46FA7E-9E3E-48BB-9AC3-3302EA7DE08A}"/>
              </a:ext>
            </a:extLst>
          </p:cNvPr>
          <p:cNvSpPr/>
          <p:nvPr/>
        </p:nvSpPr>
        <p:spPr>
          <a:xfrm>
            <a:off x="3241679" y="1589779"/>
            <a:ext cx="1440956" cy="864096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765,5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B2DC097-73AE-4880-AD65-041107F09833}"/>
              </a:ext>
            </a:extLst>
          </p:cNvPr>
          <p:cNvSpPr/>
          <p:nvPr/>
        </p:nvSpPr>
        <p:spPr>
          <a:xfrm>
            <a:off x="6099413" y="1580146"/>
            <a:ext cx="1466876" cy="870954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742,9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6ECB8CA7-14D1-410B-9E83-C4C07C088D91}"/>
              </a:ext>
            </a:extLst>
          </p:cNvPr>
          <p:cNvSpPr/>
          <p:nvPr/>
        </p:nvSpPr>
        <p:spPr>
          <a:xfrm>
            <a:off x="10139332" y="1613503"/>
            <a:ext cx="1337396" cy="8419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56,8%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41F70FDC-B4E9-455C-BB52-BE01AB17E414}"/>
              </a:ext>
            </a:extLst>
          </p:cNvPr>
          <p:cNvSpPr/>
          <p:nvPr/>
        </p:nvSpPr>
        <p:spPr>
          <a:xfrm>
            <a:off x="3222674" y="2482926"/>
            <a:ext cx="1459961" cy="936104"/>
          </a:xfrm>
          <a:prstGeom prst="rect">
            <a:avLst/>
          </a:prstGeom>
          <a:solidFill>
            <a:srgbClr val="42DE4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73,1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766AFB4-40F8-4635-9D4B-569EA38089C7}"/>
              </a:ext>
            </a:extLst>
          </p:cNvPr>
          <p:cNvSpPr/>
          <p:nvPr/>
        </p:nvSpPr>
        <p:spPr>
          <a:xfrm>
            <a:off x="6058269" y="2493921"/>
            <a:ext cx="1512168" cy="936104"/>
          </a:xfrm>
          <a:prstGeom prst="rect">
            <a:avLst/>
          </a:prstGeom>
          <a:solidFill>
            <a:srgbClr val="42DE4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72,4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FAC4B64F-F243-4363-9EF2-CFCED81D6F57}"/>
              </a:ext>
            </a:extLst>
          </p:cNvPr>
          <p:cNvSpPr/>
          <p:nvPr/>
        </p:nvSpPr>
        <p:spPr>
          <a:xfrm>
            <a:off x="10150120" y="2491368"/>
            <a:ext cx="1326608" cy="936104"/>
          </a:xfrm>
          <a:prstGeom prst="rect">
            <a:avLst/>
          </a:prstGeom>
          <a:solidFill>
            <a:srgbClr val="42DE4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4,1%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42DEA8B5-F5B4-49F8-9A87-148614CFCB45}"/>
              </a:ext>
            </a:extLst>
          </p:cNvPr>
          <p:cNvSpPr/>
          <p:nvPr/>
        </p:nvSpPr>
        <p:spPr>
          <a:xfrm>
            <a:off x="3235696" y="3443464"/>
            <a:ext cx="1446939" cy="886112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118,3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A6633C95-1EA6-4FE1-AE8F-BC3836A04AFB}"/>
              </a:ext>
            </a:extLst>
          </p:cNvPr>
          <p:cNvSpPr/>
          <p:nvPr/>
        </p:nvSpPr>
        <p:spPr>
          <a:xfrm>
            <a:off x="6137114" y="3445735"/>
            <a:ext cx="1446939" cy="880191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111,4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A04BA3A7-13FA-462E-B20F-324C8687DED6}"/>
              </a:ext>
            </a:extLst>
          </p:cNvPr>
          <p:cNvSpPr/>
          <p:nvPr/>
        </p:nvSpPr>
        <p:spPr>
          <a:xfrm>
            <a:off x="7534696" y="3427472"/>
            <a:ext cx="1423583" cy="956839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7,8%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6AA249EF-2F88-402C-93BE-8BEAA0FF56E5}"/>
              </a:ext>
            </a:extLst>
          </p:cNvPr>
          <p:cNvSpPr/>
          <p:nvPr/>
        </p:nvSpPr>
        <p:spPr>
          <a:xfrm>
            <a:off x="3226850" y="4360147"/>
            <a:ext cx="1440956" cy="868361"/>
          </a:xfrm>
          <a:prstGeom prst="rect">
            <a:avLst/>
          </a:prstGeom>
          <a:solidFill>
            <a:srgbClr val="96969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63,1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C7521EC9-8D80-43EF-8825-8D52B625518E}"/>
              </a:ext>
            </a:extLst>
          </p:cNvPr>
          <p:cNvSpPr/>
          <p:nvPr/>
        </p:nvSpPr>
        <p:spPr>
          <a:xfrm>
            <a:off x="6113434" y="4341636"/>
            <a:ext cx="1453333" cy="856615"/>
          </a:xfrm>
          <a:prstGeom prst="rect">
            <a:avLst/>
          </a:prstGeom>
          <a:solidFill>
            <a:srgbClr val="96969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58,6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6FBA40DF-4403-441D-A322-CACF608DD2FF}"/>
              </a:ext>
            </a:extLst>
          </p:cNvPr>
          <p:cNvSpPr/>
          <p:nvPr/>
        </p:nvSpPr>
        <p:spPr>
          <a:xfrm>
            <a:off x="7534696" y="4361256"/>
            <a:ext cx="1399026" cy="832645"/>
          </a:xfrm>
          <a:prstGeom prst="rect">
            <a:avLst/>
          </a:prstGeom>
          <a:solidFill>
            <a:srgbClr val="96969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4,1%</a:t>
            </a:r>
          </a:p>
        </p:txBody>
      </p:sp>
      <p:sp>
        <p:nvSpPr>
          <p:cNvPr id="20535" name="Прямоугольник 40">
            <a:extLst>
              <a:ext uri="{FF2B5EF4-FFF2-40B4-BE49-F238E27FC236}">
                <a16:creationId xmlns:a16="http://schemas.microsoft.com/office/drawing/2014/main" id="{0F768FED-921B-4E4D-B560-BDD031C116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3088" y="1304925"/>
            <a:ext cx="749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6EA394E1-7CA3-4D2C-973A-689D2B06BDB8}"/>
              </a:ext>
            </a:extLst>
          </p:cNvPr>
          <p:cNvSpPr/>
          <p:nvPr/>
        </p:nvSpPr>
        <p:spPr>
          <a:xfrm>
            <a:off x="3199862" y="1010155"/>
            <a:ext cx="1508775" cy="55245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2020</a:t>
            </a:r>
          </a:p>
        </p:txBody>
      </p:sp>
      <p:sp>
        <p:nvSpPr>
          <p:cNvPr id="20539" name="Прямоугольник 29705">
            <a:extLst>
              <a:ext uri="{FF2B5EF4-FFF2-40B4-BE49-F238E27FC236}">
                <a16:creationId xmlns:a16="http://schemas.microsoft.com/office/drawing/2014/main" id="{8D24D9E5-A803-4EC1-B9C9-3B9DED6730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8025" y="647700"/>
            <a:ext cx="1728788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млн. руб.</a:t>
            </a:r>
            <a:endParaRPr lang="ru-RU" altLang="ru-RU" sz="2000" dirty="0">
              <a:solidFill>
                <a:schemeClr val="bg1"/>
              </a:solidFill>
            </a:endParaRP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EAE26A8B-7C80-4755-A65E-161840481D55}"/>
              </a:ext>
            </a:extLst>
          </p:cNvPr>
          <p:cNvSpPr/>
          <p:nvPr/>
        </p:nvSpPr>
        <p:spPr>
          <a:xfrm>
            <a:off x="6120006" y="1032083"/>
            <a:ext cx="1440190" cy="5762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2021</a:t>
            </a: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FC29A278-2E38-43D0-B223-F6EB70E15B33}"/>
              </a:ext>
            </a:extLst>
          </p:cNvPr>
          <p:cNvSpPr/>
          <p:nvPr/>
        </p:nvSpPr>
        <p:spPr>
          <a:xfrm>
            <a:off x="10139680" y="1076832"/>
            <a:ext cx="1337396" cy="5522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1400" dirty="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Процент от </a:t>
            </a:r>
          </a:p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общего объёма </a:t>
            </a:r>
          </a:p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расхода</a:t>
            </a:r>
          </a:p>
          <a:p>
            <a:pPr algn="ctr">
              <a:defRPr/>
            </a:pPr>
            <a:endParaRPr lang="ru-RU" sz="1400" dirty="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918518CC-E747-4D7B-8F65-F751CB87B8CC}"/>
              </a:ext>
            </a:extLst>
          </p:cNvPr>
          <p:cNvSpPr/>
          <p:nvPr/>
        </p:nvSpPr>
        <p:spPr>
          <a:xfrm>
            <a:off x="1627513" y="1010155"/>
            <a:ext cx="1587498" cy="55245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Наименование отрасли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11569DF1-F3D0-49FD-A473-65DA5A625769}"/>
              </a:ext>
            </a:extLst>
          </p:cNvPr>
          <p:cNvSpPr/>
          <p:nvPr/>
        </p:nvSpPr>
        <p:spPr>
          <a:xfrm>
            <a:off x="7566637" y="1032814"/>
            <a:ext cx="1350213" cy="5601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Процент от общего объёма расхода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8B59EC7B-335E-44C6-9F6B-CE3584D39FF5}"/>
              </a:ext>
            </a:extLst>
          </p:cNvPr>
          <p:cNvSpPr/>
          <p:nvPr/>
        </p:nvSpPr>
        <p:spPr>
          <a:xfrm>
            <a:off x="10154026" y="3423346"/>
            <a:ext cx="1322702" cy="934902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8,8%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050222B8-E51E-4A77-843E-199F90E2A3F8}"/>
              </a:ext>
            </a:extLst>
          </p:cNvPr>
          <p:cNvSpPr/>
          <p:nvPr/>
        </p:nvSpPr>
        <p:spPr>
          <a:xfrm>
            <a:off x="10121821" y="4348271"/>
            <a:ext cx="1354908" cy="868361"/>
          </a:xfrm>
          <a:prstGeom prst="rect">
            <a:avLst/>
          </a:prstGeom>
          <a:solidFill>
            <a:srgbClr val="96969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4,8%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23B8F197-BFB1-4825-8829-FFFCD6D3206C}"/>
              </a:ext>
            </a:extLst>
          </p:cNvPr>
          <p:cNvSpPr/>
          <p:nvPr/>
        </p:nvSpPr>
        <p:spPr>
          <a:xfrm>
            <a:off x="7550053" y="1613504"/>
            <a:ext cx="1373170" cy="8419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52,3%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363F6F7C-D4E4-4CB7-8DAC-16EA92A2F706}"/>
              </a:ext>
            </a:extLst>
          </p:cNvPr>
          <p:cNvSpPr/>
          <p:nvPr/>
        </p:nvSpPr>
        <p:spPr>
          <a:xfrm>
            <a:off x="7534697" y="2480802"/>
            <a:ext cx="1388526" cy="936104"/>
          </a:xfrm>
          <a:prstGeom prst="rect">
            <a:avLst/>
          </a:prstGeom>
          <a:solidFill>
            <a:srgbClr val="42DE4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5,1%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E757D08E-5D01-45BB-8D19-F1BE866BAF12}"/>
              </a:ext>
            </a:extLst>
          </p:cNvPr>
          <p:cNvSpPr/>
          <p:nvPr/>
        </p:nvSpPr>
        <p:spPr>
          <a:xfrm>
            <a:off x="4653860" y="1026934"/>
            <a:ext cx="1454710" cy="56117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Процент от общего объёма расхода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A4E841C7-5226-4541-A1F1-6A8A6D4F16C7}"/>
              </a:ext>
            </a:extLst>
          </p:cNvPr>
          <p:cNvSpPr/>
          <p:nvPr/>
        </p:nvSpPr>
        <p:spPr>
          <a:xfrm>
            <a:off x="4680599" y="1600707"/>
            <a:ext cx="1427970" cy="85483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52%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92D44D6C-6141-4B16-97AE-E0B8A4A05523}"/>
              </a:ext>
            </a:extLst>
          </p:cNvPr>
          <p:cNvSpPr/>
          <p:nvPr/>
        </p:nvSpPr>
        <p:spPr>
          <a:xfrm>
            <a:off x="4667806" y="2491974"/>
            <a:ext cx="1440763" cy="936104"/>
          </a:xfrm>
          <a:prstGeom prst="rect">
            <a:avLst/>
          </a:prstGeom>
          <a:solidFill>
            <a:srgbClr val="42DE4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5%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BC0930DD-69C3-4B26-AA0D-B242B0E57E5E}"/>
              </a:ext>
            </a:extLst>
          </p:cNvPr>
          <p:cNvSpPr/>
          <p:nvPr/>
        </p:nvSpPr>
        <p:spPr>
          <a:xfrm>
            <a:off x="4672284" y="3440340"/>
            <a:ext cx="1446939" cy="885792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8%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5F221EAF-A3AF-4D38-871B-4542630996FF}"/>
              </a:ext>
            </a:extLst>
          </p:cNvPr>
          <p:cNvSpPr/>
          <p:nvPr/>
        </p:nvSpPr>
        <p:spPr>
          <a:xfrm>
            <a:off x="4671890" y="4339891"/>
            <a:ext cx="1458830" cy="883047"/>
          </a:xfrm>
          <a:prstGeom prst="rect">
            <a:avLst/>
          </a:prstGeom>
          <a:solidFill>
            <a:srgbClr val="96969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4,3%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5851EEF5-6921-43AC-AC6A-9E3F35B44072}"/>
              </a:ext>
            </a:extLst>
          </p:cNvPr>
          <p:cNvSpPr/>
          <p:nvPr/>
        </p:nvSpPr>
        <p:spPr>
          <a:xfrm>
            <a:off x="8929664" y="1053384"/>
            <a:ext cx="1209664" cy="57135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2022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E9719818-C04C-4266-8925-5A1660D329BC}"/>
              </a:ext>
            </a:extLst>
          </p:cNvPr>
          <p:cNvSpPr/>
          <p:nvPr/>
        </p:nvSpPr>
        <p:spPr>
          <a:xfrm>
            <a:off x="8916850" y="1624397"/>
            <a:ext cx="1209665" cy="8419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743,3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B62D9088-8718-4D9B-977D-E015F8A98DD6}"/>
              </a:ext>
            </a:extLst>
          </p:cNvPr>
          <p:cNvSpPr/>
          <p:nvPr/>
        </p:nvSpPr>
        <p:spPr>
          <a:xfrm>
            <a:off x="8935992" y="2491974"/>
            <a:ext cx="1209665" cy="936104"/>
          </a:xfrm>
          <a:prstGeom prst="rect">
            <a:avLst/>
          </a:prstGeom>
          <a:solidFill>
            <a:srgbClr val="42DE4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54,0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2AAD3667-3D40-41CE-BF5D-4C80C1FE4121}"/>
              </a:ext>
            </a:extLst>
          </p:cNvPr>
          <p:cNvSpPr/>
          <p:nvPr/>
        </p:nvSpPr>
        <p:spPr>
          <a:xfrm>
            <a:off x="8942150" y="3440875"/>
            <a:ext cx="1203507" cy="925581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115,3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0C19FCCB-A299-448B-B311-25A0313F36C9}"/>
              </a:ext>
            </a:extLst>
          </p:cNvPr>
          <p:cNvSpPr/>
          <p:nvPr/>
        </p:nvSpPr>
        <p:spPr>
          <a:xfrm>
            <a:off x="8929664" y="4354577"/>
            <a:ext cx="1281013" cy="868361"/>
          </a:xfrm>
          <a:prstGeom prst="rect">
            <a:avLst/>
          </a:prstGeom>
          <a:solidFill>
            <a:srgbClr val="96969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63,1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>
            <a:extLst>
              <a:ext uri="{FF2B5EF4-FFF2-40B4-BE49-F238E27FC236}">
                <a16:creationId xmlns:a16="http://schemas.microsoft.com/office/drawing/2014/main" id="{1A43115F-7CAC-49A2-992E-20A7FECA3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625" y="355599"/>
            <a:ext cx="9597118" cy="1025527"/>
          </a:xfrm>
        </p:spPr>
        <p:txBody>
          <a:bodyPr>
            <a:normAutofit/>
          </a:bodyPr>
          <a:lstStyle/>
          <a:p>
            <a:pPr algn="ctr"/>
            <a:r>
              <a:rPr lang="ru-RU" altLang="ru-RU" sz="2000" b="1" dirty="0">
                <a:solidFill>
                  <a:schemeClr val="bg1"/>
                </a:solidFill>
              </a:rPr>
              <a:t>Распределение бюджетных ассигнований по муниципальным программам муниципального образования город Горячий Ключ и непрограммным направлениям деятельности</a:t>
            </a:r>
          </a:p>
        </p:txBody>
      </p:sp>
      <p:sp>
        <p:nvSpPr>
          <p:cNvPr id="21507" name="Прямоугольник 3">
            <a:extLst>
              <a:ext uri="{FF2B5EF4-FFF2-40B4-BE49-F238E27FC236}">
                <a16:creationId xmlns:a16="http://schemas.microsoft.com/office/drawing/2014/main" id="{070B3A4D-BB36-4AC2-A2C4-3F722A412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237" y="1428751"/>
            <a:ext cx="1113835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реализацию 34 программ муниципального образования город Горячий Ключ предусмотрено в 2020 году 1 464,7 млн. рублей, или 99 % от общего объема расходов бюджета города, в 2021 году на программы будет направлено 1386,3 млн. рублей, в 2022 году 1256,3 млн. рублей.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8D2A2D7D-3FBD-433F-9E09-888BFCDF6E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7571498"/>
              </p:ext>
            </p:extLst>
          </p:nvPr>
        </p:nvGraphicFramePr>
        <p:xfrm>
          <a:off x="623663" y="2743200"/>
          <a:ext cx="11302541" cy="3759201"/>
        </p:xfrm>
        <a:graphic>
          <a:graphicData uri="http://schemas.openxmlformats.org/drawingml/2006/table">
            <a:tbl>
              <a:tblPr/>
              <a:tblGrid>
                <a:gridCol w="44206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60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7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086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51374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Наименование показателя</a:t>
                      </a:r>
                    </a:p>
                  </a:txBody>
                  <a:tcPr marL="6289" marR="6289" marT="628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Доля расходов в рамках программ, %</a:t>
                      </a:r>
                    </a:p>
                  </a:txBody>
                  <a:tcPr marL="6289" marR="6289" marT="628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2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2020 год</a:t>
                      </a:r>
                    </a:p>
                  </a:txBody>
                  <a:tcPr marL="6289" marR="6289" marT="628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20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 год</a:t>
                      </a:r>
                    </a:p>
                  </a:txBody>
                  <a:tcPr marL="6289" marR="6289" marT="628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2022 год</a:t>
                      </a:r>
                    </a:p>
                  </a:txBody>
                  <a:tcPr marL="6289" marR="6289" marT="628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243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РАСХОДЫ, всего</a:t>
                      </a:r>
                    </a:p>
                  </a:txBody>
                  <a:tcPr marL="6289" marR="6289" marT="628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1480,0</a:t>
                      </a:r>
                    </a:p>
                  </a:txBody>
                  <a:tcPr marL="6289" marR="6289" marT="628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1419,0</a:t>
                      </a:r>
                    </a:p>
                  </a:txBody>
                  <a:tcPr marL="6289" marR="6289" marT="628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1308,4</a:t>
                      </a:r>
                    </a:p>
                  </a:txBody>
                  <a:tcPr marL="6289" marR="6289" marT="628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610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Расходы на реализацию муниципальных программ</a:t>
                      </a:r>
                    </a:p>
                  </a:txBody>
                  <a:tcPr marL="6289" marR="6289" marT="628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1464,7</a:t>
                      </a:r>
                    </a:p>
                  </a:txBody>
                  <a:tcPr marL="6289" marR="6289" marT="628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1386,3</a:t>
                      </a:r>
                    </a:p>
                  </a:txBody>
                  <a:tcPr marL="6289" marR="6289" marT="628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1256,3</a:t>
                      </a:r>
                    </a:p>
                  </a:txBody>
                  <a:tcPr marL="6289" marR="6289" marT="628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29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Непрограммные расходы</a:t>
                      </a:r>
                    </a:p>
                  </a:txBody>
                  <a:tcPr marL="6289" marR="6289" marT="628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15,3</a:t>
                      </a:r>
                    </a:p>
                  </a:txBody>
                  <a:tcPr marL="6289" marR="6289" marT="628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14,3</a:t>
                      </a:r>
                    </a:p>
                  </a:txBody>
                  <a:tcPr marL="6289" marR="6289" marT="628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14,3</a:t>
                      </a:r>
                    </a:p>
                  </a:txBody>
                  <a:tcPr marL="6289" marR="6289" marT="628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3775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Условно </a:t>
                      </a: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утвержденные расходы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289" marR="6289" marT="628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0,0</a:t>
                      </a:r>
                    </a:p>
                  </a:txBody>
                  <a:tcPr marL="6289" marR="6289" marT="628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18,4</a:t>
                      </a:r>
                    </a:p>
                  </a:txBody>
                  <a:tcPr marL="6289" marR="6289" marT="628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37,8</a:t>
                      </a:r>
                    </a:p>
                  </a:txBody>
                  <a:tcPr marL="6289" marR="6289" marT="628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1542" name="Picture 24" descr="http://deita.ru/upload/iblock/51b/848871_l.jpg">
            <a:extLst>
              <a:ext uri="{FF2B5EF4-FFF2-40B4-BE49-F238E27FC236}">
                <a16:creationId xmlns:a16="http://schemas.microsoft.com/office/drawing/2014/main" id="{9F7D0CDC-3774-48D5-8041-ADB64EA63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1" y="-136525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3" name="Picture 26" descr="http://deita.ru/upload/iblock/51b/848871_l.jpg">
            <a:extLst>
              <a:ext uri="{FF2B5EF4-FFF2-40B4-BE49-F238E27FC236}">
                <a16:creationId xmlns:a16="http://schemas.microsoft.com/office/drawing/2014/main" id="{6F2FAF36-468C-41DA-9866-EA85CA563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1" y="15876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616F1D-0D35-41AE-B072-0387A90B9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152401"/>
            <a:ext cx="11101388" cy="1257299"/>
          </a:xfrm>
        </p:spPr>
        <p:txBody>
          <a:bodyPr>
            <a:normAutofit/>
          </a:bodyPr>
          <a:lstStyle/>
          <a:p>
            <a:pPr algn="ctr"/>
            <a:r>
              <a:rPr lang="ru-RU" sz="2000" i="1" dirty="0">
                <a:solidFill>
                  <a:schemeClr val="bg1"/>
                </a:solidFill>
              </a:rPr>
              <a:t>Кредитные обязательства</a:t>
            </a:r>
            <a:br>
              <a:rPr lang="ru-RU" sz="2000" i="1" dirty="0">
                <a:solidFill>
                  <a:schemeClr val="bg1"/>
                </a:solidFill>
              </a:rPr>
            </a:br>
            <a:r>
              <a:rPr lang="ru-RU" sz="2000" i="1" dirty="0">
                <a:solidFill>
                  <a:schemeClr val="bg1"/>
                </a:solidFill>
              </a:rPr>
              <a:t> муниципального образования города Горячий Ключ на 2020 год плановый период 2021-2022 годов </a:t>
            </a: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9D00FF18-0555-4BD1-8F36-24C4E7138B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013295"/>
              </p:ext>
            </p:extLst>
          </p:nvPr>
        </p:nvGraphicFramePr>
        <p:xfrm>
          <a:off x="406400" y="1409700"/>
          <a:ext cx="11101390" cy="540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0278">
                  <a:extLst>
                    <a:ext uri="{9D8B030D-6E8A-4147-A177-3AD203B41FA5}">
                      <a16:colId xmlns:a16="http://schemas.microsoft.com/office/drawing/2014/main" val="1152752580"/>
                    </a:ext>
                  </a:extLst>
                </a:gridCol>
                <a:gridCol w="2220278">
                  <a:extLst>
                    <a:ext uri="{9D8B030D-6E8A-4147-A177-3AD203B41FA5}">
                      <a16:colId xmlns:a16="http://schemas.microsoft.com/office/drawing/2014/main" val="999265756"/>
                    </a:ext>
                  </a:extLst>
                </a:gridCol>
                <a:gridCol w="2220278">
                  <a:extLst>
                    <a:ext uri="{9D8B030D-6E8A-4147-A177-3AD203B41FA5}">
                      <a16:colId xmlns:a16="http://schemas.microsoft.com/office/drawing/2014/main" val="3049963055"/>
                    </a:ext>
                  </a:extLst>
                </a:gridCol>
                <a:gridCol w="2220278">
                  <a:extLst>
                    <a:ext uri="{9D8B030D-6E8A-4147-A177-3AD203B41FA5}">
                      <a16:colId xmlns:a16="http://schemas.microsoft.com/office/drawing/2014/main" val="3848924631"/>
                    </a:ext>
                  </a:extLst>
                </a:gridCol>
                <a:gridCol w="2220278">
                  <a:extLst>
                    <a:ext uri="{9D8B030D-6E8A-4147-A177-3AD203B41FA5}">
                      <a16:colId xmlns:a16="http://schemas.microsoft.com/office/drawing/2014/main" val="1364010312"/>
                    </a:ext>
                  </a:extLst>
                </a:gridCol>
              </a:tblGrid>
              <a:tr h="9169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Наименование показателя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2019 год</a:t>
                      </a:r>
                    </a:p>
                    <a:p>
                      <a:pPr algn="ctr"/>
                      <a:r>
                        <a:rPr lang="ru-RU" dirty="0"/>
                        <a:t>тыс. 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2020 год</a:t>
                      </a:r>
                    </a:p>
                    <a:p>
                      <a:pPr algn="ctr"/>
                      <a:r>
                        <a:rPr lang="ru-RU" dirty="0"/>
                        <a:t>тыс. 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2021 год</a:t>
                      </a:r>
                    </a:p>
                    <a:p>
                      <a:pPr algn="ctr"/>
                      <a:r>
                        <a:rPr lang="ru-RU" dirty="0"/>
                        <a:t>тыс. 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2022 год</a:t>
                      </a:r>
                    </a:p>
                    <a:p>
                      <a:pPr algn="ctr"/>
                      <a:r>
                        <a:rPr lang="ru-RU" dirty="0"/>
                        <a:t>тыс. рублей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8216990"/>
                  </a:ext>
                </a:extLst>
              </a:tr>
              <a:tr h="916940">
                <a:tc>
                  <a:txBody>
                    <a:bodyPr/>
                    <a:lstStyle/>
                    <a:p>
                      <a:r>
                        <a:rPr lang="ru-RU" dirty="0"/>
                        <a:t>Объём муниципального долга, всего (на конец отчетного периода)</a:t>
                      </a:r>
                    </a:p>
                    <a:p>
                      <a:r>
                        <a:rPr lang="ru-RU" dirty="0"/>
                        <a:t>в том числе: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181 285,0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94 369,5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94 369,5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89 369,5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0437640"/>
                  </a:ext>
                </a:extLst>
              </a:tr>
              <a:tr h="916940">
                <a:tc>
                  <a:txBody>
                    <a:bodyPr/>
                    <a:lstStyle/>
                    <a:p>
                      <a:r>
                        <a:rPr lang="ru-RU" dirty="0"/>
                        <a:t>бюджетные кредиты от других бюджетов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130 565,0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58 865,5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58 865,5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35 319,3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0570704"/>
                  </a:ext>
                </a:extLst>
              </a:tr>
              <a:tr h="916940">
                <a:tc>
                  <a:txBody>
                    <a:bodyPr/>
                    <a:lstStyle/>
                    <a:p>
                      <a:r>
                        <a:rPr lang="ru-RU" dirty="0"/>
                        <a:t>кредиты кредитных организаций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50 7320,0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35 504,0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35 504,0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54 050,2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103305"/>
                  </a:ext>
                </a:extLst>
              </a:tr>
              <a:tr h="916940">
                <a:tc>
                  <a:txBody>
                    <a:bodyPr/>
                    <a:lstStyle/>
                    <a:p>
                      <a:r>
                        <a:rPr lang="ru-RU" dirty="0"/>
                        <a:t>Муниципальные гарантии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366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9422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675D16-C2CA-4640-955C-A0D76E9E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1"/>
            <a:ext cx="10313988" cy="104139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Основные направления бюджетной политики сохраняют преемственность реализуемых мер, направленных на обеспечение: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3D20573-425F-446A-B1D9-BDDCE95DFE89}"/>
              </a:ext>
            </a:extLst>
          </p:cNvPr>
          <p:cNvSpPr/>
          <p:nvPr/>
        </p:nvSpPr>
        <p:spPr>
          <a:xfrm>
            <a:off x="1282700" y="1389281"/>
            <a:ext cx="495300" cy="25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65456F5-6ACF-4F16-9124-08DF8FCC7CC2}"/>
              </a:ext>
            </a:extLst>
          </p:cNvPr>
          <p:cNvSpPr/>
          <p:nvPr/>
        </p:nvSpPr>
        <p:spPr>
          <a:xfrm>
            <a:off x="1282700" y="1850937"/>
            <a:ext cx="495300" cy="25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5E2609F-C06F-47E2-8982-CF7BC60887EF}"/>
              </a:ext>
            </a:extLst>
          </p:cNvPr>
          <p:cNvSpPr/>
          <p:nvPr/>
        </p:nvSpPr>
        <p:spPr>
          <a:xfrm>
            <a:off x="1282700" y="2603500"/>
            <a:ext cx="495300" cy="25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FB50956-5195-480F-BEB4-6E47E7EBC6B4}"/>
              </a:ext>
            </a:extLst>
          </p:cNvPr>
          <p:cNvSpPr/>
          <p:nvPr/>
        </p:nvSpPr>
        <p:spPr>
          <a:xfrm>
            <a:off x="1282700" y="3873500"/>
            <a:ext cx="495300" cy="25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1369095-09EF-4FED-A787-36DE4EB079F4}"/>
              </a:ext>
            </a:extLst>
          </p:cNvPr>
          <p:cNvSpPr/>
          <p:nvPr/>
        </p:nvSpPr>
        <p:spPr>
          <a:xfrm>
            <a:off x="1282700" y="4413250"/>
            <a:ext cx="495300" cy="25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DC1D869-F628-4AD8-A86B-417A13688A3F}"/>
              </a:ext>
            </a:extLst>
          </p:cNvPr>
          <p:cNvSpPr/>
          <p:nvPr/>
        </p:nvSpPr>
        <p:spPr>
          <a:xfrm>
            <a:off x="2044700" y="1320920"/>
            <a:ext cx="9296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сбалансированности бюджета муниципального образования город Горячий Ключ;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2582EB2-6018-4F14-B97D-C735BBF975FF}"/>
              </a:ext>
            </a:extLst>
          </p:cNvPr>
          <p:cNvSpPr/>
          <p:nvPr/>
        </p:nvSpPr>
        <p:spPr>
          <a:xfrm>
            <a:off x="2044700" y="1949510"/>
            <a:ext cx="67109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</a:rPr>
              <a:t>развитие программно-целевых методов управления;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0EC0705-C71E-44EC-9FFD-F0590CA02EB3}"/>
              </a:ext>
            </a:extLst>
          </p:cNvPr>
          <p:cNvSpPr/>
          <p:nvPr/>
        </p:nvSpPr>
        <p:spPr>
          <a:xfrm>
            <a:off x="2044700" y="2603499"/>
            <a:ext cx="89535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</a:rPr>
              <a:t>повышение эффективности бюджетных расходов, в том числе за счет повышения качества оказания муниципальных услуг (выполнения работ) и совершенствования внутреннего муниципального финансового контроля, внутреннего финансового контроля и внутреннего финансового аудита;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E3F319C-2DF9-4A0E-95BB-4D6A1177755F}"/>
              </a:ext>
            </a:extLst>
          </p:cNvPr>
          <p:cNvSpPr/>
          <p:nvPr/>
        </p:nvSpPr>
        <p:spPr>
          <a:xfrm>
            <a:off x="2044700" y="3803828"/>
            <a:ext cx="60452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</a:rPr>
              <a:t>совершенствование межбюджетных отношений;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02E1E24-0CC0-47E8-A943-562ABE90F6B1}"/>
              </a:ext>
            </a:extLst>
          </p:cNvPr>
          <p:cNvSpPr/>
          <p:nvPr/>
        </p:nvSpPr>
        <p:spPr>
          <a:xfrm>
            <a:off x="2133600" y="4402276"/>
            <a:ext cx="60452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</a:rPr>
              <a:t>обеспечение прозрачности (открытости) бюджетного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</a:rPr>
              <a:t>процесса.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581B4FA-8F72-409C-B773-64480CD687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5004157"/>
            <a:ext cx="3163888" cy="174430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812A081-03A0-4516-9385-1C4921DA6D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832" y="4359760"/>
            <a:ext cx="2302736" cy="235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269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bject 2">
            <a:extLst>
              <a:ext uri="{FF2B5EF4-FFF2-40B4-BE49-F238E27FC236}">
                <a16:creationId xmlns:a16="http://schemas.microsoft.com/office/drawing/2014/main" id="{76782076-40AD-4872-BB1F-0E8917D236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7175" y="3219451"/>
            <a:ext cx="1384300" cy="14509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9219" name="object 3">
            <a:extLst>
              <a:ext uri="{FF2B5EF4-FFF2-40B4-BE49-F238E27FC236}">
                <a16:creationId xmlns:a16="http://schemas.microsoft.com/office/drawing/2014/main" id="{F642625D-051A-41C2-87B0-E4F9603011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4964" y="1951038"/>
            <a:ext cx="1228725" cy="12954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9220" name="object 4">
            <a:extLst>
              <a:ext uri="{FF2B5EF4-FFF2-40B4-BE49-F238E27FC236}">
                <a16:creationId xmlns:a16="http://schemas.microsoft.com/office/drawing/2014/main" id="{23548461-A8EA-4E4A-8359-F95A70AE0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4838" y="3978276"/>
            <a:ext cx="1281112" cy="22320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9221" name="object 5">
            <a:extLst>
              <a:ext uri="{FF2B5EF4-FFF2-40B4-BE49-F238E27FC236}">
                <a16:creationId xmlns:a16="http://schemas.microsoft.com/office/drawing/2014/main" id="{FB9B5CC5-0066-483B-97BB-268712329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4525" y="1852613"/>
            <a:ext cx="1200150" cy="215265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9222" name="object 6">
            <a:extLst>
              <a:ext uri="{FF2B5EF4-FFF2-40B4-BE49-F238E27FC236}">
                <a16:creationId xmlns:a16="http://schemas.microsoft.com/office/drawing/2014/main" id="{CD65A9EC-F26C-489B-8710-66ABD141A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1213" y="4114801"/>
            <a:ext cx="1268412" cy="2182813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9223" name="object 7">
            <a:extLst>
              <a:ext uri="{FF2B5EF4-FFF2-40B4-BE49-F238E27FC236}">
                <a16:creationId xmlns:a16="http://schemas.microsoft.com/office/drawing/2014/main" id="{1C0D8E34-61C2-4C5F-957D-49B8FF66C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5500" y="1951038"/>
            <a:ext cx="1238250" cy="215265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9224" name="object 8">
            <a:extLst>
              <a:ext uri="{FF2B5EF4-FFF2-40B4-BE49-F238E27FC236}">
                <a16:creationId xmlns:a16="http://schemas.microsoft.com/office/drawing/2014/main" id="{15142316-9109-4CF1-98D1-F21695453A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4100" y="3352801"/>
            <a:ext cx="1265238" cy="1444625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9225" name="object 9">
            <a:extLst>
              <a:ext uri="{FF2B5EF4-FFF2-40B4-BE49-F238E27FC236}">
                <a16:creationId xmlns:a16="http://schemas.microsoft.com/office/drawing/2014/main" id="{3D80B498-3650-4E84-B4CF-F3090DEB5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2676" y="1989138"/>
            <a:ext cx="1209675" cy="1390650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9226" name="object 10">
            <a:extLst>
              <a:ext uri="{FF2B5EF4-FFF2-40B4-BE49-F238E27FC236}">
                <a16:creationId xmlns:a16="http://schemas.microsoft.com/office/drawing/2014/main" id="{D68CF180-98DC-4366-85E9-F4BFE41E9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5488" y="3768725"/>
            <a:ext cx="887412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ts val="100"/>
              </a:spcBef>
              <a:spcAft>
                <a:spcPct val="0"/>
              </a:spcAft>
            </a:pPr>
            <a:r>
              <a:rPr lang="ru-RU" altLang="ru-RU" b="1" dirty="0">
                <a:solidFill>
                  <a:prstClr val="black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Доходы</a:t>
            </a:r>
            <a:endParaRPr lang="ru-RU" altLang="ru-RU" dirty="0">
              <a:solidFill>
                <a:prstClr val="black"/>
              </a:solidFill>
              <a:latin typeface="Constantia" panose="02030602050306030303" pitchFamily="18" charset="0"/>
              <a:cs typeface="Arial" panose="020B0604020202020204" pitchFamily="34" charset="0"/>
            </a:endParaRPr>
          </a:p>
        </p:txBody>
      </p:sp>
      <p:sp>
        <p:nvSpPr>
          <p:cNvPr id="9227" name="object 11">
            <a:extLst>
              <a:ext uri="{FF2B5EF4-FFF2-40B4-BE49-F238E27FC236}">
                <a16:creationId xmlns:a16="http://schemas.microsoft.com/office/drawing/2014/main" id="{3BA7F596-A258-4A39-89B4-DFA0942DBF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6926" y="4060825"/>
            <a:ext cx="94297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ts val="10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51D28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Расходы</a:t>
            </a:r>
            <a:endParaRPr lang="ru-RU" altLang="ru-RU" dirty="0">
              <a:solidFill>
                <a:prstClr val="black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228" name="object 12">
            <a:extLst>
              <a:ext uri="{FF2B5EF4-FFF2-40B4-BE49-F238E27FC236}">
                <a16:creationId xmlns:a16="http://schemas.microsoft.com/office/drawing/2014/main" id="{E29BFD77-42FB-4056-AA36-4370942711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5714" y="4137025"/>
            <a:ext cx="86042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ts val="100"/>
              </a:spcBef>
              <a:spcAft>
                <a:spcPct val="0"/>
              </a:spcAft>
            </a:pPr>
            <a:r>
              <a:rPr lang="ru-RU" altLang="ru-RU" b="1">
                <a:solidFill>
                  <a:srgbClr val="051D28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Доходы</a:t>
            </a:r>
            <a:endParaRPr lang="ru-RU" altLang="ru-RU">
              <a:solidFill>
                <a:prstClr val="black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229" name="object 13">
            <a:extLst>
              <a:ext uri="{FF2B5EF4-FFF2-40B4-BE49-F238E27FC236}">
                <a16:creationId xmlns:a16="http://schemas.microsoft.com/office/drawing/2014/main" id="{E47707F4-1DE2-4187-BA49-AF732218C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9675" y="3840164"/>
            <a:ext cx="966788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ts val="100"/>
              </a:spcBef>
              <a:spcAft>
                <a:spcPct val="0"/>
              </a:spcAft>
            </a:pPr>
            <a:r>
              <a:rPr lang="ru-RU" altLang="ru-RU" b="1">
                <a:solidFill>
                  <a:srgbClr val="051D28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Расходы</a:t>
            </a:r>
            <a:endParaRPr lang="ru-RU" altLang="ru-RU">
              <a:solidFill>
                <a:prstClr val="black"/>
              </a:solidFill>
              <a:latin typeface="Constantia" panose="02030602050306030303" pitchFamily="18" charset="0"/>
              <a:cs typeface="Arial" panose="020B0604020202020204" pitchFamily="34" charset="0"/>
            </a:endParaRPr>
          </a:p>
        </p:txBody>
      </p:sp>
      <p:sp>
        <p:nvSpPr>
          <p:cNvPr id="9230" name="object 14">
            <a:extLst>
              <a:ext uri="{FF2B5EF4-FFF2-40B4-BE49-F238E27FC236}">
                <a16:creationId xmlns:a16="http://schemas.microsoft.com/office/drawing/2014/main" id="{98918686-57C5-4D0F-BFFD-EBF2D6D33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2800" y="825500"/>
            <a:ext cx="1422400" cy="382797"/>
          </a:xfrm>
        </p:spPr>
        <p:txBody>
          <a:bodyPr vert="horz" wrap="square" lIns="0" tIns="13335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12700" eaLnBrk="1" hangingPunct="1">
              <a:spcBef>
                <a:spcPts val="100"/>
              </a:spcBef>
            </a:pPr>
            <a:r>
              <a:rPr lang="ru-RU" altLang="ru-RU" sz="2400" dirty="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БЮДЖЕТ</a:t>
            </a:r>
          </a:p>
        </p:txBody>
      </p:sp>
      <p:sp>
        <p:nvSpPr>
          <p:cNvPr id="9231" name="object 15">
            <a:extLst>
              <a:ext uri="{FF2B5EF4-FFF2-40B4-BE49-F238E27FC236}">
                <a16:creationId xmlns:a16="http://schemas.microsoft.com/office/drawing/2014/main" id="{F1998620-76FF-4955-B31E-E6643B900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9989" y="876300"/>
            <a:ext cx="5476875" cy="258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 marL="127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ts val="100"/>
              </a:spcBef>
              <a:spcAft>
                <a:spcPct val="0"/>
              </a:spcAft>
            </a:pPr>
            <a:r>
              <a:rPr lang="ru-RU" altLang="ru-RU" sz="1600" b="1" i="1" dirty="0">
                <a:solidFill>
                  <a:prstClr val="black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это план доходов и расходов на определенный период</a:t>
            </a:r>
            <a:endParaRPr lang="ru-RU" altLang="ru-RU" sz="1600" dirty="0">
              <a:solidFill>
                <a:prstClr val="black"/>
              </a:solidFill>
              <a:latin typeface="Constantia" panose="02030602050306030303" pitchFamily="18" charset="0"/>
              <a:cs typeface="Arial" panose="020B0604020202020204" pitchFamily="34" charset="0"/>
            </a:endParaRPr>
          </a:p>
        </p:txBody>
      </p:sp>
      <p:sp>
        <p:nvSpPr>
          <p:cNvPr id="9232" name="object 16">
            <a:extLst>
              <a:ext uri="{FF2B5EF4-FFF2-40B4-BE49-F238E27FC236}">
                <a16:creationId xmlns:a16="http://schemas.microsoft.com/office/drawing/2014/main" id="{D18CDEB4-F90E-46E7-A86F-FE06774278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2801" y="1131889"/>
            <a:ext cx="4716463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ts val="100"/>
              </a:spcBef>
              <a:spcAft>
                <a:spcPct val="0"/>
              </a:spcAft>
            </a:pPr>
            <a:r>
              <a:rPr lang="ru-RU" altLang="ru-RU" b="1" dirty="0">
                <a:solidFill>
                  <a:prstClr val="black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Доходы – Расходы = Дефицит (Профицит)</a:t>
            </a:r>
            <a:endParaRPr lang="ru-RU" altLang="ru-RU" dirty="0">
              <a:solidFill>
                <a:prstClr val="black"/>
              </a:solidFill>
              <a:latin typeface="Constantia" panose="02030602050306030303" pitchFamily="18" charset="0"/>
              <a:cs typeface="Arial" panose="020B0604020202020204" pitchFamily="34" charset="0"/>
            </a:endParaRPr>
          </a:p>
        </p:txBody>
      </p:sp>
      <p:sp>
        <p:nvSpPr>
          <p:cNvPr id="5137" name="object 17">
            <a:extLst>
              <a:ext uri="{FF2B5EF4-FFF2-40B4-BE49-F238E27FC236}">
                <a16:creationId xmlns:a16="http://schemas.microsoft.com/office/drawing/2014/main" id="{6A8858AA-35A5-48E6-B925-70CE63231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6138" y="170657"/>
            <a:ext cx="8551862" cy="558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800" dirty="0">
                <a:solidFill>
                  <a:prstClr val="black"/>
                </a:solidFill>
                <a:effectLst>
                  <a:reflection endPos="0" dist="50800" dir="5400000" sy="-100000" algn="bl" rotWithShape="0"/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Бюджетная</a:t>
            </a:r>
            <a:r>
              <a:rPr lang="ru-RU" altLang="ru-RU" dirty="0">
                <a:solidFill>
                  <a:prstClr val="black"/>
                </a:solidFill>
                <a:effectLst>
                  <a:reflection endPos="0" dist="50800" dir="5400000" sy="-100000" algn="bl" rotWithShape="0"/>
                </a:effectLst>
                <a:cs typeface="Arial" panose="020B0604020202020204" pitchFamily="34" charset="0"/>
              </a:rPr>
              <a:t> </a:t>
            </a:r>
            <a:r>
              <a:rPr lang="ru-RU" altLang="ru-RU" sz="2800" dirty="0">
                <a:solidFill>
                  <a:prstClr val="black"/>
                </a:solidFill>
                <a:effectLst>
                  <a:reflection endPos="0" dist="50800" dir="5400000" sy="-100000" algn="bl" rotWithShape="0"/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терминология</a:t>
            </a:r>
          </a:p>
        </p:txBody>
      </p:sp>
      <p:sp>
        <p:nvSpPr>
          <p:cNvPr id="9234" name="object 18">
            <a:extLst>
              <a:ext uri="{FF2B5EF4-FFF2-40B4-BE49-F238E27FC236}">
                <a16:creationId xmlns:a16="http://schemas.microsoft.com/office/drawing/2014/main" id="{F6BEC1D9-D16B-4802-9624-77134B531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0850" y="4508501"/>
            <a:ext cx="2230438" cy="2251075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4ED2C726-19E8-4611-A83C-3A0A751838B0}"/>
              </a:ext>
            </a:extLst>
          </p:cNvPr>
          <p:cNvSpPr txBox="1"/>
          <p:nvPr/>
        </p:nvSpPr>
        <p:spPr>
          <a:xfrm>
            <a:off x="2344738" y="4198939"/>
            <a:ext cx="3543300" cy="579437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algn="ctr">
              <a:spcBef>
                <a:spcPts val="100"/>
              </a:spcBef>
              <a:defRPr/>
            </a:pPr>
            <a:r>
              <a:rPr b="1" spc="-5" dirty="0">
                <a:solidFill>
                  <a:srgbClr val="00AFEF"/>
                </a:solidFill>
                <a:latin typeface="Cambria"/>
                <a:cs typeface="Cambria"/>
              </a:rPr>
              <a:t>___________________________</a:t>
            </a:r>
            <a:r>
              <a:rPr b="1" spc="-5" dirty="0">
                <a:solidFill>
                  <a:srgbClr val="00AFEF"/>
                </a:solidFill>
                <a:latin typeface="Constantia"/>
                <a:cs typeface="Constantia"/>
              </a:rPr>
              <a:t>_______</a:t>
            </a:r>
            <a:r>
              <a:rPr b="1" spc="-5" dirty="0">
                <a:solidFill>
                  <a:srgbClr val="00AFEF"/>
                </a:solidFill>
                <a:latin typeface="Arial"/>
                <a:cs typeface="Arial"/>
              </a:rPr>
              <a:t>_</a:t>
            </a:r>
            <a:r>
              <a:rPr b="1" spc="-5" dirty="0">
                <a:solidFill>
                  <a:srgbClr val="00AFEF"/>
                </a:solidFill>
                <a:latin typeface="Times New Roman"/>
                <a:cs typeface="Times New Roman"/>
              </a:rPr>
              <a:t>__</a:t>
            </a:r>
            <a:r>
              <a:rPr b="1" spc="-5" dirty="0">
                <a:solidFill>
                  <a:srgbClr val="00AFEF"/>
                </a:solidFill>
                <a:latin typeface="Cambria"/>
                <a:cs typeface="Cambria"/>
              </a:rPr>
              <a:t>_</a:t>
            </a:r>
            <a:endParaRPr dirty="0">
              <a:solidFill>
                <a:prstClr val="black"/>
              </a:solidFill>
              <a:latin typeface="Cambria"/>
              <a:cs typeface="Cambria"/>
            </a:endParaRPr>
          </a:p>
          <a:p>
            <a:pPr algn="ctr">
              <a:spcBef>
                <a:spcPts val="45"/>
              </a:spcBef>
              <a:defRPr/>
            </a:pPr>
            <a:r>
              <a:rPr b="1" dirty="0">
                <a:solidFill>
                  <a:srgbClr val="00AFEF"/>
                </a:solidFill>
                <a:latin typeface="Cambria"/>
                <a:cs typeface="Cambria"/>
              </a:rPr>
              <a:t>____</a:t>
            </a:r>
            <a:endParaRPr dirty="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6E5D9E0D-A48C-4EF9-BED8-6A87A28E21A6}"/>
              </a:ext>
            </a:extLst>
          </p:cNvPr>
          <p:cNvSpPr txBox="1"/>
          <p:nvPr/>
        </p:nvSpPr>
        <p:spPr>
          <a:xfrm>
            <a:off x="6440488" y="4198939"/>
            <a:ext cx="3560762" cy="579437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algn="ctr">
              <a:spcBef>
                <a:spcPts val="100"/>
              </a:spcBef>
              <a:defRPr/>
            </a:pPr>
            <a:r>
              <a:rPr b="1" spc="-5" dirty="0">
                <a:solidFill>
                  <a:srgbClr val="00AFEF"/>
                </a:solidFill>
                <a:latin typeface="Cambria"/>
                <a:cs typeface="Cambria"/>
              </a:rPr>
              <a:t>______________</a:t>
            </a:r>
            <a:r>
              <a:rPr b="1" spc="-5" dirty="0">
                <a:solidFill>
                  <a:srgbClr val="00AFEF"/>
                </a:solidFill>
                <a:latin typeface="Constantia"/>
                <a:cs typeface="Constantia"/>
              </a:rPr>
              <a:t>________</a:t>
            </a:r>
            <a:r>
              <a:rPr b="1" spc="-5" dirty="0">
                <a:solidFill>
                  <a:srgbClr val="00AFEF"/>
                </a:solidFill>
                <a:latin typeface="Times New Roman"/>
                <a:cs typeface="Times New Roman"/>
              </a:rPr>
              <a:t>___</a:t>
            </a:r>
            <a:r>
              <a:rPr b="1" spc="-5" dirty="0">
                <a:solidFill>
                  <a:srgbClr val="00AFEF"/>
                </a:solidFill>
                <a:latin typeface="Cambria"/>
                <a:cs typeface="Cambria"/>
              </a:rPr>
              <a:t>_____________</a:t>
            </a:r>
            <a:endParaRPr>
              <a:solidFill>
                <a:prstClr val="black"/>
              </a:solidFill>
              <a:latin typeface="Cambria"/>
              <a:cs typeface="Cambria"/>
            </a:endParaRPr>
          </a:p>
          <a:p>
            <a:pPr algn="ctr">
              <a:spcBef>
                <a:spcPts val="45"/>
              </a:spcBef>
              <a:defRPr/>
            </a:pPr>
            <a:r>
              <a:rPr b="1" spc="-5" dirty="0">
                <a:solidFill>
                  <a:srgbClr val="00AFEF"/>
                </a:solidFill>
                <a:latin typeface="Cambria"/>
                <a:cs typeface="Cambria"/>
              </a:rPr>
              <a:t>____</a:t>
            </a:r>
            <a:r>
              <a:rPr b="1" spc="-5" dirty="0">
                <a:solidFill>
                  <a:srgbClr val="051D28"/>
                </a:solidFill>
                <a:latin typeface="Cambria"/>
                <a:cs typeface="Cambria"/>
              </a:rPr>
              <a:t>_____</a:t>
            </a:r>
            <a:endParaRPr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9237" name="object 21">
            <a:extLst>
              <a:ext uri="{FF2B5EF4-FFF2-40B4-BE49-F238E27FC236}">
                <a16:creationId xmlns:a16="http://schemas.microsoft.com/office/drawing/2014/main" id="{7A255955-8A38-457C-ABAD-CFBA36022F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2663" y="4562476"/>
            <a:ext cx="1916112" cy="2251075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bject 2">
            <a:extLst>
              <a:ext uri="{FF2B5EF4-FFF2-40B4-BE49-F238E27FC236}">
                <a16:creationId xmlns:a16="http://schemas.microsoft.com/office/drawing/2014/main" id="{C37742FA-5B0F-4E33-922E-7E726A8F4347}"/>
              </a:ext>
            </a:extLst>
          </p:cNvPr>
          <p:cNvSpPr>
            <a:spLocks/>
          </p:cNvSpPr>
          <p:nvPr/>
        </p:nvSpPr>
        <p:spPr bwMode="auto">
          <a:xfrm>
            <a:off x="2024064" y="5945188"/>
            <a:ext cx="4897437" cy="912812"/>
          </a:xfrm>
          <a:custGeom>
            <a:avLst/>
            <a:gdLst>
              <a:gd name="T0" fmla="*/ 85642 w 4897755"/>
              <a:gd name="T1" fmla="*/ 21274 h 913129"/>
              <a:gd name="T2" fmla="*/ 3633870 w 4897755"/>
              <a:gd name="T3" fmla="*/ 909267 h 913129"/>
              <a:gd name="T4" fmla="*/ 4893589 w 4897755"/>
              <a:gd name="T5" fmla="*/ 909267 h 913129"/>
              <a:gd name="T6" fmla="*/ 85642 w 4897755"/>
              <a:gd name="T7" fmla="*/ 21274 h 913129"/>
              <a:gd name="T8" fmla="*/ 660 w 4897755"/>
              <a:gd name="T9" fmla="*/ 0 h 913129"/>
              <a:gd name="T10" fmla="*/ 0 w 4897755"/>
              <a:gd name="T11" fmla="*/ 5449 h 913129"/>
              <a:gd name="T12" fmla="*/ 85642 w 4897755"/>
              <a:gd name="T13" fmla="*/ 21274 h 913129"/>
              <a:gd name="T14" fmla="*/ 660 w 4897755"/>
              <a:gd name="T15" fmla="*/ 0 h 91312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897755"/>
              <a:gd name="T25" fmla="*/ 0 h 913129"/>
              <a:gd name="T26" fmla="*/ 4897755 w 4897755"/>
              <a:gd name="T27" fmla="*/ 913129 h 91312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897755" h="913129">
                <a:moveTo>
                  <a:pt x="85714" y="21358"/>
                </a:moveTo>
                <a:lnTo>
                  <a:pt x="3636702" y="913064"/>
                </a:lnTo>
                <a:lnTo>
                  <a:pt x="4897405" y="913064"/>
                </a:lnTo>
                <a:lnTo>
                  <a:pt x="85714" y="21358"/>
                </a:lnTo>
                <a:close/>
              </a:path>
              <a:path w="4897755" h="913129">
                <a:moveTo>
                  <a:pt x="660" y="0"/>
                </a:moveTo>
                <a:lnTo>
                  <a:pt x="0" y="5473"/>
                </a:lnTo>
                <a:lnTo>
                  <a:pt x="85714" y="21358"/>
                </a:lnTo>
                <a:lnTo>
                  <a:pt x="660" y="0"/>
                </a:lnTo>
                <a:close/>
              </a:path>
            </a:pathLst>
          </a:custGeom>
          <a:solidFill>
            <a:srgbClr val="B3CAB5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243" name="object 3">
            <a:extLst>
              <a:ext uri="{FF2B5EF4-FFF2-40B4-BE49-F238E27FC236}">
                <a16:creationId xmlns:a16="http://schemas.microsoft.com/office/drawing/2014/main" id="{B7A46107-7BC3-4963-91A2-9D4BA89124A0}"/>
              </a:ext>
            </a:extLst>
          </p:cNvPr>
          <p:cNvSpPr>
            <a:spLocks/>
          </p:cNvSpPr>
          <p:nvPr/>
        </p:nvSpPr>
        <p:spPr bwMode="auto">
          <a:xfrm>
            <a:off x="2009775" y="5938838"/>
            <a:ext cx="3651250" cy="919162"/>
          </a:xfrm>
          <a:custGeom>
            <a:avLst/>
            <a:gdLst>
              <a:gd name="T0" fmla="*/ 0 w 3651885"/>
              <a:gd name="T1" fmla="*/ 0 h 919479"/>
              <a:gd name="T2" fmla="*/ 7912 w 3651885"/>
              <a:gd name="T3" fmla="*/ 6325 h 919479"/>
              <a:gd name="T4" fmla="*/ 2862889 w 3651885"/>
              <a:gd name="T5" fmla="*/ 915187 h 919479"/>
              <a:gd name="T6" fmla="*/ 3644272 w 3651885"/>
              <a:gd name="T7" fmla="*/ 915187 h 919479"/>
              <a:gd name="T8" fmla="*/ 0 w 3651885"/>
              <a:gd name="T9" fmla="*/ 0 h 9194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51885"/>
              <a:gd name="T16" fmla="*/ 0 h 919479"/>
              <a:gd name="T17" fmla="*/ 3651885 w 3651885"/>
              <a:gd name="T18" fmla="*/ 919479 h 9194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51885" h="919479">
                <a:moveTo>
                  <a:pt x="0" y="0"/>
                </a:moveTo>
                <a:lnTo>
                  <a:pt x="7924" y="6349"/>
                </a:lnTo>
                <a:lnTo>
                  <a:pt x="2868870" y="918983"/>
                </a:lnTo>
                <a:lnTo>
                  <a:pt x="3651885" y="91898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244" name="object 4">
            <a:extLst>
              <a:ext uri="{FF2B5EF4-FFF2-40B4-BE49-F238E27FC236}">
                <a16:creationId xmlns:a16="http://schemas.microsoft.com/office/drawing/2014/main" id="{58C6E555-37C9-4068-9E7F-27161A431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789614"/>
            <a:ext cx="3398838" cy="10683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0245" name="object 5">
            <a:extLst>
              <a:ext uri="{FF2B5EF4-FFF2-40B4-BE49-F238E27FC236}">
                <a16:creationId xmlns:a16="http://schemas.microsoft.com/office/drawing/2014/main" id="{7FAED8F6-B48E-48C4-9C69-3924C80D7D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783264"/>
            <a:ext cx="3373438" cy="107473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0246" name="object 6">
            <a:extLst>
              <a:ext uri="{FF2B5EF4-FFF2-40B4-BE49-F238E27FC236}">
                <a16:creationId xmlns:a16="http://schemas.microsoft.com/office/drawing/2014/main" id="{852D2C60-3311-4D52-B442-0E63833D1E89}"/>
              </a:ext>
            </a:extLst>
          </p:cNvPr>
          <p:cNvSpPr>
            <a:spLocks/>
          </p:cNvSpPr>
          <p:nvPr/>
        </p:nvSpPr>
        <p:spPr bwMode="auto">
          <a:xfrm>
            <a:off x="889000" y="639762"/>
            <a:ext cx="10414000" cy="5637214"/>
          </a:xfrm>
          <a:custGeom>
            <a:avLst/>
            <a:gdLst>
              <a:gd name="T0" fmla="*/ 0 w 8286750"/>
              <a:gd name="T1" fmla="*/ 5252714 h 5256530"/>
              <a:gd name="T2" fmla="*/ 8286750 w 8286750"/>
              <a:gd name="T3" fmla="*/ 5252714 h 5256530"/>
              <a:gd name="T4" fmla="*/ 8286750 w 8286750"/>
              <a:gd name="T5" fmla="*/ 0 h 5256530"/>
              <a:gd name="T6" fmla="*/ 0 w 8286750"/>
              <a:gd name="T7" fmla="*/ 0 h 5256530"/>
              <a:gd name="T8" fmla="*/ 0 w 8286750"/>
              <a:gd name="T9" fmla="*/ 5252714 h 52565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286750"/>
              <a:gd name="T16" fmla="*/ 0 h 5256530"/>
              <a:gd name="T17" fmla="*/ 8286750 w 8286750"/>
              <a:gd name="T18" fmla="*/ 5256530 h 52565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286750" h="5256530">
                <a:moveTo>
                  <a:pt x="0" y="5256530"/>
                </a:moveTo>
                <a:lnTo>
                  <a:pt x="8286750" y="5256530"/>
                </a:lnTo>
                <a:lnTo>
                  <a:pt x="8286750" y="0"/>
                </a:lnTo>
                <a:lnTo>
                  <a:pt x="0" y="0"/>
                </a:lnTo>
                <a:lnTo>
                  <a:pt x="0" y="5256530"/>
                </a:lnTo>
                <a:close/>
              </a:path>
            </a:pathLst>
          </a:custGeom>
          <a:solidFill>
            <a:srgbClr val="EAEBDE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247" name="object 7">
            <a:extLst>
              <a:ext uri="{FF2B5EF4-FFF2-40B4-BE49-F238E27FC236}">
                <a16:creationId xmlns:a16="http://schemas.microsoft.com/office/drawing/2014/main" id="{2ABD224E-1F70-46CE-9C26-6F40727851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3713" y="804864"/>
            <a:ext cx="3694112" cy="92868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0248" name="object 8">
            <a:extLst>
              <a:ext uri="{FF2B5EF4-FFF2-40B4-BE49-F238E27FC236}">
                <a16:creationId xmlns:a16="http://schemas.microsoft.com/office/drawing/2014/main" id="{97E60699-0638-4A62-BBA5-2B5209018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9301" y="1036639"/>
            <a:ext cx="318452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3335" rIns="0" bIns="0">
            <a:spAutoFit/>
          </a:bodyPr>
          <a:lstStyle>
            <a:lvl1pPr marL="127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100"/>
              </a:spcBef>
            </a:pPr>
            <a:r>
              <a:rPr lang="ru-RU" altLang="ru-RU" sz="2000" b="1" dirty="0">
                <a:solidFill>
                  <a:srgbClr val="C00000"/>
                </a:solidFill>
                <a:latin typeface="Constantia" panose="02030602050306030303" pitchFamily="18" charset="0"/>
              </a:rPr>
              <a:t>Какие бывают бюджеты?</a:t>
            </a:r>
            <a:endParaRPr lang="ru-RU" altLang="ru-RU" sz="2000" dirty="0">
              <a:latin typeface="Constantia" panose="02030602050306030303" pitchFamily="18" charset="0"/>
            </a:endParaRPr>
          </a:p>
        </p:txBody>
      </p:sp>
      <p:sp>
        <p:nvSpPr>
          <p:cNvPr id="10249" name="object 9">
            <a:extLst>
              <a:ext uri="{FF2B5EF4-FFF2-40B4-BE49-F238E27FC236}">
                <a16:creationId xmlns:a16="http://schemas.microsoft.com/office/drawing/2014/main" id="{8864666C-AAEA-478A-A5D4-9DC86F010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6913" y="1476376"/>
            <a:ext cx="1770062" cy="1692275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0250" name="object 10">
            <a:extLst>
              <a:ext uri="{FF2B5EF4-FFF2-40B4-BE49-F238E27FC236}">
                <a16:creationId xmlns:a16="http://schemas.microsoft.com/office/drawing/2014/main" id="{808664DE-E60A-4FDA-884C-9B0B79040F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1876" y="1987551"/>
            <a:ext cx="11080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0640" rIns="0" bIns="0">
            <a:spAutoFit/>
          </a:bodyPr>
          <a:lstStyle>
            <a:lvl1pPr marL="219075" indent="-206375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1975"/>
              </a:lnSpc>
              <a:spcBef>
                <a:spcPts val="325"/>
              </a:spcBef>
            </a:pPr>
            <a:r>
              <a:rPr lang="ru-RU" altLang="ru-RU" b="1" dirty="0">
                <a:solidFill>
                  <a:schemeClr val="bg1"/>
                </a:solidFill>
                <a:latin typeface="Constantia" panose="02030602050306030303" pitchFamily="18" charset="0"/>
              </a:rPr>
              <a:t>Бюджеты  семей</a:t>
            </a:r>
            <a:endParaRPr lang="ru-RU" altLang="ru-RU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sp>
        <p:nvSpPr>
          <p:cNvPr id="10251" name="object 11">
            <a:extLst>
              <a:ext uri="{FF2B5EF4-FFF2-40B4-BE49-F238E27FC236}">
                <a16:creationId xmlns:a16="http://schemas.microsoft.com/office/drawing/2014/main" id="{7DB62072-67CE-4935-B1A1-9EF23696A7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8850" y="3630614"/>
            <a:ext cx="2038350" cy="2587625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0252" name="object 12">
            <a:extLst>
              <a:ext uri="{FF2B5EF4-FFF2-40B4-BE49-F238E27FC236}">
                <a16:creationId xmlns:a16="http://schemas.microsoft.com/office/drawing/2014/main" id="{E2E07D03-F657-4345-922F-DEE6FAA3B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8726" y="3914775"/>
            <a:ext cx="1509713" cy="200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92075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27000"/>
              </a:lnSpc>
              <a:spcBef>
                <a:spcPts val="100"/>
              </a:spcBef>
            </a:pPr>
            <a:r>
              <a:rPr lang="ru-RU" altLang="ru-RU" b="1" dirty="0">
                <a:solidFill>
                  <a:schemeClr val="bg1"/>
                </a:solidFill>
                <a:latin typeface="Constantia" panose="02030602050306030303" pitchFamily="18" charset="0"/>
              </a:rPr>
              <a:t>Российской  Федерации</a:t>
            </a:r>
            <a:endParaRPr lang="ru-RU" altLang="ru-RU" dirty="0">
              <a:solidFill>
                <a:schemeClr val="bg1"/>
              </a:solidFill>
              <a:latin typeface="Constantia" panose="02030602050306030303" pitchFamily="18" charset="0"/>
            </a:endParaRPr>
          </a:p>
          <a:p>
            <a:pPr algn="ctr">
              <a:lnSpc>
                <a:spcPct val="91000"/>
              </a:lnSpc>
              <a:spcBef>
                <a:spcPts val="825"/>
              </a:spcBef>
            </a:pPr>
            <a:r>
              <a:rPr lang="ru-RU" altLang="ru-RU" sz="1200" b="1" dirty="0">
                <a:solidFill>
                  <a:schemeClr val="bg1"/>
                </a:solidFill>
                <a:latin typeface="Constantia" panose="02030602050306030303" pitchFamily="18" charset="0"/>
              </a:rPr>
              <a:t>(федеральный  бюджет, бюджеты  государственных  внебюджетных</a:t>
            </a:r>
            <a:endParaRPr lang="ru-RU" altLang="ru-RU" sz="1200" dirty="0">
              <a:solidFill>
                <a:schemeClr val="bg1"/>
              </a:solidFill>
              <a:latin typeface="Constantia" panose="02030602050306030303" pitchFamily="18" charset="0"/>
            </a:endParaRPr>
          </a:p>
          <a:p>
            <a:pPr algn="ctr">
              <a:lnSpc>
                <a:spcPts val="1263"/>
              </a:lnSpc>
              <a:spcBef>
                <a:spcPct val="0"/>
              </a:spcBef>
            </a:pPr>
            <a:r>
              <a:rPr lang="ru-RU" altLang="ru-RU" sz="1200" b="1" dirty="0">
                <a:solidFill>
                  <a:schemeClr val="bg1"/>
                </a:solidFill>
                <a:latin typeface="Constantia" panose="02030602050306030303" pitchFamily="18" charset="0"/>
              </a:rPr>
              <a:t>фондов Российской</a:t>
            </a:r>
            <a:endParaRPr lang="ru-RU" altLang="ru-RU" sz="1200" dirty="0">
              <a:solidFill>
                <a:schemeClr val="bg1"/>
              </a:solidFill>
              <a:latin typeface="Constantia" panose="02030602050306030303" pitchFamily="18" charset="0"/>
            </a:endParaRPr>
          </a:p>
          <a:p>
            <a:pPr algn="ctr">
              <a:lnSpc>
                <a:spcPts val="1375"/>
              </a:lnSpc>
              <a:spcBef>
                <a:spcPct val="0"/>
              </a:spcBef>
            </a:pPr>
            <a:r>
              <a:rPr lang="ru-RU" altLang="ru-RU" sz="1200" b="1" dirty="0">
                <a:solidFill>
                  <a:schemeClr val="bg1"/>
                </a:solidFill>
                <a:latin typeface="Constantia" panose="02030602050306030303" pitchFamily="18" charset="0"/>
              </a:rPr>
              <a:t>Федерации)</a:t>
            </a:r>
            <a:endParaRPr lang="ru-RU" altLang="ru-RU" sz="1200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sp>
        <p:nvSpPr>
          <p:cNvPr id="10253" name="object 13">
            <a:extLst>
              <a:ext uri="{FF2B5EF4-FFF2-40B4-BE49-F238E27FC236}">
                <a16:creationId xmlns:a16="http://schemas.microsoft.com/office/drawing/2014/main" id="{5103B822-9960-4D11-904E-1EEF9B5E7E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3044" y="3730625"/>
            <a:ext cx="1966119" cy="2395539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10254" name="object 14">
            <a:extLst>
              <a:ext uri="{FF2B5EF4-FFF2-40B4-BE49-F238E27FC236}">
                <a16:creationId xmlns:a16="http://schemas.microsoft.com/office/drawing/2014/main" id="{020EAADD-B130-4F01-8831-846D012FC1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1275" y="3754438"/>
            <a:ext cx="2052637" cy="2282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3335" rIns="0" bIns="0">
            <a:spAutoFit/>
          </a:bodyPr>
          <a:lstStyle>
            <a:lvl1pPr marL="174625" indent="60325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37000"/>
              </a:lnSpc>
              <a:spcBef>
                <a:spcPts val="100"/>
              </a:spcBef>
            </a:pPr>
            <a:r>
              <a:rPr lang="ru-RU" altLang="ru-RU" sz="1600" b="1" dirty="0">
                <a:solidFill>
                  <a:schemeClr val="bg1"/>
                </a:solidFill>
                <a:latin typeface="Constantia" panose="02030602050306030303" pitchFamily="18" charset="0"/>
              </a:rPr>
              <a:t>Субъектов  Российской  Федерации</a:t>
            </a:r>
            <a:endParaRPr lang="ru-RU" altLang="ru-RU" sz="1600" dirty="0">
              <a:solidFill>
                <a:schemeClr val="bg1"/>
              </a:solidFill>
              <a:latin typeface="Constantia" panose="02030602050306030303" pitchFamily="18" charset="0"/>
            </a:endParaRPr>
          </a:p>
          <a:p>
            <a:pPr algn="ctr">
              <a:lnSpc>
                <a:spcPts val="1325"/>
              </a:lnSpc>
              <a:spcBef>
                <a:spcPts val="725"/>
              </a:spcBef>
            </a:pPr>
            <a:r>
              <a:rPr lang="ru-RU" altLang="ru-RU" sz="1200" b="1" dirty="0">
                <a:solidFill>
                  <a:schemeClr val="bg1"/>
                </a:solidFill>
                <a:latin typeface="Constantia" panose="02030602050306030303" pitchFamily="18" charset="0"/>
              </a:rPr>
              <a:t>(региональные  бюджеты, бюджеты  территориальных  фондов</a:t>
            </a:r>
            <a:endParaRPr lang="ru-RU" altLang="ru-RU" sz="1200" dirty="0">
              <a:solidFill>
                <a:schemeClr val="bg1"/>
              </a:solidFill>
              <a:latin typeface="Constantia" panose="02030602050306030303" pitchFamily="18" charset="0"/>
            </a:endParaRPr>
          </a:p>
          <a:p>
            <a:pPr algn="ctr">
              <a:lnSpc>
                <a:spcPts val="1238"/>
              </a:lnSpc>
              <a:spcBef>
                <a:spcPct val="0"/>
              </a:spcBef>
            </a:pPr>
            <a:r>
              <a:rPr lang="ru-RU" altLang="ru-RU" sz="1200" b="1" dirty="0">
                <a:solidFill>
                  <a:schemeClr val="bg1"/>
                </a:solidFill>
                <a:latin typeface="Constantia" panose="02030602050306030303" pitchFamily="18" charset="0"/>
              </a:rPr>
              <a:t>обязательного</a:t>
            </a:r>
            <a:endParaRPr lang="ru-RU" altLang="ru-RU" sz="1200" dirty="0">
              <a:solidFill>
                <a:schemeClr val="bg1"/>
              </a:solidFill>
              <a:latin typeface="Constantia" panose="02030602050306030303" pitchFamily="18" charset="0"/>
            </a:endParaRPr>
          </a:p>
          <a:p>
            <a:pPr algn="ctr">
              <a:lnSpc>
                <a:spcPts val="1313"/>
              </a:lnSpc>
              <a:spcBef>
                <a:spcPts val="100"/>
              </a:spcBef>
            </a:pPr>
            <a:r>
              <a:rPr lang="ru-RU" altLang="ru-RU" sz="1200" b="1" dirty="0">
                <a:solidFill>
                  <a:schemeClr val="bg1"/>
                </a:solidFill>
                <a:latin typeface="Constantia" panose="02030602050306030303" pitchFamily="18" charset="0"/>
              </a:rPr>
              <a:t>медицинского  страхования</a:t>
            </a:r>
            <a:r>
              <a:rPr lang="ru-RU" altLang="ru-RU" sz="1200" b="1" dirty="0">
                <a:solidFill>
                  <a:srgbClr val="9D3131"/>
                </a:solidFill>
                <a:latin typeface="Constantia" panose="02030602050306030303" pitchFamily="18" charset="0"/>
              </a:rPr>
              <a:t>)</a:t>
            </a:r>
            <a:endParaRPr lang="ru-RU" altLang="ru-RU" sz="1200" dirty="0">
              <a:latin typeface="Constantia" panose="02030602050306030303" pitchFamily="18" charset="0"/>
            </a:endParaRPr>
          </a:p>
        </p:txBody>
      </p:sp>
      <p:sp>
        <p:nvSpPr>
          <p:cNvPr id="10255" name="object 15">
            <a:extLst>
              <a:ext uri="{FF2B5EF4-FFF2-40B4-BE49-F238E27FC236}">
                <a16:creationId xmlns:a16="http://schemas.microsoft.com/office/drawing/2014/main" id="{9A357222-6D82-4B17-919F-3C1114A06F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4875" y="1782764"/>
            <a:ext cx="2773364" cy="1704975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10256" name="object 16">
            <a:extLst>
              <a:ext uri="{FF2B5EF4-FFF2-40B4-BE49-F238E27FC236}">
                <a16:creationId xmlns:a16="http://schemas.microsoft.com/office/drawing/2014/main" id="{1B88447E-BFE0-462A-9DF7-AC5D45248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7299" y="2025650"/>
            <a:ext cx="2106613" cy="1170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8100" rIns="0" bIns="0">
            <a:spAutoFit/>
          </a:bodyPr>
          <a:lstStyle>
            <a:lvl1pPr marL="177800" indent="55563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2000"/>
              </a:lnSpc>
              <a:spcBef>
                <a:spcPts val="300"/>
              </a:spcBef>
            </a:pPr>
            <a:r>
              <a:rPr lang="ru-RU" altLang="ru-RU" sz="2000" b="1" dirty="0">
                <a:solidFill>
                  <a:schemeClr val="bg1"/>
                </a:solidFill>
                <a:latin typeface="Constantia" panose="02030602050306030303" pitchFamily="18" charset="0"/>
              </a:rPr>
              <a:t>Бюджеты  публично-  правовых</a:t>
            </a:r>
            <a:endParaRPr lang="ru-RU" altLang="ru-RU" sz="2000" dirty="0">
              <a:solidFill>
                <a:schemeClr val="bg1"/>
              </a:solidFill>
              <a:latin typeface="Constantia" panose="02030602050306030303" pitchFamily="18" charset="0"/>
            </a:endParaRPr>
          </a:p>
          <a:p>
            <a:pPr algn="ctr">
              <a:lnSpc>
                <a:spcPts val="2200"/>
              </a:lnSpc>
              <a:spcBef>
                <a:spcPct val="0"/>
              </a:spcBef>
            </a:pPr>
            <a:r>
              <a:rPr lang="ru-RU" altLang="ru-RU" sz="2000" b="1" dirty="0">
                <a:solidFill>
                  <a:schemeClr val="bg1"/>
                </a:solidFill>
                <a:latin typeface="Constantia" panose="02030602050306030303" pitchFamily="18" charset="0"/>
              </a:rPr>
              <a:t>образований</a:t>
            </a:r>
            <a:endParaRPr lang="ru-RU" altLang="ru-RU" sz="2000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sp>
        <p:nvSpPr>
          <p:cNvPr id="10257" name="object 17">
            <a:extLst>
              <a:ext uri="{FF2B5EF4-FFF2-40B4-BE49-F238E27FC236}">
                <a16:creationId xmlns:a16="http://schemas.microsoft.com/office/drawing/2014/main" id="{1954CA6B-521E-48F3-B649-D7619648A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7663" y="3652839"/>
            <a:ext cx="2055812" cy="2473325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0258" name="object 18">
            <a:extLst>
              <a:ext uri="{FF2B5EF4-FFF2-40B4-BE49-F238E27FC236}">
                <a16:creationId xmlns:a16="http://schemas.microsoft.com/office/drawing/2014/main" id="{4736349E-D780-4743-98D2-A69108A6C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8626" y="4357689"/>
            <a:ext cx="1717675" cy="1050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7465" rIns="0" bIns="0">
            <a:spAutoFit/>
          </a:bodyPr>
          <a:lstStyle>
            <a:lvl1pPr marL="127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1750"/>
              </a:lnSpc>
              <a:spcBef>
                <a:spcPts val="300"/>
              </a:spcBef>
            </a:pPr>
            <a:r>
              <a:rPr lang="ru-RU" altLang="ru-RU" sz="1600" b="1" dirty="0">
                <a:solidFill>
                  <a:schemeClr val="bg1"/>
                </a:solidFill>
                <a:latin typeface="Constantia" panose="02030602050306030303" pitchFamily="18" charset="0"/>
              </a:rPr>
              <a:t>Муниципальных  образований</a:t>
            </a:r>
            <a:endParaRPr lang="ru-RU" altLang="ru-RU" sz="1600" dirty="0">
              <a:solidFill>
                <a:schemeClr val="bg1"/>
              </a:solidFill>
              <a:latin typeface="Constantia" panose="02030602050306030303" pitchFamily="18" charset="0"/>
            </a:endParaRPr>
          </a:p>
          <a:p>
            <a:pPr algn="ctr">
              <a:lnSpc>
                <a:spcPts val="1750"/>
              </a:lnSpc>
              <a:spcBef>
                <a:spcPts val="700"/>
              </a:spcBef>
            </a:pPr>
            <a:r>
              <a:rPr lang="ru-RU" altLang="ru-RU" sz="1600" b="1" dirty="0">
                <a:solidFill>
                  <a:schemeClr val="bg1"/>
                </a:solidFill>
                <a:latin typeface="Constantia" panose="02030602050306030303" pitchFamily="18" charset="0"/>
              </a:rPr>
              <a:t>(местные  бюджеты)</a:t>
            </a:r>
            <a:endParaRPr lang="ru-RU" altLang="ru-RU" sz="1600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sp>
        <p:nvSpPr>
          <p:cNvPr id="10259" name="object 19">
            <a:extLst>
              <a:ext uri="{FF2B5EF4-FFF2-40B4-BE49-F238E27FC236}">
                <a16:creationId xmlns:a16="http://schemas.microsoft.com/office/drawing/2014/main" id="{C74D4391-3798-443F-8A5D-57A45D6B0C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2938" y="1458914"/>
            <a:ext cx="1916112" cy="1851025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0260" name="object 20">
            <a:extLst>
              <a:ext uri="{FF2B5EF4-FFF2-40B4-BE49-F238E27FC236}">
                <a16:creationId xmlns:a16="http://schemas.microsoft.com/office/drawing/2014/main" id="{2EE5156B-667D-4C6E-98CD-AF0971E57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2489" y="2249488"/>
            <a:ext cx="15081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86995" rIns="0" bIns="0"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688"/>
              </a:spcBef>
            </a:pPr>
            <a:r>
              <a:rPr lang="ru-RU" altLang="ru-RU" b="1" dirty="0">
                <a:solidFill>
                  <a:schemeClr val="bg1"/>
                </a:solidFill>
                <a:latin typeface="Constantia" panose="02030602050306030303" pitchFamily="18" charset="0"/>
              </a:rPr>
              <a:t>Бюджеты</a:t>
            </a:r>
            <a:endParaRPr lang="ru-RU" altLang="ru-RU" dirty="0">
              <a:solidFill>
                <a:schemeClr val="bg1"/>
              </a:solidFill>
              <a:latin typeface="Constantia" panose="02030602050306030303" pitchFamily="18" charset="0"/>
            </a:endParaRPr>
          </a:p>
          <a:p>
            <a:pPr algn="ctr">
              <a:spcBef>
                <a:spcPts val="588"/>
              </a:spcBef>
            </a:pPr>
            <a:r>
              <a:rPr lang="ru-RU" altLang="ru-RU" b="1" dirty="0">
                <a:solidFill>
                  <a:schemeClr val="bg1"/>
                </a:solidFill>
                <a:latin typeface="Constantia" panose="02030602050306030303" pitchFamily="18" charset="0"/>
              </a:rPr>
              <a:t>организаций</a:t>
            </a:r>
            <a:endParaRPr lang="ru-RU" altLang="ru-RU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sp>
        <p:nvSpPr>
          <p:cNvPr id="10261" name="object 21">
            <a:extLst>
              <a:ext uri="{FF2B5EF4-FFF2-40B4-BE49-F238E27FC236}">
                <a16:creationId xmlns:a16="http://schemas.microsoft.com/office/drawing/2014/main" id="{98B34B40-F827-47E7-9052-A40202C56F1C}"/>
              </a:ext>
            </a:extLst>
          </p:cNvPr>
          <p:cNvSpPr>
            <a:spLocks/>
          </p:cNvSpPr>
          <p:nvPr/>
        </p:nvSpPr>
        <p:spPr bwMode="auto">
          <a:xfrm>
            <a:off x="3935413" y="3319464"/>
            <a:ext cx="355600" cy="287337"/>
          </a:xfrm>
          <a:custGeom>
            <a:avLst/>
            <a:gdLst>
              <a:gd name="T0" fmla="*/ 156082 w 355600"/>
              <a:gd name="T1" fmla="*/ 0 h 287654"/>
              <a:gd name="T2" fmla="*/ 0 w 355600"/>
              <a:gd name="T3" fmla="*/ 283623 h 287654"/>
              <a:gd name="T4" fmla="*/ 355600 w 355600"/>
              <a:gd name="T5" fmla="*/ 106908 h 287654"/>
              <a:gd name="T6" fmla="*/ 156082 w 355600"/>
              <a:gd name="T7" fmla="*/ 0 h 287654"/>
              <a:gd name="T8" fmla="*/ 0 60000 65536"/>
              <a:gd name="T9" fmla="*/ 0 60000 65536"/>
              <a:gd name="T10" fmla="*/ 0 60000 65536"/>
              <a:gd name="T11" fmla="*/ 0 60000 65536"/>
              <a:gd name="T12" fmla="*/ 0 w 355600"/>
              <a:gd name="T13" fmla="*/ 0 h 287654"/>
              <a:gd name="T14" fmla="*/ 355600 w 355600"/>
              <a:gd name="T15" fmla="*/ 287654 h 28765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55600" h="287654">
                <a:moveTo>
                  <a:pt x="156082" y="0"/>
                </a:moveTo>
                <a:lnTo>
                  <a:pt x="0" y="287401"/>
                </a:lnTo>
                <a:lnTo>
                  <a:pt x="355600" y="108331"/>
                </a:lnTo>
                <a:lnTo>
                  <a:pt x="156082" y="0"/>
                </a:lnTo>
                <a:close/>
              </a:path>
            </a:pathLst>
          </a:custGeom>
          <a:solidFill>
            <a:srgbClr val="006F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262" name="object 22">
            <a:extLst>
              <a:ext uri="{FF2B5EF4-FFF2-40B4-BE49-F238E27FC236}">
                <a16:creationId xmlns:a16="http://schemas.microsoft.com/office/drawing/2014/main" id="{6ECCC7A2-5944-4182-99CE-ADD39BBA05DE}"/>
              </a:ext>
            </a:extLst>
          </p:cNvPr>
          <p:cNvSpPr>
            <a:spLocks/>
          </p:cNvSpPr>
          <p:nvPr/>
        </p:nvSpPr>
        <p:spPr bwMode="auto">
          <a:xfrm>
            <a:off x="3935413" y="3319464"/>
            <a:ext cx="355600" cy="287337"/>
          </a:xfrm>
          <a:custGeom>
            <a:avLst/>
            <a:gdLst>
              <a:gd name="T0" fmla="*/ 355600 w 355600"/>
              <a:gd name="T1" fmla="*/ 106908 h 287654"/>
              <a:gd name="T2" fmla="*/ 0 w 355600"/>
              <a:gd name="T3" fmla="*/ 283623 h 287654"/>
              <a:gd name="T4" fmla="*/ 156082 w 355600"/>
              <a:gd name="T5" fmla="*/ 0 h 287654"/>
              <a:gd name="T6" fmla="*/ 355600 w 355600"/>
              <a:gd name="T7" fmla="*/ 106908 h 287654"/>
              <a:gd name="T8" fmla="*/ 0 60000 65536"/>
              <a:gd name="T9" fmla="*/ 0 60000 65536"/>
              <a:gd name="T10" fmla="*/ 0 60000 65536"/>
              <a:gd name="T11" fmla="*/ 0 60000 65536"/>
              <a:gd name="T12" fmla="*/ 0 w 355600"/>
              <a:gd name="T13" fmla="*/ 0 h 287654"/>
              <a:gd name="T14" fmla="*/ 355600 w 355600"/>
              <a:gd name="T15" fmla="*/ 287654 h 28765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55600" h="287654">
                <a:moveTo>
                  <a:pt x="355600" y="108331"/>
                </a:moveTo>
                <a:lnTo>
                  <a:pt x="0" y="287401"/>
                </a:lnTo>
                <a:lnTo>
                  <a:pt x="156082" y="0"/>
                </a:lnTo>
                <a:lnTo>
                  <a:pt x="355600" y="108331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263" name="object 23">
            <a:extLst>
              <a:ext uri="{FF2B5EF4-FFF2-40B4-BE49-F238E27FC236}">
                <a16:creationId xmlns:a16="http://schemas.microsoft.com/office/drawing/2014/main" id="{ABD59246-BABE-41EB-A262-5A2223C47997}"/>
              </a:ext>
            </a:extLst>
          </p:cNvPr>
          <p:cNvSpPr>
            <a:spLocks/>
          </p:cNvSpPr>
          <p:nvPr/>
        </p:nvSpPr>
        <p:spPr bwMode="auto">
          <a:xfrm>
            <a:off x="3843338" y="1809750"/>
            <a:ext cx="355600" cy="287338"/>
          </a:xfrm>
          <a:custGeom>
            <a:avLst/>
            <a:gdLst>
              <a:gd name="T0" fmla="*/ 156082 w 355600"/>
              <a:gd name="T1" fmla="*/ 0 h 287655"/>
              <a:gd name="T2" fmla="*/ 0 w 355600"/>
              <a:gd name="T3" fmla="*/ 283622 h 287655"/>
              <a:gd name="T4" fmla="*/ 355600 w 355600"/>
              <a:gd name="T5" fmla="*/ 106907 h 287655"/>
              <a:gd name="T6" fmla="*/ 156082 w 355600"/>
              <a:gd name="T7" fmla="*/ 0 h 287655"/>
              <a:gd name="T8" fmla="*/ 0 60000 65536"/>
              <a:gd name="T9" fmla="*/ 0 60000 65536"/>
              <a:gd name="T10" fmla="*/ 0 60000 65536"/>
              <a:gd name="T11" fmla="*/ 0 60000 65536"/>
              <a:gd name="T12" fmla="*/ 0 w 355600"/>
              <a:gd name="T13" fmla="*/ 0 h 287655"/>
              <a:gd name="T14" fmla="*/ 355600 w 355600"/>
              <a:gd name="T15" fmla="*/ 287655 h 28765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55600" h="287655">
                <a:moveTo>
                  <a:pt x="156082" y="0"/>
                </a:moveTo>
                <a:lnTo>
                  <a:pt x="0" y="287400"/>
                </a:lnTo>
                <a:lnTo>
                  <a:pt x="355600" y="108330"/>
                </a:lnTo>
                <a:lnTo>
                  <a:pt x="156082" y="0"/>
                </a:lnTo>
                <a:close/>
              </a:path>
            </a:pathLst>
          </a:custGeom>
          <a:solidFill>
            <a:srgbClr val="006F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264" name="object 24">
            <a:extLst>
              <a:ext uri="{FF2B5EF4-FFF2-40B4-BE49-F238E27FC236}">
                <a16:creationId xmlns:a16="http://schemas.microsoft.com/office/drawing/2014/main" id="{21666088-A1B9-433E-B5A1-700986D37A99}"/>
              </a:ext>
            </a:extLst>
          </p:cNvPr>
          <p:cNvSpPr>
            <a:spLocks/>
          </p:cNvSpPr>
          <p:nvPr/>
        </p:nvSpPr>
        <p:spPr bwMode="auto">
          <a:xfrm>
            <a:off x="3843338" y="1809750"/>
            <a:ext cx="355600" cy="287338"/>
          </a:xfrm>
          <a:custGeom>
            <a:avLst/>
            <a:gdLst>
              <a:gd name="T0" fmla="*/ 355600 w 355600"/>
              <a:gd name="T1" fmla="*/ 106907 h 287655"/>
              <a:gd name="T2" fmla="*/ 0 w 355600"/>
              <a:gd name="T3" fmla="*/ 283622 h 287655"/>
              <a:gd name="T4" fmla="*/ 156082 w 355600"/>
              <a:gd name="T5" fmla="*/ 0 h 287655"/>
              <a:gd name="T6" fmla="*/ 355600 w 355600"/>
              <a:gd name="T7" fmla="*/ 106907 h 287655"/>
              <a:gd name="T8" fmla="*/ 0 60000 65536"/>
              <a:gd name="T9" fmla="*/ 0 60000 65536"/>
              <a:gd name="T10" fmla="*/ 0 60000 65536"/>
              <a:gd name="T11" fmla="*/ 0 60000 65536"/>
              <a:gd name="T12" fmla="*/ 0 w 355600"/>
              <a:gd name="T13" fmla="*/ 0 h 287655"/>
              <a:gd name="T14" fmla="*/ 355600 w 355600"/>
              <a:gd name="T15" fmla="*/ 287655 h 28765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55600" h="287655">
                <a:moveTo>
                  <a:pt x="355600" y="108330"/>
                </a:moveTo>
                <a:lnTo>
                  <a:pt x="0" y="287400"/>
                </a:lnTo>
                <a:lnTo>
                  <a:pt x="156082" y="0"/>
                </a:lnTo>
                <a:lnTo>
                  <a:pt x="355600" y="10833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265" name="object 25">
            <a:extLst>
              <a:ext uri="{FF2B5EF4-FFF2-40B4-BE49-F238E27FC236}">
                <a16:creationId xmlns:a16="http://schemas.microsoft.com/office/drawing/2014/main" id="{F7164B93-92B8-4F04-80B7-6E5AE8359158}"/>
              </a:ext>
            </a:extLst>
          </p:cNvPr>
          <p:cNvSpPr>
            <a:spLocks/>
          </p:cNvSpPr>
          <p:nvPr/>
        </p:nvSpPr>
        <p:spPr bwMode="auto">
          <a:xfrm>
            <a:off x="6134100" y="1670051"/>
            <a:ext cx="217488" cy="422275"/>
          </a:xfrm>
          <a:custGeom>
            <a:avLst/>
            <a:gdLst>
              <a:gd name="T0" fmla="*/ 207176 w 218439"/>
              <a:gd name="T1" fmla="*/ 0 h 422275"/>
              <a:gd name="T2" fmla="*/ 0 w 218439"/>
              <a:gd name="T3" fmla="*/ 63500 h 422275"/>
              <a:gd name="T4" fmla="*/ 98827 w 218439"/>
              <a:gd name="T5" fmla="*/ 421893 h 422275"/>
              <a:gd name="T6" fmla="*/ 207176 w 218439"/>
              <a:gd name="T7" fmla="*/ 0 h 422275"/>
              <a:gd name="T8" fmla="*/ 0 60000 65536"/>
              <a:gd name="T9" fmla="*/ 0 60000 65536"/>
              <a:gd name="T10" fmla="*/ 0 60000 65536"/>
              <a:gd name="T11" fmla="*/ 0 60000 65536"/>
              <a:gd name="T12" fmla="*/ 0 w 218439"/>
              <a:gd name="T13" fmla="*/ 0 h 422275"/>
              <a:gd name="T14" fmla="*/ 218439 w 218439"/>
              <a:gd name="T15" fmla="*/ 422275 h 422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8439" h="422275">
                <a:moveTo>
                  <a:pt x="218312" y="0"/>
                </a:moveTo>
                <a:lnTo>
                  <a:pt x="0" y="63500"/>
                </a:lnTo>
                <a:lnTo>
                  <a:pt x="104139" y="421893"/>
                </a:lnTo>
                <a:lnTo>
                  <a:pt x="218312" y="0"/>
                </a:lnTo>
                <a:close/>
              </a:path>
            </a:pathLst>
          </a:custGeom>
          <a:solidFill>
            <a:srgbClr val="006F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266" name="object 26">
            <a:extLst>
              <a:ext uri="{FF2B5EF4-FFF2-40B4-BE49-F238E27FC236}">
                <a16:creationId xmlns:a16="http://schemas.microsoft.com/office/drawing/2014/main" id="{E96D63AA-2C50-44DF-BFC7-A4501D95DA8B}"/>
              </a:ext>
            </a:extLst>
          </p:cNvPr>
          <p:cNvSpPr>
            <a:spLocks/>
          </p:cNvSpPr>
          <p:nvPr/>
        </p:nvSpPr>
        <p:spPr bwMode="auto">
          <a:xfrm>
            <a:off x="6134100" y="1670051"/>
            <a:ext cx="217488" cy="422275"/>
          </a:xfrm>
          <a:custGeom>
            <a:avLst/>
            <a:gdLst>
              <a:gd name="T0" fmla="*/ 207176 w 218439"/>
              <a:gd name="T1" fmla="*/ 0 h 422275"/>
              <a:gd name="T2" fmla="*/ 98827 w 218439"/>
              <a:gd name="T3" fmla="*/ 421893 h 422275"/>
              <a:gd name="T4" fmla="*/ 0 w 218439"/>
              <a:gd name="T5" fmla="*/ 63500 h 422275"/>
              <a:gd name="T6" fmla="*/ 207176 w 218439"/>
              <a:gd name="T7" fmla="*/ 0 h 422275"/>
              <a:gd name="T8" fmla="*/ 0 60000 65536"/>
              <a:gd name="T9" fmla="*/ 0 60000 65536"/>
              <a:gd name="T10" fmla="*/ 0 60000 65536"/>
              <a:gd name="T11" fmla="*/ 0 60000 65536"/>
              <a:gd name="T12" fmla="*/ 0 w 218439"/>
              <a:gd name="T13" fmla="*/ 0 h 422275"/>
              <a:gd name="T14" fmla="*/ 218439 w 218439"/>
              <a:gd name="T15" fmla="*/ 422275 h 422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8439" h="422275">
                <a:moveTo>
                  <a:pt x="218312" y="0"/>
                </a:moveTo>
                <a:lnTo>
                  <a:pt x="104139" y="421893"/>
                </a:lnTo>
                <a:lnTo>
                  <a:pt x="0" y="63500"/>
                </a:lnTo>
                <a:lnTo>
                  <a:pt x="218312" y="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267" name="object 27">
            <a:extLst>
              <a:ext uri="{FF2B5EF4-FFF2-40B4-BE49-F238E27FC236}">
                <a16:creationId xmlns:a16="http://schemas.microsoft.com/office/drawing/2014/main" id="{B75BF63C-EBDE-43A6-ACDF-D72C34AC8219}"/>
              </a:ext>
            </a:extLst>
          </p:cNvPr>
          <p:cNvSpPr>
            <a:spLocks/>
          </p:cNvSpPr>
          <p:nvPr/>
        </p:nvSpPr>
        <p:spPr bwMode="auto">
          <a:xfrm>
            <a:off x="6167439" y="3557588"/>
            <a:ext cx="223837" cy="366712"/>
          </a:xfrm>
          <a:custGeom>
            <a:avLst/>
            <a:gdLst>
              <a:gd name="T0" fmla="*/ 234180 w 222885"/>
              <a:gd name="T1" fmla="*/ 0 h 365760"/>
              <a:gd name="T2" fmla="*/ 0 w 222885"/>
              <a:gd name="T3" fmla="*/ 46382 h 365760"/>
              <a:gd name="T4" fmla="*/ 68168 w 222885"/>
              <a:gd name="T5" fmla="*/ 377086 h 365760"/>
              <a:gd name="T6" fmla="*/ 234180 w 222885"/>
              <a:gd name="T7" fmla="*/ 0 h 365760"/>
              <a:gd name="T8" fmla="*/ 0 60000 65536"/>
              <a:gd name="T9" fmla="*/ 0 60000 65536"/>
              <a:gd name="T10" fmla="*/ 0 60000 65536"/>
              <a:gd name="T11" fmla="*/ 0 60000 65536"/>
              <a:gd name="T12" fmla="*/ 0 w 222885"/>
              <a:gd name="T13" fmla="*/ 0 h 365760"/>
              <a:gd name="T14" fmla="*/ 222885 w 222885"/>
              <a:gd name="T15" fmla="*/ 365760 h 3657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2885" h="365760">
                <a:moveTo>
                  <a:pt x="222503" y="0"/>
                </a:moveTo>
                <a:lnTo>
                  <a:pt x="0" y="44958"/>
                </a:lnTo>
                <a:lnTo>
                  <a:pt x="64769" y="365506"/>
                </a:lnTo>
                <a:lnTo>
                  <a:pt x="222503" y="0"/>
                </a:lnTo>
                <a:close/>
              </a:path>
            </a:pathLst>
          </a:custGeom>
          <a:solidFill>
            <a:srgbClr val="006F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268" name="object 28">
            <a:extLst>
              <a:ext uri="{FF2B5EF4-FFF2-40B4-BE49-F238E27FC236}">
                <a16:creationId xmlns:a16="http://schemas.microsoft.com/office/drawing/2014/main" id="{4B3EAC49-E541-4766-B95B-DA776A089305}"/>
              </a:ext>
            </a:extLst>
          </p:cNvPr>
          <p:cNvSpPr>
            <a:spLocks/>
          </p:cNvSpPr>
          <p:nvPr/>
        </p:nvSpPr>
        <p:spPr bwMode="auto">
          <a:xfrm>
            <a:off x="6167439" y="3557588"/>
            <a:ext cx="223837" cy="366712"/>
          </a:xfrm>
          <a:custGeom>
            <a:avLst/>
            <a:gdLst>
              <a:gd name="T0" fmla="*/ 234180 w 222885"/>
              <a:gd name="T1" fmla="*/ 0 h 365760"/>
              <a:gd name="T2" fmla="*/ 68168 w 222885"/>
              <a:gd name="T3" fmla="*/ 377086 h 365760"/>
              <a:gd name="T4" fmla="*/ 0 w 222885"/>
              <a:gd name="T5" fmla="*/ 46382 h 365760"/>
              <a:gd name="T6" fmla="*/ 234180 w 222885"/>
              <a:gd name="T7" fmla="*/ 0 h 365760"/>
              <a:gd name="T8" fmla="*/ 0 60000 65536"/>
              <a:gd name="T9" fmla="*/ 0 60000 65536"/>
              <a:gd name="T10" fmla="*/ 0 60000 65536"/>
              <a:gd name="T11" fmla="*/ 0 60000 65536"/>
              <a:gd name="T12" fmla="*/ 0 w 222885"/>
              <a:gd name="T13" fmla="*/ 0 h 365760"/>
              <a:gd name="T14" fmla="*/ 222885 w 222885"/>
              <a:gd name="T15" fmla="*/ 365760 h 3657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2885" h="365760">
                <a:moveTo>
                  <a:pt x="222503" y="0"/>
                </a:moveTo>
                <a:lnTo>
                  <a:pt x="64769" y="365506"/>
                </a:lnTo>
                <a:lnTo>
                  <a:pt x="0" y="44958"/>
                </a:lnTo>
                <a:lnTo>
                  <a:pt x="222503" y="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269" name="object 29">
            <a:extLst>
              <a:ext uri="{FF2B5EF4-FFF2-40B4-BE49-F238E27FC236}">
                <a16:creationId xmlns:a16="http://schemas.microsoft.com/office/drawing/2014/main" id="{829D9812-4D3D-4FE9-8C21-9FC37629EA96}"/>
              </a:ext>
            </a:extLst>
          </p:cNvPr>
          <p:cNvSpPr>
            <a:spLocks/>
          </p:cNvSpPr>
          <p:nvPr/>
        </p:nvSpPr>
        <p:spPr bwMode="auto">
          <a:xfrm>
            <a:off x="7727951" y="3303589"/>
            <a:ext cx="295275" cy="346075"/>
          </a:xfrm>
          <a:custGeom>
            <a:avLst/>
            <a:gdLst>
              <a:gd name="T0" fmla="*/ 94930 w 295910"/>
              <a:gd name="T1" fmla="*/ 0 h 345439"/>
              <a:gd name="T2" fmla="*/ 0 w 295910"/>
              <a:gd name="T3" fmla="*/ 209682 h 345439"/>
              <a:gd name="T4" fmla="*/ 288008 w 295910"/>
              <a:gd name="T5" fmla="*/ 353019 h 345439"/>
              <a:gd name="T6" fmla="*/ 94930 w 295910"/>
              <a:gd name="T7" fmla="*/ 0 h 345439"/>
              <a:gd name="T8" fmla="*/ 0 60000 65536"/>
              <a:gd name="T9" fmla="*/ 0 60000 65536"/>
              <a:gd name="T10" fmla="*/ 0 60000 65536"/>
              <a:gd name="T11" fmla="*/ 0 60000 65536"/>
              <a:gd name="T12" fmla="*/ 0 w 295910"/>
              <a:gd name="T13" fmla="*/ 0 h 345439"/>
              <a:gd name="T14" fmla="*/ 295910 w 295910"/>
              <a:gd name="T15" fmla="*/ 345439 h 3454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910" h="345439">
                <a:moveTo>
                  <a:pt x="97409" y="0"/>
                </a:moveTo>
                <a:lnTo>
                  <a:pt x="0" y="205104"/>
                </a:lnTo>
                <a:lnTo>
                  <a:pt x="295528" y="345312"/>
                </a:lnTo>
                <a:lnTo>
                  <a:pt x="97409" y="0"/>
                </a:lnTo>
                <a:close/>
              </a:path>
            </a:pathLst>
          </a:custGeom>
          <a:solidFill>
            <a:srgbClr val="006F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270" name="object 30">
            <a:extLst>
              <a:ext uri="{FF2B5EF4-FFF2-40B4-BE49-F238E27FC236}">
                <a16:creationId xmlns:a16="http://schemas.microsoft.com/office/drawing/2014/main" id="{8F740B06-DE7B-4D0B-B4DF-B68307C1E244}"/>
              </a:ext>
            </a:extLst>
          </p:cNvPr>
          <p:cNvSpPr>
            <a:spLocks/>
          </p:cNvSpPr>
          <p:nvPr/>
        </p:nvSpPr>
        <p:spPr bwMode="auto">
          <a:xfrm>
            <a:off x="7727951" y="3303589"/>
            <a:ext cx="295275" cy="346075"/>
          </a:xfrm>
          <a:custGeom>
            <a:avLst/>
            <a:gdLst>
              <a:gd name="T0" fmla="*/ 94930 w 295910"/>
              <a:gd name="T1" fmla="*/ 0 h 345439"/>
              <a:gd name="T2" fmla="*/ 288008 w 295910"/>
              <a:gd name="T3" fmla="*/ 353019 h 345439"/>
              <a:gd name="T4" fmla="*/ 0 w 295910"/>
              <a:gd name="T5" fmla="*/ 209682 h 345439"/>
              <a:gd name="T6" fmla="*/ 94930 w 295910"/>
              <a:gd name="T7" fmla="*/ 0 h 345439"/>
              <a:gd name="T8" fmla="*/ 0 60000 65536"/>
              <a:gd name="T9" fmla="*/ 0 60000 65536"/>
              <a:gd name="T10" fmla="*/ 0 60000 65536"/>
              <a:gd name="T11" fmla="*/ 0 60000 65536"/>
              <a:gd name="T12" fmla="*/ 0 w 295910"/>
              <a:gd name="T13" fmla="*/ 0 h 345439"/>
              <a:gd name="T14" fmla="*/ 295910 w 295910"/>
              <a:gd name="T15" fmla="*/ 345439 h 3454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910" h="345439">
                <a:moveTo>
                  <a:pt x="97409" y="0"/>
                </a:moveTo>
                <a:lnTo>
                  <a:pt x="295528" y="345312"/>
                </a:lnTo>
                <a:lnTo>
                  <a:pt x="0" y="205104"/>
                </a:lnTo>
                <a:lnTo>
                  <a:pt x="97409" y="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271" name="object 31">
            <a:extLst>
              <a:ext uri="{FF2B5EF4-FFF2-40B4-BE49-F238E27FC236}">
                <a16:creationId xmlns:a16="http://schemas.microsoft.com/office/drawing/2014/main" id="{681C7040-2483-4E66-A5F2-9EDA3F313DEB}"/>
              </a:ext>
            </a:extLst>
          </p:cNvPr>
          <p:cNvSpPr>
            <a:spLocks/>
          </p:cNvSpPr>
          <p:nvPr/>
        </p:nvSpPr>
        <p:spPr bwMode="auto">
          <a:xfrm>
            <a:off x="7967663" y="1881189"/>
            <a:ext cx="296862" cy="344487"/>
          </a:xfrm>
          <a:custGeom>
            <a:avLst/>
            <a:gdLst>
              <a:gd name="T0" fmla="*/ 101106 w 295909"/>
              <a:gd name="T1" fmla="*/ 0 h 345439"/>
              <a:gd name="T2" fmla="*/ 0 w 295909"/>
              <a:gd name="T3" fmla="*/ 198424 h 345439"/>
              <a:gd name="T4" fmla="*/ 307155 w 295909"/>
              <a:gd name="T5" fmla="*/ 333942 h 345439"/>
              <a:gd name="T6" fmla="*/ 101106 w 295909"/>
              <a:gd name="T7" fmla="*/ 0 h 345439"/>
              <a:gd name="T8" fmla="*/ 0 60000 65536"/>
              <a:gd name="T9" fmla="*/ 0 60000 65536"/>
              <a:gd name="T10" fmla="*/ 0 60000 65536"/>
              <a:gd name="T11" fmla="*/ 0 60000 65536"/>
              <a:gd name="T12" fmla="*/ 0 w 295909"/>
              <a:gd name="T13" fmla="*/ 0 h 345439"/>
              <a:gd name="T14" fmla="*/ 295909 w 295909"/>
              <a:gd name="T15" fmla="*/ 345439 h 3454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909" h="345439">
                <a:moveTo>
                  <a:pt x="97282" y="0"/>
                </a:moveTo>
                <a:lnTo>
                  <a:pt x="0" y="205105"/>
                </a:lnTo>
                <a:lnTo>
                  <a:pt x="295529" y="345186"/>
                </a:lnTo>
                <a:lnTo>
                  <a:pt x="97282" y="0"/>
                </a:lnTo>
                <a:close/>
              </a:path>
            </a:pathLst>
          </a:custGeom>
          <a:solidFill>
            <a:srgbClr val="006F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272" name="object 32">
            <a:extLst>
              <a:ext uri="{FF2B5EF4-FFF2-40B4-BE49-F238E27FC236}">
                <a16:creationId xmlns:a16="http://schemas.microsoft.com/office/drawing/2014/main" id="{37C0B69D-2599-471C-ADBB-67B5A1AA6CA2}"/>
              </a:ext>
            </a:extLst>
          </p:cNvPr>
          <p:cNvSpPr>
            <a:spLocks/>
          </p:cNvSpPr>
          <p:nvPr/>
        </p:nvSpPr>
        <p:spPr bwMode="auto">
          <a:xfrm>
            <a:off x="7967663" y="1881189"/>
            <a:ext cx="296862" cy="344487"/>
          </a:xfrm>
          <a:custGeom>
            <a:avLst/>
            <a:gdLst>
              <a:gd name="T0" fmla="*/ 101106 w 295909"/>
              <a:gd name="T1" fmla="*/ 0 h 345439"/>
              <a:gd name="T2" fmla="*/ 307155 w 295909"/>
              <a:gd name="T3" fmla="*/ 333942 h 345439"/>
              <a:gd name="T4" fmla="*/ 0 w 295909"/>
              <a:gd name="T5" fmla="*/ 198424 h 345439"/>
              <a:gd name="T6" fmla="*/ 101106 w 295909"/>
              <a:gd name="T7" fmla="*/ 0 h 345439"/>
              <a:gd name="T8" fmla="*/ 0 60000 65536"/>
              <a:gd name="T9" fmla="*/ 0 60000 65536"/>
              <a:gd name="T10" fmla="*/ 0 60000 65536"/>
              <a:gd name="T11" fmla="*/ 0 60000 65536"/>
              <a:gd name="T12" fmla="*/ 0 w 295909"/>
              <a:gd name="T13" fmla="*/ 0 h 345439"/>
              <a:gd name="T14" fmla="*/ 295909 w 295909"/>
              <a:gd name="T15" fmla="*/ 345439 h 3454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909" h="345439">
                <a:moveTo>
                  <a:pt x="97282" y="0"/>
                </a:moveTo>
                <a:lnTo>
                  <a:pt x="295529" y="345186"/>
                </a:lnTo>
                <a:lnTo>
                  <a:pt x="0" y="205105"/>
                </a:lnTo>
                <a:lnTo>
                  <a:pt x="97282" y="0"/>
                </a:lnTo>
                <a:close/>
              </a:path>
            </a:pathLst>
          </a:custGeom>
          <a:noFill/>
          <a:ln w="1269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273" name="object 34">
            <a:extLst>
              <a:ext uri="{FF2B5EF4-FFF2-40B4-BE49-F238E27FC236}">
                <a16:creationId xmlns:a16="http://schemas.microsoft.com/office/drawing/2014/main" id="{66B570ED-0B65-4B11-A45F-41F680E7F6C6}"/>
              </a:ext>
            </a:extLst>
          </p:cNvPr>
          <p:cNvSpPr>
            <a:spLocks/>
          </p:cNvSpPr>
          <p:nvPr/>
        </p:nvSpPr>
        <p:spPr bwMode="auto">
          <a:xfrm>
            <a:off x="7661276" y="692151"/>
            <a:ext cx="2773363" cy="428625"/>
          </a:xfrm>
          <a:custGeom>
            <a:avLst/>
            <a:gdLst>
              <a:gd name="T0" fmla="*/ 2762405 w 2774315"/>
              <a:gd name="T1" fmla="*/ 357250 h 428625"/>
              <a:gd name="T2" fmla="*/ 414593 w 2774315"/>
              <a:gd name="T3" fmla="*/ 357250 h 428625"/>
              <a:gd name="T4" fmla="*/ 420189 w 2774315"/>
              <a:gd name="T5" fmla="*/ 385012 h 428625"/>
              <a:gd name="T6" fmla="*/ 435446 w 2774315"/>
              <a:gd name="T7" fmla="*/ 407701 h 428625"/>
              <a:gd name="T8" fmla="*/ 458081 w 2774315"/>
              <a:gd name="T9" fmla="*/ 423009 h 428625"/>
              <a:gd name="T10" fmla="*/ 485802 w 2774315"/>
              <a:gd name="T11" fmla="*/ 428625 h 428625"/>
              <a:gd name="T12" fmla="*/ 2691199 w 2774315"/>
              <a:gd name="T13" fmla="*/ 428625 h 428625"/>
              <a:gd name="T14" fmla="*/ 2718918 w 2774315"/>
              <a:gd name="T15" fmla="*/ 423009 h 428625"/>
              <a:gd name="T16" fmla="*/ 2741553 w 2774315"/>
              <a:gd name="T17" fmla="*/ 407701 h 428625"/>
              <a:gd name="T18" fmla="*/ 2756811 w 2774315"/>
              <a:gd name="T19" fmla="*/ 385012 h 428625"/>
              <a:gd name="T20" fmla="*/ 2762405 w 2774315"/>
              <a:gd name="T21" fmla="*/ 357250 h 428625"/>
              <a:gd name="T22" fmla="*/ 2691199 w 2774315"/>
              <a:gd name="T23" fmla="*/ 0 h 428625"/>
              <a:gd name="T24" fmla="*/ 485802 w 2774315"/>
              <a:gd name="T25" fmla="*/ 0 h 428625"/>
              <a:gd name="T26" fmla="*/ 458081 w 2774315"/>
              <a:gd name="T27" fmla="*/ 5617 h 428625"/>
              <a:gd name="T28" fmla="*/ 435446 w 2774315"/>
              <a:gd name="T29" fmla="*/ 20939 h 428625"/>
              <a:gd name="T30" fmla="*/ 420189 w 2774315"/>
              <a:gd name="T31" fmla="*/ 43666 h 428625"/>
              <a:gd name="T32" fmla="*/ 414593 w 2774315"/>
              <a:gd name="T33" fmla="*/ 71500 h 428625"/>
              <a:gd name="T34" fmla="*/ 414593 w 2774315"/>
              <a:gd name="T35" fmla="*/ 250062 h 428625"/>
              <a:gd name="T36" fmla="*/ 0 w 2774315"/>
              <a:gd name="T37" fmla="*/ 420750 h 428625"/>
              <a:gd name="T38" fmla="*/ 414593 w 2774315"/>
              <a:gd name="T39" fmla="*/ 357250 h 428625"/>
              <a:gd name="T40" fmla="*/ 2762405 w 2774315"/>
              <a:gd name="T41" fmla="*/ 357250 h 428625"/>
              <a:gd name="T42" fmla="*/ 2762405 w 2774315"/>
              <a:gd name="T43" fmla="*/ 71500 h 428625"/>
              <a:gd name="T44" fmla="*/ 2756811 w 2774315"/>
              <a:gd name="T45" fmla="*/ 43666 h 428625"/>
              <a:gd name="T46" fmla="*/ 2741553 w 2774315"/>
              <a:gd name="T47" fmla="*/ 20939 h 428625"/>
              <a:gd name="T48" fmla="*/ 2718918 w 2774315"/>
              <a:gd name="T49" fmla="*/ 5617 h 428625"/>
              <a:gd name="T50" fmla="*/ 2691199 w 2774315"/>
              <a:gd name="T51" fmla="*/ 0 h 42862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774315"/>
              <a:gd name="T79" fmla="*/ 0 h 428625"/>
              <a:gd name="T80" fmla="*/ 2774315 w 2774315"/>
              <a:gd name="T81" fmla="*/ 428625 h 428625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774315" h="428625">
                <a:moveTo>
                  <a:pt x="2773806" y="357250"/>
                </a:moveTo>
                <a:lnTo>
                  <a:pt x="416305" y="357250"/>
                </a:lnTo>
                <a:lnTo>
                  <a:pt x="421923" y="385012"/>
                </a:lnTo>
                <a:lnTo>
                  <a:pt x="437245" y="407701"/>
                </a:lnTo>
                <a:lnTo>
                  <a:pt x="459972" y="423009"/>
                </a:lnTo>
                <a:lnTo>
                  <a:pt x="487806" y="428625"/>
                </a:lnTo>
                <a:lnTo>
                  <a:pt x="2702305" y="428625"/>
                </a:lnTo>
                <a:lnTo>
                  <a:pt x="2730140" y="423009"/>
                </a:lnTo>
                <a:lnTo>
                  <a:pt x="2752867" y="407701"/>
                </a:lnTo>
                <a:lnTo>
                  <a:pt x="2768189" y="385012"/>
                </a:lnTo>
                <a:lnTo>
                  <a:pt x="2773806" y="357250"/>
                </a:lnTo>
                <a:close/>
              </a:path>
              <a:path w="2774315" h="428625">
                <a:moveTo>
                  <a:pt x="2702305" y="0"/>
                </a:moveTo>
                <a:lnTo>
                  <a:pt x="487806" y="0"/>
                </a:lnTo>
                <a:lnTo>
                  <a:pt x="459972" y="5617"/>
                </a:lnTo>
                <a:lnTo>
                  <a:pt x="437245" y="20939"/>
                </a:lnTo>
                <a:lnTo>
                  <a:pt x="421923" y="43666"/>
                </a:lnTo>
                <a:lnTo>
                  <a:pt x="416305" y="71500"/>
                </a:lnTo>
                <a:lnTo>
                  <a:pt x="416305" y="250062"/>
                </a:lnTo>
                <a:lnTo>
                  <a:pt x="0" y="420750"/>
                </a:lnTo>
                <a:lnTo>
                  <a:pt x="416305" y="357250"/>
                </a:lnTo>
                <a:lnTo>
                  <a:pt x="2773806" y="357250"/>
                </a:lnTo>
                <a:lnTo>
                  <a:pt x="2773806" y="71500"/>
                </a:lnTo>
                <a:lnTo>
                  <a:pt x="2768189" y="43666"/>
                </a:lnTo>
                <a:lnTo>
                  <a:pt x="2752867" y="20939"/>
                </a:lnTo>
                <a:lnTo>
                  <a:pt x="2730140" y="5617"/>
                </a:lnTo>
                <a:lnTo>
                  <a:pt x="2702305" y="0"/>
                </a:lnTo>
                <a:close/>
              </a:path>
            </a:pathLst>
          </a:custGeom>
          <a:solidFill>
            <a:srgbClr val="F1F1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274" name="object 35">
            <a:extLst>
              <a:ext uri="{FF2B5EF4-FFF2-40B4-BE49-F238E27FC236}">
                <a16:creationId xmlns:a16="http://schemas.microsoft.com/office/drawing/2014/main" id="{C3377475-2AB9-4894-AB66-DAF81BF63868}"/>
              </a:ext>
            </a:extLst>
          </p:cNvPr>
          <p:cNvSpPr>
            <a:spLocks/>
          </p:cNvSpPr>
          <p:nvPr/>
        </p:nvSpPr>
        <p:spPr bwMode="auto">
          <a:xfrm>
            <a:off x="7634289" y="666750"/>
            <a:ext cx="2828925" cy="482600"/>
          </a:xfrm>
          <a:custGeom>
            <a:avLst/>
            <a:gdLst>
              <a:gd name="T0" fmla="*/ 424527 w 2828925"/>
              <a:gd name="T1" fmla="*/ 424179 h 482600"/>
              <a:gd name="T2" fmla="*/ 443450 w 2828925"/>
              <a:gd name="T3" fmla="*/ 452120 h 482600"/>
              <a:gd name="T4" fmla="*/ 459833 w 2828925"/>
              <a:gd name="T5" fmla="*/ 466089 h 482600"/>
              <a:gd name="T6" fmla="*/ 496663 w 2828925"/>
              <a:gd name="T7" fmla="*/ 481329 h 482600"/>
              <a:gd name="T8" fmla="*/ 2785965 w 2828925"/>
              <a:gd name="T9" fmla="*/ 466089 h 482600"/>
              <a:gd name="T10" fmla="*/ 2802427 w 2828925"/>
              <a:gd name="T11" fmla="*/ 450850 h 482600"/>
              <a:gd name="T12" fmla="*/ 457039 w 2828925"/>
              <a:gd name="T13" fmla="*/ 415289 h 482600"/>
              <a:gd name="T14" fmla="*/ 2787108 w 2828925"/>
              <a:gd name="T15" fmla="*/ 17779 h 482600"/>
              <a:gd name="T16" fmla="*/ 434687 w 2828925"/>
              <a:gd name="T17" fmla="*/ 40639 h 482600"/>
              <a:gd name="T18" fmla="*/ 416145 w 2828925"/>
              <a:gd name="T19" fmla="*/ 259079 h 482600"/>
              <a:gd name="T20" fmla="*/ 855 w 2828925"/>
              <a:gd name="T21" fmla="*/ 454660 h 482600"/>
              <a:gd name="T22" fmla="*/ 39985 w 2828925"/>
              <a:gd name="T23" fmla="*/ 473710 h 482600"/>
              <a:gd name="T24" fmla="*/ 29430 w 2828925"/>
              <a:gd name="T25" fmla="*/ 453389 h 482600"/>
              <a:gd name="T26" fmla="*/ 23207 w 2828925"/>
              <a:gd name="T27" fmla="*/ 420370 h 482600"/>
              <a:gd name="T28" fmla="*/ 449228 w 2828925"/>
              <a:gd name="T29" fmla="*/ 97789 h 482600"/>
              <a:gd name="T30" fmla="*/ 2799046 w 2828925"/>
              <a:gd name="T31" fmla="*/ 27939 h 482600"/>
              <a:gd name="T32" fmla="*/ 37812 w 2828925"/>
              <a:gd name="T33" fmla="*/ 473710 h 482600"/>
              <a:gd name="T34" fmla="*/ 37812 w 2828925"/>
              <a:gd name="T35" fmla="*/ 473710 h 482600"/>
              <a:gd name="T36" fmla="*/ 449419 w 2828925"/>
              <a:gd name="T37" fmla="*/ 391160 h 482600"/>
              <a:gd name="T38" fmla="*/ 444339 w 2828925"/>
              <a:gd name="T39" fmla="*/ 378460 h 482600"/>
              <a:gd name="T40" fmla="*/ 121084 w 2828925"/>
              <a:gd name="T41" fmla="*/ 427534 h 482600"/>
              <a:gd name="T42" fmla="*/ 27615 w 2828925"/>
              <a:gd name="T43" fmla="*/ 441791 h 482600"/>
              <a:gd name="T44" fmla="*/ 30675 w 2828925"/>
              <a:gd name="T45" fmla="*/ 452877 h 482600"/>
              <a:gd name="T46" fmla="*/ 27615 w 2828925"/>
              <a:gd name="T47" fmla="*/ 441791 h 482600"/>
              <a:gd name="T48" fmla="*/ 29014 w 2828925"/>
              <a:gd name="T49" fmla="*/ 441577 h 482600"/>
              <a:gd name="T50" fmla="*/ 2749516 w 2828925"/>
              <a:gd name="T51" fmla="*/ 35560 h 482600"/>
              <a:gd name="T52" fmla="*/ 2776186 w 2828925"/>
              <a:gd name="T53" fmla="*/ 430529 h 482600"/>
              <a:gd name="T54" fmla="*/ 2736181 w 2828925"/>
              <a:gd name="T55" fmla="*/ 449579 h 482600"/>
              <a:gd name="T56" fmla="*/ 2828510 w 2828925"/>
              <a:gd name="T57" fmla="*/ 97789 h 482600"/>
              <a:gd name="T58" fmla="*/ 26277 w 2828925"/>
              <a:gd name="T59" fmla="*/ 431583 h 482600"/>
              <a:gd name="T60" fmla="*/ 445736 w 2828925"/>
              <a:gd name="T61" fmla="*/ 367029 h 482600"/>
              <a:gd name="T62" fmla="*/ 460341 w 2828925"/>
              <a:gd name="T63" fmla="*/ 389889 h 482600"/>
              <a:gd name="T64" fmla="*/ 498060 w 2828925"/>
              <a:gd name="T65" fmla="*/ 436879 h 482600"/>
              <a:gd name="T66" fmla="*/ 509109 w 2828925"/>
              <a:gd name="T67" fmla="*/ 427989 h 482600"/>
              <a:gd name="T68" fmla="*/ 491075 w 2828925"/>
              <a:gd name="T69" fmla="*/ 421639 h 482600"/>
              <a:gd name="T70" fmla="*/ 472787 w 2828925"/>
              <a:gd name="T71" fmla="*/ 396239 h 482600"/>
              <a:gd name="T72" fmla="*/ 465564 w 2828925"/>
              <a:gd name="T73" fmla="*/ 367029 h 482600"/>
              <a:gd name="T74" fmla="*/ 160431 w 2828925"/>
              <a:gd name="T75" fmla="*/ 399438 h 482600"/>
              <a:gd name="T76" fmla="*/ 2748119 w 2828925"/>
              <a:gd name="T77" fmla="*/ 58420 h 482600"/>
              <a:gd name="T78" fmla="*/ 2773392 w 2828925"/>
              <a:gd name="T79" fmla="*/ 387350 h 482600"/>
              <a:gd name="T80" fmla="*/ 2762851 w 2828925"/>
              <a:gd name="T81" fmla="*/ 427989 h 482600"/>
              <a:gd name="T82" fmla="*/ 2761733 w 2828925"/>
              <a:gd name="T83" fmla="*/ 54610 h 482600"/>
              <a:gd name="T84" fmla="*/ 207056 w 2828925"/>
              <a:gd name="T85" fmla="*/ 404008 h 482600"/>
              <a:gd name="T86" fmla="*/ 206305 w 2828925"/>
              <a:gd name="T87" fmla="*/ 392441 h 482600"/>
              <a:gd name="T88" fmla="*/ 252107 w 2828925"/>
              <a:gd name="T89" fmla="*/ 385455 h 482600"/>
              <a:gd name="T90" fmla="*/ 441164 w 2828925"/>
              <a:gd name="T91" fmla="*/ 368300 h 482600"/>
              <a:gd name="T92" fmla="*/ 2741642 w 2828925"/>
              <a:gd name="T93" fmla="*/ 44450 h 482600"/>
              <a:gd name="T94" fmla="*/ 484725 w 2828925"/>
              <a:gd name="T95" fmla="*/ 53339 h 482600"/>
              <a:gd name="T96" fmla="*/ 206305 w 2828925"/>
              <a:gd name="T97" fmla="*/ 392441 h 482600"/>
              <a:gd name="T98" fmla="*/ 478375 w 2828925"/>
              <a:gd name="T99" fmla="*/ 74929 h 482600"/>
              <a:gd name="T100" fmla="*/ 2756374 w 2828925"/>
              <a:gd name="T101" fmla="*/ 50800 h 482600"/>
              <a:gd name="T102" fmla="*/ 515967 w 2828925"/>
              <a:gd name="T103" fmla="*/ 43179 h 482600"/>
              <a:gd name="T104" fmla="*/ 503648 w 2828925"/>
              <a:gd name="T105" fmla="*/ 0 h 482600"/>
              <a:gd name="T106" fmla="*/ 458690 w 2828925"/>
              <a:gd name="T107" fmla="*/ 17779 h 482600"/>
              <a:gd name="T108" fmla="*/ 2757898 w 2828925"/>
              <a:gd name="T109" fmla="*/ 3810 h 48260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828925"/>
              <a:gd name="T166" fmla="*/ 0 h 482600"/>
              <a:gd name="T167" fmla="*/ 2828925 w 2828925"/>
              <a:gd name="T168" fmla="*/ 482600 h 482600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828925" h="482600">
                <a:moveTo>
                  <a:pt x="450232" y="396239"/>
                </a:moveTo>
                <a:lnTo>
                  <a:pt x="416780" y="396239"/>
                </a:lnTo>
                <a:lnTo>
                  <a:pt x="418431" y="406400"/>
                </a:lnTo>
                <a:lnTo>
                  <a:pt x="420971" y="415289"/>
                </a:lnTo>
                <a:lnTo>
                  <a:pt x="424527" y="424179"/>
                </a:lnTo>
                <a:lnTo>
                  <a:pt x="428718" y="431800"/>
                </a:lnTo>
                <a:lnTo>
                  <a:pt x="432274" y="438150"/>
                </a:lnTo>
                <a:lnTo>
                  <a:pt x="432909" y="439420"/>
                </a:lnTo>
                <a:lnTo>
                  <a:pt x="434687" y="441960"/>
                </a:lnTo>
                <a:lnTo>
                  <a:pt x="443450" y="452120"/>
                </a:lnTo>
                <a:lnTo>
                  <a:pt x="444466" y="453389"/>
                </a:lnTo>
                <a:lnTo>
                  <a:pt x="447006" y="455929"/>
                </a:lnTo>
                <a:lnTo>
                  <a:pt x="457674" y="464820"/>
                </a:lnTo>
                <a:lnTo>
                  <a:pt x="458690" y="466089"/>
                </a:lnTo>
                <a:lnTo>
                  <a:pt x="459833" y="466089"/>
                </a:lnTo>
                <a:lnTo>
                  <a:pt x="461103" y="467360"/>
                </a:lnTo>
                <a:lnTo>
                  <a:pt x="468977" y="472439"/>
                </a:lnTo>
                <a:lnTo>
                  <a:pt x="477867" y="476250"/>
                </a:lnTo>
                <a:lnTo>
                  <a:pt x="486757" y="478789"/>
                </a:lnTo>
                <a:lnTo>
                  <a:pt x="496663" y="481329"/>
                </a:lnTo>
                <a:lnTo>
                  <a:pt x="506315" y="482600"/>
                </a:lnTo>
                <a:lnTo>
                  <a:pt x="2741007" y="482600"/>
                </a:lnTo>
                <a:lnTo>
                  <a:pt x="2777710" y="471170"/>
                </a:lnTo>
                <a:lnTo>
                  <a:pt x="2783679" y="467360"/>
                </a:lnTo>
                <a:lnTo>
                  <a:pt x="2785965" y="466089"/>
                </a:lnTo>
                <a:lnTo>
                  <a:pt x="2787108" y="464820"/>
                </a:lnTo>
                <a:lnTo>
                  <a:pt x="2797649" y="455929"/>
                </a:lnTo>
                <a:lnTo>
                  <a:pt x="2799046" y="454660"/>
                </a:lnTo>
                <a:lnTo>
                  <a:pt x="2801332" y="452120"/>
                </a:lnTo>
                <a:lnTo>
                  <a:pt x="2802427" y="450850"/>
                </a:lnTo>
                <a:lnTo>
                  <a:pt x="515078" y="450850"/>
                </a:lnTo>
                <a:lnTo>
                  <a:pt x="507966" y="449579"/>
                </a:lnTo>
                <a:lnTo>
                  <a:pt x="501489" y="449579"/>
                </a:lnTo>
                <a:lnTo>
                  <a:pt x="489170" y="444500"/>
                </a:lnTo>
                <a:lnTo>
                  <a:pt x="457039" y="415289"/>
                </a:lnTo>
                <a:lnTo>
                  <a:pt x="454245" y="410210"/>
                </a:lnTo>
                <a:lnTo>
                  <a:pt x="452086" y="403860"/>
                </a:lnTo>
                <a:lnTo>
                  <a:pt x="450435" y="397510"/>
                </a:lnTo>
                <a:lnTo>
                  <a:pt x="450232" y="396239"/>
                </a:lnTo>
                <a:close/>
              </a:path>
              <a:path w="2828925" h="482600">
                <a:moveTo>
                  <a:pt x="2787108" y="17779"/>
                </a:moveTo>
                <a:lnTo>
                  <a:pt x="457674" y="17779"/>
                </a:lnTo>
                <a:lnTo>
                  <a:pt x="447006" y="26670"/>
                </a:lnTo>
                <a:lnTo>
                  <a:pt x="444466" y="29210"/>
                </a:lnTo>
                <a:lnTo>
                  <a:pt x="443450" y="30479"/>
                </a:lnTo>
                <a:lnTo>
                  <a:pt x="434687" y="40639"/>
                </a:lnTo>
                <a:lnTo>
                  <a:pt x="432909" y="43179"/>
                </a:lnTo>
                <a:lnTo>
                  <a:pt x="432274" y="44450"/>
                </a:lnTo>
                <a:lnTo>
                  <a:pt x="427575" y="52070"/>
                </a:lnTo>
                <a:lnTo>
                  <a:pt x="416526" y="90170"/>
                </a:lnTo>
                <a:lnTo>
                  <a:pt x="416145" y="259079"/>
                </a:lnTo>
                <a:lnTo>
                  <a:pt x="16984" y="422910"/>
                </a:lnTo>
                <a:lnTo>
                  <a:pt x="8481" y="427989"/>
                </a:lnTo>
                <a:lnTo>
                  <a:pt x="2680" y="435610"/>
                </a:lnTo>
                <a:lnTo>
                  <a:pt x="0" y="445770"/>
                </a:lnTo>
                <a:lnTo>
                  <a:pt x="855" y="454660"/>
                </a:lnTo>
                <a:lnTo>
                  <a:pt x="5318" y="464820"/>
                </a:lnTo>
                <a:lnTo>
                  <a:pt x="12459" y="471170"/>
                </a:lnTo>
                <a:lnTo>
                  <a:pt x="21482" y="474979"/>
                </a:lnTo>
                <a:lnTo>
                  <a:pt x="31589" y="474979"/>
                </a:lnTo>
                <a:lnTo>
                  <a:pt x="39985" y="473710"/>
                </a:lnTo>
                <a:lnTo>
                  <a:pt x="37812" y="473710"/>
                </a:lnTo>
                <a:lnTo>
                  <a:pt x="35030" y="463550"/>
                </a:lnTo>
                <a:lnTo>
                  <a:pt x="33621" y="463550"/>
                </a:lnTo>
                <a:lnTo>
                  <a:pt x="30817" y="453389"/>
                </a:lnTo>
                <a:lnTo>
                  <a:pt x="29430" y="453389"/>
                </a:lnTo>
                <a:lnTo>
                  <a:pt x="26509" y="441960"/>
                </a:lnTo>
                <a:lnTo>
                  <a:pt x="27615" y="441791"/>
                </a:lnTo>
                <a:lnTo>
                  <a:pt x="24858" y="431800"/>
                </a:lnTo>
                <a:lnTo>
                  <a:pt x="26277" y="431583"/>
                </a:lnTo>
                <a:lnTo>
                  <a:pt x="23207" y="420370"/>
                </a:lnTo>
                <a:lnTo>
                  <a:pt x="160431" y="399438"/>
                </a:lnTo>
                <a:lnTo>
                  <a:pt x="445736" y="281939"/>
                </a:lnTo>
                <a:lnTo>
                  <a:pt x="447768" y="281939"/>
                </a:lnTo>
                <a:lnTo>
                  <a:pt x="449165" y="279400"/>
                </a:lnTo>
                <a:lnTo>
                  <a:pt x="449228" y="97789"/>
                </a:lnTo>
                <a:lnTo>
                  <a:pt x="468469" y="52070"/>
                </a:lnTo>
                <a:lnTo>
                  <a:pt x="508601" y="33020"/>
                </a:lnTo>
                <a:lnTo>
                  <a:pt x="2803491" y="33020"/>
                </a:lnTo>
                <a:lnTo>
                  <a:pt x="2800189" y="29210"/>
                </a:lnTo>
                <a:lnTo>
                  <a:pt x="2799046" y="27939"/>
                </a:lnTo>
                <a:lnTo>
                  <a:pt x="2787108" y="17779"/>
                </a:lnTo>
                <a:close/>
              </a:path>
              <a:path w="2828925" h="482600">
                <a:moveTo>
                  <a:pt x="166904" y="420545"/>
                </a:moveTo>
                <a:lnTo>
                  <a:pt x="121084" y="427534"/>
                </a:lnTo>
                <a:lnTo>
                  <a:pt x="34887" y="463028"/>
                </a:lnTo>
                <a:lnTo>
                  <a:pt x="37812" y="473710"/>
                </a:lnTo>
                <a:lnTo>
                  <a:pt x="166904" y="420545"/>
                </a:lnTo>
                <a:close/>
              </a:path>
              <a:path w="2828925" h="482600">
                <a:moveTo>
                  <a:pt x="444339" y="378460"/>
                </a:moveTo>
                <a:lnTo>
                  <a:pt x="442815" y="378460"/>
                </a:lnTo>
                <a:lnTo>
                  <a:pt x="166904" y="420545"/>
                </a:lnTo>
                <a:lnTo>
                  <a:pt x="37812" y="473710"/>
                </a:lnTo>
                <a:lnTo>
                  <a:pt x="39985" y="473710"/>
                </a:lnTo>
                <a:lnTo>
                  <a:pt x="417796" y="416560"/>
                </a:lnTo>
                <a:lnTo>
                  <a:pt x="416780" y="396239"/>
                </a:lnTo>
                <a:lnTo>
                  <a:pt x="450232" y="396239"/>
                </a:lnTo>
                <a:lnTo>
                  <a:pt x="449419" y="391160"/>
                </a:lnTo>
                <a:lnTo>
                  <a:pt x="449165" y="383539"/>
                </a:lnTo>
                <a:lnTo>
                  <a:pt x="449038" y="382270"/>
                </a:lnTo>
                <a:lnTo>
                  <a:pt x="448276" y="381000"/>
                </a:lnTo>
                <a:lnTo>
                  <a:pt x="445863" y="379729"/>
                </a:lnTo>
                <a:lnTo>
                  <a:pt x="444339" y="378460"/>
                </a:lnTo>
                <a:close/>
              </a:path>
              <a:path w="2828925" h="482600">
                <a:moveTo>
                  <a:pt x="34887" y="463028"/>
                </a:moveTo>
                <a:lnTo>
                  <a:pt x="33621" y="463550"/>
                </a:lnTo>
                <a:lnTo>
                  <a:pt x="35030" y="463550"/>
                </a:lnTo>
                <a:lnTo>
                  <a:pt x="34887" y="463028"/>
                </a:lnTo>
                <a:close/>
              </a:path>
              <a:path w="2828925" h="482600">
                <a:moveTo>
                  <a:pt x="121084" y="427534"/>
                </a:moveTo>
                <a:lnTo>
                  <a:pt x="75227" y="434528"/>
                </a:lnTo>
                <a:lnTo>
                  <a:pt x="31962" y="452346"/>
                </a:lnTo>
                <a:lnTo>
                  <a:pt x="34887" y="463028"/>
                </a:lnTo>
                <a:lnTo>
                  <a:pt x="121084" y="427534"/>
                </a:lnTo>
                <a:close/>
              </a:path>
              <a:path w="2828925" h="482600">
                <a:moveTo>
                  <a:pt x="27615" y="441791"/>
                </a:moveTo>
                <a:lnTo>
                  <a:pt x="26509" y="441960"/>
                </a:lnTo>
                <a:lnTo>
                  <a:pt x="29430" y="453389"/>
                </a:lnTo>
                <a:lnTo>
                  <a:pt x="30675" y="452877"/>
                </a:lnTo>
                <a:lnTo>
                  <a:pt x="27615" y="441791"/>
                </a:lnTo>
                <a:close/>
              </a:path>
              <a:path w="2828925" h="482600">
                <a:moveTo>
                  <a:pt x="30675" y="452877"/>
                </a:moveTo>
                <a:lnTo>
                  <a:pt x="29430" y="453389"/>
                </a:lnTo>
                <a:lnTo>
                  <a:pt x="30817" y="453389"/>
                </a:lnTo>
                <a:lnTo>
                  <a:pt x="30675" y="452877"/>
                </a:lnTo>
                <a:close/>
              </a:path>
              <a:path w="2828925" h="482600">
                <a:moveTo>
                  <a:pt x="29014" y="441577"/>
                </a:moveTo>
                <a:lnTo>
                  <a:pt x="27615" y="441791"/>
                </a:lnTo>
                <a:lnTo>
                  <a:pt x="30675" y="452877"/>
                </a:lnTo>
                <a:lnTo>
                  <a:pt x="31962" y="452346"/>
                </a:lnTo>
                <a:lnTo>
                  <a:pt x="29014" y="441577"/>
                </a:lnTo>
                <a:close/>
              </a:path>
              <a:path w="2828925" h="482600">
                <a:moveTo>
                  <a:pt x="75227" y="434528"/>
                </a:moveTo>
                <a:lnTo>
                  <a:pt x="29014" y="441577"/>
                </a:lnTo>
                <a:lnTo>
                  <a:pt x="31962" y="452346"/>
                </a:lnTo>
                <a:lnTo>
                  <a:pt x="75227" y="434528"/>
                </a:lnTo>
                <a:close/>
              </a:path>
              <a:path w="2828925" h="482600">
                <a:moveTo>
                  <a:pt x="2803491" y="33020"/>
                </a:moveTo>
                <a:lnTo>
                  <a:pt x="2736689" y="33020"/>
                </a:lnTo>
                <a:lnTo>
                  <a:pt x="2749516" y="35560"/>
                </a:lnTo>
                <a:lnTo>
                  <a:pt x="2755612" y="38100"/>
                </a:lnTo>
                <a:lnTo>
                  <a:pt x="2787743" y="67310"/>
                </a:lnTo>
                <a:lnTo>
                  <a:pt x="2795578" y="385455"/>
                </a:lnTo>
                <a:lnTo>
                  <a:pt x="2795236" y="391160"/>
                </a:lnTo>
                <a:lnTo>
                  <a:pt x="2776186" y="430529"/>
                </a:lnTo>
                <a:lnTo>
                  <a:pt x="2760819" y="441960"/>
                </a:lnTo>
                <a:lnTo>
                  <a:pt x="2754977" y="445770"/>
                </a:lnTo>
                <a:lnTo>
                  <a:pt x="2749008" y="447039"/>
                </a:lnTo>
                <a:lnTo>
                  <a:pt x="2742658" y="449579"/>
                </a:lnTo>
                <a:lnTo>
                  <a:pt x="2736181" y="449579"/>
                </a:lnTo>
                <a:lnTo>
                  <a:pt x="2729323" y="450850"/>
                </a:lnTo>
                <a:lnTo>
                  <a:pt x="2802427" y="450850"/>
                </a:lnTo>
                <a:lnTo>
                  <a:pt x="2824446" y="412750"/>
                </a:lnTo>
                <a:lnTo>
                  <a:pt x="2828600" y="385455"/>
                </a:lnTo>
                <a:lnTo>
                  <a:pt x="2828510" y="97789"/>
                </a:lnTo>
                <a:lnTo>
                  <a:pt x="2820128" y="58420"/>
                </a:lnTo>
                <a:lnTo>
                  <a:pt x="2810095" y="40639"/>
                </a:lnTo>
                <a:lnTo>
                  <a:pt x="2803491" y="33020"/>
                </a:lnTo>
                <a:close/>
              </a:path>
              <a:path w="2828925" h="482600">
                <a:moveTo>
                  <a:pt x="115380" y="417992"/>
                </a:moveTo>
                <a:lnTo>
                  <a:pt x="26277" y="431583"/>
                </a:lnTo>
                <a:lnTo>
                  <a:pt x="29014" y="441577"/>
                </a:lnTo>
                <a:lnTo>
                  <a:pt x="75227" y="434528"/>
                </a:lnTo>
                <a:lnTo>
                  <a:pt x="115380" y="417992"/>
                </a:lnTo>
                <a:close/>
              </a:path>
              <a:path w="2828925" h="482600">
                <a:moveTo>
                  <a:pt x="465564" y="367029"/>
                </a:moveTo>
                <a:lnTo>
                  <a:pt x="445736" y="367029"/>
                </a:lnTo>
                <a:lnTo>
                  <a:pt x="450435" y="368300"/>
                </a:lnTo>
                <a:lnTo>
                  <a:pt x="457674" y="374650"/>
                </a:lnTo>
                <a:lnTo>
                  <a:pt x="459833" y="378460"/>
                </a:lnTo>
                <a:lnTo>
                  <a:pt x="460138" y="384810"/>
                </a:lnTo>
                <a:lnTo>
                  <a:pt x="460341" y="389889"/>
                </a:lnTo>
                <a:lnTo>
                  <a:pt x="460976" y="394970"/>
                </a:lnTo>
                <a:lnTo>
                  <a:pt x="484725" y="430529"/>
                </a:lnTo>
                <a:lnTo>
                  <a:pt x="488408" y="431800"/>
                </a:lnTo>
                <a:lnTo>
                  <a:pt x="492853" y="434339"/>
                </a:lnTo>
                <a:lnTo>
                  <a:pt x="498060" y="436879"/>
                </a:lnTo>
                <a:lnTo>
                  <a:pt x="503140" y="438150"/>
                </a:lnTo>
                <a:lnTo>
                  <a:pt x="508601" y="439420"/>
                </a:lnTo>
                <a:lnTo>
                  <a:pt x="2734530" y="439420"/>
                </a:lnTo>
                <a:lnTo>
                  <a:pt x="2762851" y="427989"/>
                </a:lnTo>
                <a:lnTo>
                  <a:pt x="509109" y="427989"/>
                </a:lnTo>
                <a:lnTo>
                  <a:pt x="504791" y="426720"/>
                </a:lnTo>
                <a:lnTo>
                  <a:pt x="500854" y="425450"/>
                </a:lnTo>
                <a:lnTo>
                  <a:pt x="496663" y="424179"/>
                </a:lnTo>
                <a:lnTo>
                  <a:pt x="493234" y="422910"/>
                </a:lnTo>
                <a:lnTo>
                  <a:pt x="491075" y="421639"/>
                </a:lnTo>
                <a:lnTo>
                  <a:pt x="484090" y="415289"/>
                </a:lnTo>
                <a:lnTo>
                  <a:pt x="478375" y="408939"/>
                </a:lnTo>
                <a:lnTo>
                  <a:pt x="475962" y="403860"/>
                </a:lnTo>
                <a:lnTo>
                  <a:pt x="473930" y="400050"/>
                </a:lnTo>
                <a:lnTo>
                  <a:pt x="472787" y="396239"/>
                </a:lnTo>
                <a:lnTo>
                  <a:pt x="471644" y="391160"/>
                </a:lnTo>
                <a:lnTo>
                  <a:pt x="471263" y="387350"/>
                </a:lnTo>
                <a:lnTo>
                  <a:pt x="470755" y="374650"/>
                </a:lnTo>
                <a:lnTo>
                  <a:pt x="467072" y="368300"/>
                </a:lnTo>
                <a:lnTo>
                  <a:pt x="465564" y="367029"/>
                </a:lnTo>
                <a:close/>
              </a:path>
              <a:path w="2828925" h="482600">
                <a:moveTo>
                  <a:pt x="160431" y="399438"/>
                </a:moveTo>
                <a:lnTo>
                  <a:pt x="23207" y="420370"/>
                </a:lnTo>
                <a:lnTo>
                  <a:pt x="26277" y="431583"/>
                </a:lnTo>
                <a:lnTo>
                  <a:pt x="115380" y="417992"/>
                </a:lnTo>
                <a:lnTo>
                  <a:pt x="160431" y="399438"/>
                </a:lnTo>
                <a:close/>
              </a:path>
              <a:path w="2828925" h="482600">
                <a:moveTo>
                  <a:pt x="2761733" y="54610"/>
                </a:moveTo>
                <a:lnTo>
                  <a:pt x="2735546" y="54610"/>
                </a:lnTo>
                <a:lnTo>
                  <a:pt x="2739991" y="55879"/>
                </a:lnTo>
                <a:lnTo>
                  <a:pt x="2743801" y="57150"/>
                </a:lnTo>
                <a:lnTo>
                  <a:pt x="2748119" y="58420"/>
                </a:lnTo>
                <a:lnTo>
                  <a:pt x="2751548" y="60960"/>
                </a:lnTo>
                <a:lnTo>
                  <a:pt x="2753580" y="62229"/>
                </a:lnTo>
                <a:lnTo>
                  <a:pt x="2773519" y="95250"/>
                </a:lnTo>
                <a:lnTo>
                  <a:pt x="2773519" y="276860"/>
                </a:lnTo>
                <a:lnTo>
                  <a:pt x="2773392" y="387350"/>
                </a:lnTo>
                <a:lnTo>
                  <a:pt x="2753580" y="421639"/>
                </a:lnTo>
                <a:lnTo>
                  <a:pt x="2745325" y="425450"/>
                </a:lnTo>
                <a:lnTo>
                  <a:pt x="2741515" y="426720"/>
                </a:lnTo>
                <a:lnTo>
                  <a:pt x="2736943" y="427989"/>
                </a:lnTo>
                <a:lnTo>
                  <a:pt x="2762851" y="427989"/>
                </a:lnTo>
                <a:lnTo>
                  <a:pt x="2784187" y="391160"/>
                </a:lnTo>
                <a:lnTo>
                  <a:pt x="2784529" y="385455"/>
                </a:lnTo>
                <a:lnTo>
                  <a:pt x="2784504" y="97789"/>
                </a:lnTo>
                <a:lnTo>
                  <a:pt x="2768439" y="59689"/>
                </a:lnTo>
                <a:lnTo>
                  <a:pt x="2761733" y="54610"/>
                </a:lnTo>
                <a:close/>
              </a:path>
              <a:path w="2828925" h="482600">
                <a:moveTo>
                  <a:pt x="207056" y="404008"/>
                </a:moveTo>
                <a:lnTo>
                  <a:pt x="161245" y="410996"/>
                </a:lnTo>
                <a:lnTo>
                  <a:pt x="121084" y="427534"/>
                </a:lnTo>
                <a:lnTo>
                  <a:pt x="166904" y="420545"/>
                </a:lnTo>
                <a:lnTo>
                  <a:pt x="207056" y="404008"/>
                </a:lnTo>
                <a:close/>
              </a:path>
              <a:path w="2828925" h="482600">
                <a:moveTo>
                  <a:pt x="206305" y="392441"/>
                </a:moveTo>
                <a:lnTo>
                  <a:pt x="160431" y="399438"/>
                </a:lnTo>
                <a:lnTo>
                  <a:pt x="115380" y="417992"/>
                </a:lnTo>
                <a:lnTo>
                  <a:pt x="161245" y="410996"/>
                </a:lnTo>
                <a:lnTo>
                  <a:pt x="206305" y="392441"/>
                </a:lnTo>
                <a:close/>
              </a:path>
              <a:path w="2828925" h="482600">
                <a:moveTo>
                  <a:pt x="252107" y="385455"/>
                </a:moveTo>
                <a:lnTo>
                  <a:pt x="206305" y="392441"/>
                </a:lnTo>
                <a:lnTo>
                  <a:pt x="161245" y="410996"/>
                </a:lnTo>
                <a:lnTo>
                  <a:pt x="207056" y="404008"/>
                </a:lnTo>
                <a:lnTo>
                  <a:pt x="252107" y="385455"/>
                </a:lnTo>
                <a:close/>
              </a:path>
              <a:path w="2828925" h="482600">
                <a:moveTo>
                  <a:pt x="447133" y="355600"/>
                </a:moveTo>
                <a:lnTo>
                  <a:pt x="439513" y="356870"/>
                </a:lnTo>
                <a:lnTo>
                  <a:pt x="252107" y="385455"/>
                </a:lnTo>
                <a:lnTo>
                  <a:pt x="207056" y="404008"/>
                </a:lnTo>
                <a:lnTo>
                  <a:pt x="441164" y="368300"/>
                </a:lnTo>
                <a:lnTo>
                  <a:pt x="445736" y="367029"/>
                </a:lnTo>
                <a:lnTo>
                  <a:pt x="465564" y="367029"/>
                </a:lnTo>
                <a:lnTo>
                  <a:pt x="455007" y="358139"/>
                </a:lnTo>
                <a:lnTo>
                  <a:pt x="447133" y="355600"/>
                </a:lnTo>
                <a:close/>
              </a:path>
              <a:path w="2828925" h="482600">
                <a:moveTo>
                  <a:pt x="2741642" y="44450"/>
                </a:moveTo>
                <a:lnTo>
                  <a:pt x="504918" y="44450"/>
                </a:lnTo>
                <a:lnTo>
                  <a:pt x="499457" y="45720"/>
                </a:lnTo>
                <a:lnTo>
                  <a:pt x="494504" y="48260"/>
                </a:lnTo>
                <a:lnTo>
                  <a:pt x="489551" y="49529"/>
                </a:lnTo>
                <a:lnTo>
                  <a:pt x="484725" y="53339"/>
                </a:lnTo>
                <a:lnTo>
                  <a:pt x="476343" y="59689"/>
                </a:lnTo>
                <a:lnTo>
                  <a:pt x="469358" y="68579"/>
                </a:lnTo>
                <a:lnTo>
                  <a:pt x="460087" y="284479"/>
                </a:lnTo>
                <a:lnTo>
                  <a:pt x="456150" y="289560"/>
                </a:lnTo>
                <a:lnTo>
                  <a:pt x="206305" y="392441"/>
                </a:lnTo>
                <a:lnTo>
                  <a:pt x="252107" y="385455"/>
                </a:lnTo>
                <a:lnTo>
                  <a:pt x="454118" y="302260"/>
                </a:lnTo>
                <a:lnTo>
                  <a:pt x="471212" y="97789"/>
                </a:lnTo>
                <a:lnTo>
                  <a:pt x="471517" y="92710"/>
                </a:lnTo>
                <a:lnTo>
                  <a:pt x="478375" y="74929"/>
                </a:lnTo>
                <a:lnTo>
                  <a:pt x="484090" y="67310"/>
                </a:lnTo>
                <a:lnTo>
                  <a:pt x="507712" y="54610"/>
                </a:lnTo>
                <a:lnTo>
                  <a:pt x="2761733" y="54610"/>
                </a:lnTo>
                <a:lnTo>
                  <a:pt x="2760057" y="53339"/>
                </a:lnTo>
                <a:lnTo>
                  <a:pt x="2756374" y="50800"/>
                </a:lnTo>
                <a:lnTo>
                  <a:pt x="2751802" y="48260"/>
                </a:lnTo>
                <a:lnTo>
                  <a:pt x="2746722" y="46989"/>
                </a:lnTo>
                <a:lnTo>
                  <a:pt x="2741642" y="44450"/>
                </a:lnTo>
                <a:close/>
              </a:path>
              <a:path w="2828925" h="482600">
                <a:moveTo>
                  <a:pt x="2729577" y="43179"/>
                </a:moveTo>
                <a:lnTo>
                  <a:pt x="515967" y="43179"/>
                </a:lnTo>
                <a:lnTo>
                  <a:pt x="510125" y="44450"/>
                </a:lnTo>
                <a:lnTo>
                  <a:pt x="2736054" y="44450"/>
                </a:lnTo>
                <a:lnTo>
                  <a:pt x="2729577" y="43179"/>
                </a:lnTo>
                <a:close/>
              </a:path>
              <a:path w="2828925" h="482600">
                <a:moveTo>
                  <a:pt x="2738340" y="0"/>
                </a:moveTo>
                <a:lnTo>
                  <a:pt x="503648" y="0"/>
                </a:lnTo>
                <a:lnTo>
                  <a:pt x="493615" y="2539"/>
                </a:lnTo>
                <a:lnTo>
                  <a:pt x="475073" y="7620"/>
                </a:lnTo>
                <a:lnTo>
                  <a:pt x="466945" y="12700"/>
                </a:lnTo>
                <a:lnTo>
                  <a:pt x="459833" y="16510"/>
                </a:lnTo>
                <a:lnTo>
                  <a:pt x="458690" y="17779"/>
                </a:lnTo>
                <a:lnTo>
                  <a:pt x="2785965" y="17779"/>
                </a:lnTo>
                <a:lnTo>
                  <a:pt x="2783679" y="15239"/>
                </a:lnTo>
                <a:lnTo>
                  <a:pt x="2775805" y="11429"/>
                </a:lnTo>
                <a:lnTo>
                  <a:pt x="2766788" y="6350"/>
                </a:lnTo>
                <a:lnTo>
                  <a:pt x="2757898" y="3810"/>
                </a:lnTo>
                <a:lnTo>
                  <a:pt x="2748119" y="1270"/>
                </a:lnTo>
                <a:lnTo>
                  <a:pt x="2738340" y="0"/>
                </a:lnTo>
                <a:close/>
              </a:path>
            </a:pathLst>
          </a:custGeom>
          <a:solidFill>
            <a:srgbClr val="5277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275" name="object 36">
            <a:extLst>
              <a:ext uri="{FF2B5EF4-FFF2-40B4-BE49-F238E27FC236}">
                <a16:creationId xmlns:a16="http://schemas.microsoft.com/office/drawing/2014/main" id="{40D04505-E64A-40F2-8167-9A24939F2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5175" y="706438"/>
            <a:ext cx="1741488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 indent="122238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100"/>
              </a:spcBef>
            </a:pPr>
            <a:r>
              <a:rPr lang="ru-RU" altLang="ru-RU" sz="1200">
                <a:solidFill>
                  <a:srgbClr val="3753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старонормандского  buodgette– сумка, кошелек</a:t>
            </a:r>
            <a:endParaRPr lang="ru-RU" altLang="ru-RU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76" name="object 37">
            <a:extLst>
              <a:ext uri="{FF2B5EF4-FFF2-40B4-BE49-F238E27FC236}">
                <a16:creationId xmlns:a16="http://schemas.microsoft.com/office/drawing/2014/main" id="{B5A1AAA5-E525-4599-93BD-2D4390D28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5488" y="919163"/>
            <a:ext cx="1784350" cy="1192212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0277" name="object 38">
            <a:extLst>
              <a:ext uri="{FF2B5EF4-FFF2-40B4-BE49-F238E27FC236}">
                <a16:creationId xmlns:a16="http://schemas.microsoft.com/office/drawing/2014/main" id="{8B7E4EBF-55B3-48BF-9C7B-0F0EB3DF3E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2164" y="1352551"/>
            <a:ext cx="1774825" cy="1057275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41" name="object 17">
            <a:extLst>
              <a:ext uri="{FF2B5EF4-FFF2-40B4-BE49-F238E27FC236}">
                <a16:creationId xmlns:a16="http://schemas.microsoft.com/office/drawing/2014/main" id="{8E54E55A-AA13-4EE8-85B9-C3C7B0E9F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0069" y="96838"/>
            <a:ext cx="8551862" cy="558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r>
              <a:rPr lang="ru-RU" altLang="ru-RU" sz="2800" dirty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Comic Sans MS" panose="030F0702030302020204" pitchFamily="66" charset="0"/>
              </a:rPr>
              <a:t>Бюджетная</a:t>
            </a:r>
            <a:r>
              <a:rPr lang="ru-RU" altLang="ru-RU" dirty="0">
                <a:effectLst>
                  <a:reflection endPos="0" dist="50800" dir="5400000" sy="-100000" algn="bl" rotWithShape="0"/>
                </a:effectLst>
              </a:rPr>
              <a:t> </a:t>
            </a:r>
            <a:r>
              <a:rPr lang="ru-RU" altLang="ru-RU" sz="2800" dirty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Comic Sans MS" panose="030F0702030302020204" pitchFamily="66" charset="0"/>
              </a:rPr>
              <a:t>терминология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bject 2">
            <a:extLst>
              <a:ext uri="{FF2B5EF4-FFF2-40B4-BE49-F238E27FC236}">
                <a16:creationId xmlns:a16="http://schemas.microsoft.com/office/drawing/2014/main" id="{0E78A79B-177A-403C-8E1D-AADE04C9435C}"/>
              </a:ext>
            </a:extLst>
          </p:cNvPr>
          <p:cNvSpPr>
            <a:spLocks/>
          </p:cNvSpPr>
          <p:nvPr/>
        </p:nvSpPr>
        <p:spPr bwMode="auto">
          <a:xfrm>
            <a:off x="5894388" y="3201989"/>
            <a:ext cx="3251200" cy="515937"/>
          </a:xfrm>
          <a:custGeom>
            <a:avLst/>
            <a:gdLst>
              <a:gd name="T0" fmla="*/ 10946 w 3250565"/>
              <a:gd name="T1" fmla="*/ 0 h 516889"/>
              <a:gd name="T2" fmla="*/ 0 w 3250565"/>
              <a:gd name="T3" fmla="*/ 0 h 516889"/>
              <a:gd name="T4" fmla="*/ 0 w 3250565"/>
              <a:gd name="T5" fmla="*/ 252791 h 516889"/>
              <a:gd name="T6" fmla="*/ 2160 w 3250565"/>
              <a:gd name="T7" fmla="*/ 263290 h 516889"/>
              <a:gd name="T8" fmla="*/ 8072 w 3250565"/>
              <a:gd name="T9" fmla="*/ 271859 h 516889"/>
              <a:gd name="T10" fmla="*/ 16805 w 3250565"/>
              <a:gd name="T11" fmla="*/ 277631 h 516889"/>
              <a:gd name="T12" fmla="*/ 27492 w 3250565"/>
              <a:gd name="T13" fmla="*/ 279746 h 516889"/>
              <a:gd name="T14" fmla="*/ 3202691 w 3250565"/>
              <a:gd name="T15" fmla="*/ 279746 h 516889"/>
              <a:gd name="T16" fmla="*/ 3202691 w 3250565"/>
              <a:gd name="T17" fmla="*/ 505581 h 516889"/>
              <a:gd name="T18" fmla="*/ 3213639 w 3250565"/>
              <a:gd name="T19" fmla="*/ 505581 h 516889"/>
              <a:gd name="T20" fmla="*/ 3213639 w 3250565"/>
              <a:gd name="T21" fmla="*/ 268939 h 516889"/>
              <a:gd name="T22" fmla="*/ 18462 w 3250565"/>
              <a:gd name="T23" fmla="*/ 268939 h 516889"/>
              <a:gd name="T24" fmla="*/ 10946 w 3250565"/>
              <a:gd name="T25" fmla="*/ 261734 h 516889"/>
              <a:gd name="T26" fmla="*/ 10946 w 3250565"/>
              <a:gd name="T27" fmla="*/ 0 h 516889"/>
              <a:gd name="T28" fmla="*/ 55122 w 3250565"/>
              <a:gd name="T29" fmla="*/ 0 h 516889"/>
              <a:gd name="T30" fmla="*/ 22019 w 3250565"/>
              <a:gd name="T31" fmla="*/ 0 h 516889"/>
              <a:gd name="T32" fmla="*/ 22019 w 3250565"/>
              <a:gd name="T33" fmla="*/ 255771 h 516889"/>
              <a:gd name="T34" fmla="*/ 24444 w 3250565"/>
              <a:gd name="T35" fmla="*/ 258133 h 516889"/>
              <a:gd name="T36" fmla="*/ 3224714 w 3250565"/>
              <a:gd name="T37" fmla="*/ 258133 h 516889"/>
              <a:gd name="T38" fmla="*/ 3224714 w 3250565"/>
              <a:gd name="T39" fmla="*/ 505581 h 516889"/>
              <a:gd name="T40" fmla="*/ 3257810 w 3250565"/>
              <a:gd name="T41" fmla="*/ 505581 h 516889"/>
              <a:gd name="T42" fmla="*/ 3257810 w 3250565"/>
              <a:gd name="T43" fmla="*/ 252791 h 516889"/>
              <a:gd name="T44" fmla="*/ 3255644 w 3250565"/>
              <a:gd name="T45" fmla="*/ 242360 h 516889"/>
              <a:gd name="T46" fmla="*/ 3249727 w 3250565"/>
              <a:gd name="T47" fmla="*/ 233832 h 516889"/>
              <a:gd name="T48" fmla="*/ 3240949 w 3250565"/>
              <a:gd name="T49" fmla="*/ 228071 h 516889"/>
              <a:gd name="T50" fmla="*/ 3230189 w 3250565"/>
              <a:gd name="T51" fmla="*/ 225958 h 516889"/>
              <a:gd name="T52" fmla="*/ 55122 w 3250565"/>
              <a:gd name="T53" fmla="*/ 225958 h 516889"/>
              <a:gd name="T54" fmla="*/ 55122 w 3250565"/>
              <a:gd name="T55" fmla="*/ 0 h 51688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250565"/>
              <a:gd name="T85" fmla="*/ 0 h 516889"/>
              <a:gd name="T86" fmla="*/ 3250565 w 3250565"/>
              <a:gd name="T87" fmla="*/ 516889 h 51688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250565" h="516889">
                <a:moveTo>
                  <a:pt x="10922" y="0"/>
                </a:moveTo>
                <a:lnTo>
                  <a:pt x="0" y="0"/>
                </a:lnTo>
                <a:lnTo>
                  <a:pt x="0" y="258445"/>
                </a:lnTo>
                <a:lnTo>
                  <a:pt x="2160" y="269180"/>
                </a:lnTo>
                <a:lnTo>
                  <a:pt x="8048" y="277939"/>
                </a:lnTo>
                <a:lnTo>
                  <a:pt x="16769" y="283841"/>
                </a:lnTo>
                <a:lnTo>
                  <a:pt x="27432" y="286004"/>
                </a:lnTo>
                <a:lnTo>
                  <a:pt x="3195193" y="286004"/>
                </a:lnTo>
                <a:lnTo>
                  <a:pt x="3195193" y="516890"/>
                </a:lnTo>
                <a:lnTo>
                  <a:pt x="3206115" y="516890"/>
                </a:lnTo>
                <a:lnTo>
                  <a:pt x="3206115" y="274955"/>
                </a:lnTo>
                <a:lnTo>
                  <a:pt x="18414" y="274955"/>
                </a:lnTo>
                <a:lnTo>
                  <a:pt x="10922" y="267589"/>
                </a:lnTo>
                <a:lnTo>
                  <a:pt x="10922" y="0"/>
                </a:lnTo>
                <a:close/>
              </a:path>
              <a:path w="3250565" h="516889">
                <a:moveTo>
                  <a:pt x="54990" y="0"/>
                </a:moveTo>
                <a:lnTo>
                  <a:pt x="21971" y="0"/>
                </a:lnTo>
                <a:lnTo>
                  <a:pt x="21971" y="261493"/>
                </a:lnTo>
                <a:lnTo>
                  <a:pt x="24384" y="263906"/>
                </a:lnTo>
                <a:lnTo>
                  <a:pt x="3217164" y="263906"/>
                </a:lnTo>
                <a:lnTo>
                  <a:pt x="3217164" y="516890"/>
                </a:lnTo>
                <a:lnTo>
                  <a:pt x="3250183" y="516890"/>
                </a:lnTo>
                <a:lnTo>
                  <a:pt x="3250183" y="258445"/>
                </a:lnTo>
                <a:lnTo>
                  <a:pt x="3248021" y="247782"/>
                </a:lnTo>
                <a:lnTo>
                  <a:pt x="3242119" y="239061"/>
                </a:lnTo>
                <a:lnTo>
                  <a:pt x="3233360" y="233173"/>
                </a:lnTo>
                <a:lnTo>
                  <a:pt x="3222625" y="231012"/>
                </a:lnTo>
                <a:lnTo>
                  <a:pt x="54990" y="231012"/>
                </a:lnTo>
                <a:lnTo>
                  <a:pt x="54990" y="0"/>
                </a:lnTo>
                <a:close/>
              </a:path>
            </a:pathLst>
          </a:custGeom>
          <a:solidFill>
            <a:srgbClr val="5881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2291" name="object 3">
            <a:extLst>
              <a:ext uri="{FF2B5EF4-FFF2-40B4-BE49-F238E27FC236}">
                <a16:creationId xmlns:a16="http://schemas.microsoft.com/office/drawing/2014/main" id="{34F6AB34-C72A-4D3B-B831-5FF9E5364446}"/>
              </a:ext>
            </a:extLst>
          </p:cNvPr>
          <p:cNvSpPr>
            <a:spLocks/>
          </p:cNvSpPr>
          <p:nvPr/>
        </p:nvSpPr>
        <p:spPr bwMode="auto">
          <a:xfrm>
            <a:off x="5894389" y="3201989"/>
            <a:ext cx="92075" cy="515937"/>
          </a:xfrm>
          <a:custGeom>
            <a:avLst/>
            <a:gdLst>
              <a:gd name="T0" fmla="*/ 11869 w 91439"/>
              <a:gd name="T1" fmla="*/ 0 h 515620"/>
              <a:gd name="T2" fmla="*/ 0 w 91439"/>
              <a:gd name="T3" fmla="*/ 0 h 515620"/>
              <a:gd name="T4" fmla="*/ 0 w 91439"/>
              <a:gd name="T5" fmla="*/ 258951 h 515620"/>
              <a:gd name="T6" fmla="*/ 2347 w 91439"/>
              <a:gd name="T7" fmla="*/ 269766 h 515620"/>
              <a:gd name="T8" fmla="*/ 8746 w 91439"/>
              <a:gd name="T9" fmla="*/ 278589 h 515620"/>
              <a:gd name="T10" fmla="*/ 18223 w 91439"/>
              <a:gd name="T11" fmla="*/ 284536 h 515620"/>
              <a:gd name="T12" fmla="*/ 29811 w 91439"/>
              <a:gd name="T13" fmla="*/ 286714 h 515620"/>
              <a:gd name="T14" fmla="*/ 39611 w 91439"/>
              <a:gd name="T15" fmla="*/ 286714 h 515620"/>
              <a:gd name="T16" fmla="*/ 39611 w 91439"/>
              <a:gd name="T17" fmla="*/ 519309 h 515620"/>
              <a:gd name="T18" fmla="*/ 51479 w 91439"/>
              <a:gd name="T19" fmla="*/ 519309 h 515620"/>
              <a:gd name="T20" fmla="*/ 51479 w 91439"/>
              <a:gd name="T21" fmla="*/ 275582 h 515620"/>
              <a:gd name="T22" fmla="*/ 20011 w 91439"/>
              <a:gd name="T23" fmla="*/ 275582 h 515620"/>
              <a:gd name="T24" fmla="*/ 11869 w 91439"/>
              <a:gd name="T25" fmla="*/ 268163 h 515620"/>
              <a:gd name="T26" fmla="*/ 11869 w 91439"/>
              <a:gd name="T27" fmla="*/ 0 h 515620"/>
              <a:gd name="T28" fmla="*/ 59759 w 91439"/>
              <a:gd name="T29" fmla="*/ 0 h 515620"/>
              <a:gd name="T30" fmla="*/ 23877 w 91439"/>
              <a:gd name="T31" fmla="*/ 0 h 515620"/>
              <a:gd name="T32" fmla="*/ 23877 w 91439"/>
              <a:gd name="T33" fmla="*/ 262021 h 515620"/>
              <a:gd name="T34" fmla="*/ 26500 w 91439"/>
              <a:gd name="T35" fmla="*/ 264580 h 515620"/>
              <a:gd name="T36" fmla="*/ 63490 w 91439"/>
              <a:gd name="T37" fmla="*/ 264580 h 515620"/>
              <a:gd name="T38" fmla="*/ 63490 w 91439"/>
              <a:gd name="T39" fmla="*/ 519309 h 515620"/>
              <a:gd name="T40" fmla="*/ 99369 w 91439"/>
              <a:gd name="T41" fmla="*/ 519309 h 515620"/>
              <a:gd name="T42" fmla="*/ 99369 w 91439"/>
              <a:gd name="T43" fmla="*/ 258951 h 515620"/>
              <a:gd name="T44" fmla="*/ 97020 w 91439"/>
              <a:gd name="T45" fmla="*/ 248209 h 515620"/>
              <a:gd name="T46" fmla="*/ 90607 w 91439"/>
              <a:gd name="T47" fmla="*/ 239423 h 515620"/>
              <a:gd name="T48" fmla="*/ 81088 w 91439"/>
              <a:gd name="T49" fmla="*/ 233491 h 515620"/>
              <a:gd name="T50" fmla="*/ 69422 w 91439"/>
              <a:gd name="T51" fmla="*/ 231316 h 515620"/>
              <a:gd name="T52" fmla="*/ 59759 w 91439"/>
              <a:gd name="T53" fmla="*/ 231316 h 515620"/>
              <a:gd name="T54" fmla="*/ 59759 w 91439"/>
              <a:gd name="T55" fmla="*/ 0 h 51562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91439"/>
              <a:gd name="T85" fmla="*/ 0 h 515620"/>
              <a:gd name="T86" fmla="*/ 91439 w 91439"/>
              <a:gd name="T87" fmla="*/ 515620 h 51562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91439" h="515620">
                <a:moveTo>
                  <a:pt x="10922" y="0"/>
                </a:moveTo>
                <a:lnTo>
                  <a:pt x="0" y="0"/>
                </a:lnTo>
                <a:lnTo>
                  <a:pt x="0" y="257048"/>
                </a:lnTo>
                <a:lnTo>
                  <a:pt x="2160" y="267783"/>
                </a:lnTo>
                <a:lnTo>
                  <a:pt x="8048" y="276542"/>
                </a:lnTo>
                <a:lnTo>
                  <a:pt x="16769" y="282444"/>
                </a:lnTo>
                <a:lnTo>
                  <a:pt x="27432" y="284607"/>
                </a:lnTo>
                <a:lnTo>
                  <a:pt x="36449" y="284607"/>
                </a:lnTo>
                <a:lnTo>
                  <a:pt x="36449" y="515493"/>
                </a:lnTo>
                <a:lnTo>
                  <a:pt x="47371" y="515493"/>
                </a:lnTo>
                <a:lnTo>
                  <a:pt x="47371" y="273558"/>
                </a:lnTo>
                <a:lnTo>
                  <a:pt x="18414" y="273558"/>
                </a:lnTo>
                <a:lnTo>
                  <a:pt x="10922" y="266192"/>
                </a:lnTo>
                <a:lnTo>
                  <a:pt x="10922" y="0"/>
                </a:lnTo>
                <a:close/>
              </a:path>
              <a:path w="91439" h="515620">
                <a:moveTo>
                  <a:pt x="54990" y="0"/>
                </a:moveTo>
                <a:lnTo>
                  <a:pt x="21971" y="0"/>
                </a:lnTo>
                <a:lnTo>
                  <a:pt x="21971" y="260096"/>
                </a:lnTo>
                <a:lnTo>
                  <a:pt x="24384" y="262636"/>
                </a:lnTo>
                <a:lnTo>
                  <a:pt x="58420" y="262636"/>
                </a:lnTo>
                <a:lnTo>
                  <a:pt x="58420" y="515493"/>
                </a:lnTo>
                <a:lnTo>
                  <a:pt x="91439" y="515493"/>
                </a:lnTo>
                <a:lnTo>
                  <a:pt x="91439" y="257048"/>
                </a:lnTo>
                <a:lnTo>
                  <a:pt x="89277" y="246385"/>
                </a:lnTo>
                <a:lnTo>
                  <a:pt x="83375" y="237664"/>
                </a:lnTo>
                <a:lnTo>
                  <a:pt x="74616" y="231776"/>
                </a:lnTo>
                <a:lnTo>
                  <a:pt x="63881" y="229616"/>
                </a:lnTo>
                <a:lnTo>
                  <a:pt x="54990" y="229616"/>
                </a:lnTo>
                <a:lnTo>
                  <a:pt x="54990" y="0"/>
                </a:lnTo>
                <a:close/>
              </a:path>
            </a:pathLst>
          </a:custGeom>
          <a:solidFill>
            <a:srgbClr val="5881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2292" name="object 4">
            <a:extLst>
              <a:ext uri="{FF2B5EF4-FFF2-40B4-BE49-F238E27FC236}">
                <a16:creationId xmlns:a16="http://schemas.microsoft.com/office/drawing/2014/main" id="{F346F3E1-680A-4501-B8E1-7CA7252F35C2}"/>
              </a:ext>
            </a:extLst>
          </p:cNvPr>
          <p:cNvSpPr>
            <a:spLocks/>
          </p:cNvSpPr>
          <p:nvPr/>
        </p:nvSpPr>
        <p:spPr bwMode="auto">
          <a:xfrm>
            <a:off x="3119438" y="3201989"/>
            <a:ext cx="2830512" cy="515937"/>
          </a:xfrm>
          <a:custGeom>
            <a:avLst/>
            <a:gdLst>
              <a:gd name="T0" fmla="*/ 2796503 w 2829560"/>
              <a:gd name="T1" fmla="*/ 0 h 516889"/>
              <a:gd name="T2" fmla="*/ 2785537 w 2829560"/>
              <a:gd name="T3" fmla="*/ 0 h 516889"/>
              <a:gd name="T4" fmla="*/ 2785537 w 2829560"/>
              <a:gd name="T5" fmla="*/ 225958 h 516889"/>
              <a:gd name="T6" fmla="*/ 27539 w 2829560"/>
              <a:gd name="T7" fmla="*/ 225958 h 516889"/>
              <a:gd name="T8" fmla="*/ 16841 w 2829560"/>
              <a:gd name="T9" fmla="*/ 228071 h 516889"/>
              <a:gd name="T10" fmla="*/ 8084 w 2829560"/>
              <a:gd name="T11" fmla="*/ 233832 h 516889"/>
              <a:gd name="T12" fmla="*/ 2172 w 2829560"/>
              <a:gd name="T13" fmla="*/ 242360 h 516889"/>
              <a:gd name="T14" fmla="*/ 0 w 2829560"/>
              <a:gd name="T15" fmla="*/ 252791 h 516889"/>
              <a:gd name="T16" fmla="*/ 0 w 2829560"/>
              <a:gd name="T17" fmla="*/ 505581 h 516889"/>
              <a:gd name="T18" fmla="*/ 10969 w 2829560"/>
              <a:gd name="T19" fmla="*/ 505581 h 516889"/>
              <a:gd name="T20" fmla="*/ 10969 w 2829560"/>
              <a:gd name="T21" fmla="*/ 243847 h 516889"/>
              <a:gd name="T22" fmla="*/ 18359 w 2829560"/>
              <a:gd name="T23" fmla="*/ 236641 h 516889"/>
              <a:gd name="T24" fmla="*/ 2796503 w 2829560"/>
              <a:gd name="T25" fmla="*/ 236641 h 516889"/>
              <a:gd name="T26" fmla="*/ 2796503 w 2829560"/>
              <a:gd name="T27" fmla="*/ 0 h 516889"/>
              <a:gd name="T28" fmla="*/ 2840749 w 2829560"/>
              <a:gd name="T29" fmla="*/ 0 h 516889"/>
              <a:gd name="T30" fmla="*/ 2807596 w 2829560"/>
              <a:gd name="T31" fmla="*/ 0 h 516889"/>
              <a:gd name="T32" fmla="*/ 2807596 w 2829560"/>
              <a:gd name="T33" fmla="*/ 247449 h 516889"/>
              <a:gd name="T34" fmla="*/ 24479 w 2829560"/>
              <a:gd name="T35" fmla="*/ 247449 h 516889"/>
              <a:gd name="T36" fmla="*/ 22054 w 2829560"/>
              <a:gd name="T37" fmla="*/ 249808 h 516889"/>
              <a:gd name="T38" fmla="*/ 22054 w 2829560"/>
              <a:gd name="T39" fmla="*/ 505581 h 516889"/>
              <a:gd name="T40" fmla="*/ 55218 w 2829560"/>
              <a:gd name="T41" fmla="*/ 505581 h 516889"/>
              <a:gd name="T42" fmla="*/ 55218 w 2829560"/>
              <a:gd name="T43" fmla="*/ 279746 h 516889"/>
              <a:gd name="T44" fmla="*/ 2813081 w 2829560"/>
              <a:gd name="T45" fmla="*/ 279746 h 516889"/>
              <a:gd name="T46" fmla="*/ 2823858 w 2829560"/>
              <a:gd name="T47" fmla="*/ 277631 h 516889"/>
              <a:gd name="T48" fmla="*/ 2832652 w 2829560"/>
              <a:gd name="T49" fmla="*/ 271859 h 516889"/>
              <a:gd name="T50" fmla="*/ 2838578 w 2829560"/>
              <a:gd name="T51" fmla="*/ 263290 h 516889"/>
              <a:gd name="T52" fmla="*/ 2840749 w 2829560"/>
              <a:gd name="T53" fmla="*/ 252791 h 516889"/>
              <a:gd name="T54" fmla="*/ 2840749 w 2829560"/>
              <a:gd name="T55" fmla="*/ 0 h 51688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2829560"/>
              <a:gd name="T85" fmla="*/ 0 h 516889"/>
              <a:gd name="T86" fmla="*/ 2829560 w 2829560"/>
              <a:gd name="T87" fmla="*/ 516889 h 51688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2829560" h="516889">
                <a:moveTo>
                  <a:pt x="2785237" y="0"/>
                </a:moveTo>
                <a:lnTo>
                  <a:pt x="2774315" y="0"/>
                </a:lnTo>
                <a:lnTo>
                  <a:pt x="2774315" y="231012"/>
                </a:lnTo>
                <a:lnTo>
                  <a:pt x="27431" y="231012"/>
                </a:lnTo>
                <a:lnTo>
                  <a:pt x="16769" y="233173"/>
                </a:lnTo>
                <a:lnTo>
                  <a:pt x="8048" y="239061"/>
                </a:lnTo>
                <a:lnTo>
                  <a:pt x="2160" y="247782"/>
                </a:lnTo>
                <a:lnTo>
                  <a:pt x="0" y="258445"/>
                </a:lnTo>
                <a:lnTo>
                  <a:pt x="0" y="516890"/>
                </a:lnTo>
                <a:lnTo>
                  <a:pt x="10921" y="516890"/>
                </a:lnTo>
                <a:lnTo>
                  <a:pt x="10921" y="249301"/>
                </a:lnTo>
                <a:lnTo>
                  <a:pt x="18287" y="241935"/>
                </a:lnTo>
                <a:lnTo>
                  <a:pt x="2785237" y="241935"/>
                </a:lnTo>
                <a:lnTo>
                  <a:pt x="2785237" y="0"/>
                </a:lnTo>
                <a:close/>
              </a:path>
              <a:path w="2829560" h="516889">
                <a:moveTo>
                  <a:pt x="2829305" y="0"/>
                </a:moveTo>
                <a:lnTo>
                  <a:pt x="2796286" y="0"/>
                </a:lnTo>
                <a:lnTo>
                  <a:pt x="2796286" y="252984"/>
                </a:lnTo>
                <a:lnTo>
                  <a:pt x="24383" y="252984"/>
                </a:lnTo>
                <a:lnTo>
                  <a:pt x="21970" y="255397"/>
                </a:lnTo>
                <a:lnTo>
                  <a:pt x="21970" y="516890"/>
                </a:lnTo>
                <a:lnTo>
                  <a:pt x="54990" y="516890"/>
                </a:lnTo>
                <a:lnTo>
                  <a:pt x="54990" y="286004"/>
                </a:lnTo>
                <a:lnTo>
                  <a:pt x="2801747" y="286004"/>
                </a:lnTo>
                <a:lnTo>
                  <a:pt x="2812482" y="283841"/>
                </a:lnTo>
                <a:lnTo>
                  <a:pt x="2821241" y="277939"/>
                </a:lnTo>
                <a:lnTo>
                  <a:pt x="2827143" y="269180"/>
                </a:lnTo>
                <a:lnTo>
                  <a:pt x="2829305" y="258445"/>
                </a:lnTo>
                <a:lnTo>
                  <a:pt x="2829305" y="0"/>
                </a:lnTo>
                <a:close/>
              </a:path>
            </a:pathLst>
          </a:custGeom>
          <a:solidFill>
            <a:srgbClr val="5881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2293" name="object 5">
            <a:extLst>
              <a:ext uri="{FF2B5EF4-FFF2-40B4-BE49-F238E27FC236}">
                <a16:creationId xmlns:a16="http://schemas.microsoft.com/office/drawing/2014/main" id="{EB3565D3-02D2-44E9-B579-2DE814E75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4739" y="2227263"/>
            <a:ext cx="2066925" cy="10779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12294" name="object 6">
            <a:extLst>
              <a:ext uri="{FF2B5EF4-FFF2-40B4-BE49-F238E27FC236}">
                <a16:creationId xmlns:a16="http://schemas.microsoft.com/office/drawing/2014/main" id="{5BFCF1B6-1A43-4FAD-A02C-4C37CB34F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2297113"/>
            <a:ext cx="1117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53975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100"/>
              </a:spcBef>
            </a:pPr>
            <a:r>
              <a:rPr lang="ru-RU" altLang="ru-RU" dirty="0">
                <a:solidFill>
                  <a:schemeClr val="bg1"/>
                </a:solidFill>
                <a:latin typeface="Constantia" panose="02030602050306030303" pitchFamily="18" charset="0"/>
              </a:rPr>
              <a:t>ДОХОДЫ</a:t>
            </a:r>
          </a:p>
          <a:p>
            <a:pPr algn="ctr">
              <a:lnSpc>
                <a:spcPts val="2200"/>
              </a:lnSpc>
              <a:spcBef>
                <a:spcPts val="75"/>
              </a:spcBef>
            </a:pPr>
            <a:r>
              <a:rPr lang="ru-RU" altLang="ru-RU" dirty="0">
                <a:solidFill>
                  <a:schemeClr val="bg1"/>
                </a:solidFill>
                <a:latin typeface="Constantia" panose="02030602050306030303" pitchFamily="18" charset="0"/>
              </a:rPr>
              <a:t>бюджета  города</a:t>
            </a:r>
          </a:p>
        </p:txBody>
      </p:sp>
      <p:sp>
        <p:nvSpPr>
          <p:cNvPr id="12295" name="object 7">
            <a:extLst>
              <a:ext uri="{FF2B5EF4-FFF2-40B4-BE49-F238E27FC236}">
                <a16:creationId xmlns:a16="http://schemas.microsoft.com/office/drawing/2014/main" id="{D52205FD-57FF-480E-9D7E-8C4136A794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6426" y="3676651"/>
            <a:ext cx="2536825" cy="2093913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2296" name="object 8">
            <a:extLst>
              <a:ext uri="{FF2B5EF4-FFF2-40B4-BE49-F238E27FC236}">
                <a16:creationId xmlns:a16="http://schemas.microsoft.com/office/drawing/2014/main" id="{379298E3-E669-49C8-B516-2CB5BE512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6451" y="3807516"/>
            <a:ext cx="2363788" cy="289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2700" rIns="0" bIns="0">
            <a:spAutoFit/>
          </a:bodyPr>
          <a:lstStyle>
            <a:lvl1pPr marL="127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100"/>
              </a:spcBef>
            </a:pPr>
            <a:r>
              <a:rPr lang="ru-RU" altLang="ru-RU" b="1" dirty="0">
                <a:solidFill>
                  <a:schemeClr val="bg1"/>
                </a:solidFill>
                <a:latin typeface="Constantia" panose="02030602050306030303" pitchFamily="18" charset="0"/>
              </a:rPr>
              <a:t>Налоговые доходы</a:t>
            </a:r>
            <a:endParaRPr lang="ru-RU" altLang="ru-RU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sp>
        <p:nvSpPr>
          <p:cNvPr id="12297" name="object 9">
            <a:extLst>
              <a:ext uri="{FF2B5EF4-FFF2-40B4-BE49-F238E27FC236}">
                <a16:creationId xmlns:a16="http://schemas.microsoft.com/office/drawing/2014/main" id="{8C5A0ED7-607E-403E-BAE5-6CA3CA97E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113" y="4286251"/>
            <a:ext cx="2430462" cy="1309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8255" rIns="0" bIns="0">
            <a:spAutoFit/>
          </a:bodyPr>
          <a:lstStyle>
            <a:lvl1pPr marL="127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2000"/>
              </a:lnSpc>
              <a:spcBef>
                <a:spcPts val="63"/>
              </a:spcBef>
            </a:pPr>
            <a:r>
              <a:rPr lang="ru-RU" altLang="ru-RU" sz="1400" dirty="0">
                <a:solidFill>
                  <a:schemeClr val="bg1"/>
                </a:solidFill>
                <a:latin typeface="Constantia" panose="02030602050306030303" pitchFamily="18" charset="0"/>
              </a:rPr>
              <a:t>Налог на доходы физических  лиц;</a:t>
            </a:r>
          </a:p>
          <a:p>
            <a:pPr algn="ctr">
              <a:spcBef>
                <a:spcPts val="25"/>
              </a:spcBef>
            </a:pPr>
            <a:r>
              <a:rPr lang="ru-RU" altLang="ru-RU" sz="1400" dirty="0">
                <a:solidFill>
                  <a:schemeClr val="bg1"/>
                </a:solidFill>
                <a:latin typeface="Constantia" panose="02030602050306030303" pitchFamily="18" charset="0"/>
              </a:rPr>
              <a:t>Единый</a:t>
            </a:r>
          </a:p>
          <a:p>
            <a:pPr algn="ctr" eaLnBrk="1" hangingPunct="1">
              <a:lnSpc>
                <a:spcPct val="101000"/>
              </a:lnSpc>
              <a:spcBef>
                <a:spcPct val="0"/>
              </a:spcBef>
            </a:pPr>
            <a:r>
              <a:rPr lang="ru-RU" altLang="ru-RU" sz="1400" dirty="0">
                <a:solidFill>
                  <a:schemeClr val="bg1"/>
                </a:solidFill>
                <a:latin typeface="Constantia" panose="02030602050306030303" pitchFamily="18" charset="0"/>
              </a:rPr>
              <a:t>сельскохозяйственный налог; Земельный налог;                Прочие налоговые доходы.</a:t>
            </a:r>
          </a:p>
        </p:txBody>
      </p:sp>
      <p:sp>
        <p:nvSpPr>
          <p:cNvPr id="12298" name="object 10">
            <a:extLst>
              <a:ext uri="{FF2B5EF4-FFF2-40B4-BE49-F238E27FC236}">
                <a16:creationId xmlns:a16="http://schemas.microsoft.com/office/drawing/2014/main" id="{7636DE0C-2112-403E-AD8A-7D2043893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5039" y="3643313"/>
            <a:ext cx="2536825" cy="2089150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 dirty="0">
              <a:solidFill>
                <a:schemeClr val="bg1"/>
              </a:solidFill>
            </a:endParaRPr>
          </a:p>
        </p:txBody>
      </p:sp>
      <p:sp>
        <p:nvSpPr>
          <p:cNvPr id="12299" name="object 11">
            <a:extLst>
              <a:ext uri="{FF2B5EF4-FFF2-40B4-BE49-F238E27FC236}">
                <a16:creationId xmlns:a16="http://schemas.microsoft.com/office/drawing/2014/main" id="{331C0B36-07A8-443F-8AB7-D9AFFB6F6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6626" y="3807517"/>
            <a:ext cx="2517774" cy="289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2700" rIns="0" bIns="0">
            <a:spAutoFit/>
          </a:bodyPr>
          <a:lstStyle>
            <a:lvl1pPr marL="127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100"/>
              </a:spcBef>
            </a:pPr>
            <a:r>
              <a:rPr lang="ru-RU" altLang="ru-RU" b="1" dirty="0">
                <a:solidFill>
                  <a:schemeClr val="bg1"/>
                </a:solidFill>
                <a:latin typeface="Constantia" panose="02030602050306030303" pitchFamily="18" charset="0"/>
              </a:rPr>
              <a:t> Неналоговые доходы</a:t>
            </a:r>
            <a:endParaRPr lang="ru-RU" altLang="ru-RU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sp>
        <p:nvSpPr>
          <p:cNvPr id="12300" name="object 12">
            <a:extLst>
              <a:ext uri="{FF2B5EF4-FFF2-40B4-BE49-F238E27FC236}">
                <a16:creationId xmlns:a16="http://schemas.microsoft.com/office/drawing/2014/main" id="{9C705358-96B3-43BA-AD2F-2743C2BF2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4739" y="4203701"/>
            <a:ext cx="2259012" cy="878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8255" rIns="0" bIns="0">
            <a:spAutoFit/>
          </a:bodyPr>
          <a:lstStyle>
            <a:lvl1pPr marL="127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2000"/>
              </a:lnSpc>
              <a:spcBef>
                <a:spcPts val="63"/>
              </a:spcBef>
            </a:pPr>
            <a:r>
              <a:rPr lang="ru-RU" altLang="ru-RU" sz="1400" dirty="0">
                <a:solidFill>
                  <a:schemeClr val="bg1"/>
                </a:solidFill>
                <a:latin typeface="Constantia" panose="02030602050306030303" pitchFamily="18" charset="0"/>
              </a:rPr>
              <a:t>Доходы от использования  имущества;</a:t>
            </a:r>
          </a:p>
          <a:p>
            <a:pPr algn="ctr">
              <a:spcBef>
                <a:spcPts val="25"/>
              </a:spcBef>
            </a:pPr>
            <a:r>
              <a:rPr lang="ru-RU" altLang="ru-RU" sz="1400" dirty="0">
                <a:solidFill>
                  <a:schemeClr val="bg1"/>
                </a:solidFill>
                <a:latin typeface="Constantia" panose="02030602050306030303" pitchFamily="18" charset="0"/>
              </a:rPr>
              <a:t>Прочие неналоговые доходы.</a:t>
            </a:r>
          </a:p>
        </p:txBody>
      </p:sp>
      <p:sp>
        <p:nvSpPr>
          <p:cNvPr id="12301" name="object 13">
            <a:extLst>
              <a:ext uri="{FF2B5EF4-FFF2-40B4-BE49-F238E27FC236}">
                <a16:creationId xmlns:a16="http://schemas.microsoft.com/office/drawing/2014/main" id="{8678393D-7C61-4497-920A-9BF30F29DA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2701" y="3676650"/>
            <a:ext cx="2962275" cy="2084388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2302" name="object 14">
            <a:extLst>
              <a:ext uri="{FF2B5EF4-FFF2-40B4-BE49-F238E27FC236}">
                <a16:creationId xmlns:a16="http://schemas.microsoft.com/office/drawing/2014/main" id="{BD4253BE-2CF7-4FC5-B5B3-0E4C7C4476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4774" y="3807516"/>
            <a:ext cx="2390775" cy="122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620" rIns="0" bIns="0">
            <a:spAutoFit/>
          </a:bodyPr>
          <a:lstStyle>
            <a:lvl1pPr marL="752475" indent="-2349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2000"/>
              </a:lnSpc>
              <a:spcBef>
                <a:spcPts val="63"/>
              </a:spcBef>
            </a:pPr>
            <a:r>
              <a:rPr lang="ru-RU" altLang="ru-RU" b="1" dirty="0">
                <a:solidFill>
                  <a:schemeClr val="bg1"/>
                </a:solidFill>
                <a:latin typeface="Constantia" panose="02030602050306030303" pitchFamily="18" charset="0"/>
              </a:rPr>
              <a:t>Межбюджетные  трансферты</a:t>
            </a:r>
          </a:p>
          <a:p>
            <a:pPr algn="ctr">
              <a:lnSpc>
                <a:spcPct val="102000"/>
              </a:lnSpc>
              <a:spcBef>
                <a:spcPts val="13"/>
              </a:spcBef>
            </a:pPr>
            <a:endParaRPr lang="ru-RU" altLang="ru-RU" sz="1400" dirty="0">
              <a:solidFill>
                <a:schemeClr val="bg1"/>
              </a:solidFill>
              <a:latin typeface="Constantia" panose="02030602050306030303" pitchFamily="18" charset="0"/>
            </a:endParaRPr>
          </a:p>
          <a:p>
            <a:pPr algn="ctr">
              <a:lnSpc>
                <a:spcPct val="102000"/>
              </a:lnSpc>
              <a:spcBef>
                <a:spcPts val="13"/>
              </a:spcBef>
            </a:pPr>
            <a:r>
              <a:rPr lang="ru-RU" altLang="ru-RU" sz="1400" dirty="0">
                <a:solidFill>
                  <a:schemeClr val="bg1"/>
                </a:solidFill>
                <a:latin typeface="Constantia" panose="02030602050306030303" pitchFamily="18" charset="0"/>
              </a:rPr>
              <a:t>Дотации;  Субвенции; Субсидии.</a:t>
            </a:r>
          </a:p>
        </p:txBody>
      </p:sp>
      <p:sp>
        <p:nvSpPr>
          <p:cNvPr id="12303" name="object 17">
            <a:extLst>
              <a:ext uri="{FF2B5EF4-FFF2-40B4-BE49-F238E27FC236}">
                <a16:creationId xmlns:a16="http://schemas.microsoft.com/office/drawing/2014/main" id="{754818C8-3EFD-4FF8-9763-78D109619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4200" y="979489"/>
            <a:ext cx="7831138" cy="566737"/>
          </a:xfrm>
        </p:spPr>
        <p:txBody>
          <a:bodyPr vert="horz" lIns="91440" tIns="12700" rIns="91440" bIns="45720" rtlCol="0" anchor="ctr">
            <a:normAutofit fontScale="90000"/>
          </a:bodyPr>
          <a:lstStyle/>
          <a:p>
            <a:pPr marL="1620838" indent="-1609725" algn="ctr">
              <a:spcBef>
                <a:spcPts val="100"/>
              </a:spcBef>
              <a:tabLst>
                <a:tab pos="2574925" algn="l"/>
              </a:tabLst>
            </a:pPr>
            <a:r>
              <a:rPr lang="ru-RU" altLang="ru-RU" sz="1800" dirty="0">
                <a:solidFill>
                  <a:schemeClr val="bg1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ДОХОДЫ БЮДЖЕТА</a:t>
            </a:r>
            <a:r>
              <a:rPr lang="ru-RU" altLang="ru-RU" sz="1800" i="1" dirty="0">
                <a:solidFill>
                  <a:schemeClr val="bg1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- поступающие в бюджет города </a:t>
            </a:r>
            <a:br>
              <a:rPr lang="ru-RU" altLang="ru-RU" sz="1800" i="1" dirty="0">
                <a:solidFill>
                  <a:schemeClr val="bg1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</a:br>
            <a:r>
              <a:rPr lang="ru-RU" altLang="ru-RU" sz="1800" i="1" dirty="0">
                <a:solidFill>
                  <a:schemeClr val="bg1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Горячий Ключ денежные средства</a:t>
            </a:r>
            <a:endParaRPr lang="ru-RU" altLang="ru-RU" sz="1800" dirty="0">
              <a:solidFill>
                <a:schemeClr val="bg1"/>
              </a:solidFill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</a:endParaRPr>
          </a:p>
        </p:txBody>
      </p:sp>
      <p:sp>
        <p:nvSpPr>
          <p:cNvPr id="12304" name="object 18">
            <a:extLst>
              <a:ext uri="{FF2B5EF4-FFF2-40B4-BE49-F238E27FC236}">
                <a16:creationId xmlns:a16="http://schemas.microsoft.com/office/drawing/2014/main" id="{9EF04F27-91F0-42AD-BD33-01E38482C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2139" y="1692276"/>
            <a:ext cx="1614487" cy="12985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2305" name="object 19">
            <a:extLst>
              <a:ext uri="{FF2B5EF4-FFF2-40B4-BE49-F238E27FC236}">
                <a16:creationId xmlns:a16="http://schemas.microsoft.com/office/drawing/2014/main" id="{4D54A890-E2A6-45F3-9209-2DD37E634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8664" y="1436689"/>
            <a:ext cx="2128837" cy="11906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0" name="object 17">
            <a:extLst>
              <a:ext uri="{FF2B5EF4-FFF2-40B4-BE49-F238E27FC236}">
                <a16:creationId xmlns:a16="http://schemas.microsoft.com/office/drawing/2014/main" id="{893FF5A4-D4A5-4484-BE43-9E9714F9C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0069" y="96838"/>
            <a:ext cx="8551862" cy="558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r>
              <a:rPr lang="ru-RU" altLang="ru-RU" sz="2800" dirty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Comic Sans MS" panose="030F0702030302020204" pitchFamily="66" charset="0"/>
              </a:rPr>
              <a:t>Бюджетная</a:t>
            </a:r>
            <a:r>
              <a:rPr lang="ru-RU" altLang="ru-RU" dirty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</a:rPr>
              <a:t> </a:t>
            </a:r>
            <a:r>
              <a:rPr lang="ru-RU" altLang="ru-RU" sz="2800" dirty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Comic Sans MS" panose="030F0702030302020204" pitchFamily="66" charset="0"/>
              </a:rPr>
              <a:t>терминология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bject 2">
            <a:extLst>
              <a:ext uri="{FF2B5EF4-FFF2-40B4-BE49-F238E27FC236}">
                <a16:creationId xmlns:a16="http://schemas.microsoft.com/office/drawing/2014/main" id="{A28C7C73-142D-4A36-89CA-CF213B88298F}"/>
              </a:ext>
            </a:extLst>
          </p:cNvPr>
          <p:cNvSpPr>
            <a:spLocks/>
          </p:cNvSpPr>
          <p:nvPr/>
        </p:nvSpPr>
        <p:spPr bwMode="auto">
          <a:xfrm>
            <a:off x="2024064" y="5945188"/>
            <a:ext cx="4897437" cy="912812"/>
          </a:xfrm>
          <a:custGeom>
            <a:avLst/>
            <a:gdLst>
              <a:gd name="T0" fmla="*/ 85642 w 4897755"/>
              <a:gd name="T1" fmla="*/ 21274 h 913129"/>
              <a:gd name="T2" fmla="*/ 3633870 w 4897755"/>
              <a:gd name="T3" fmla="*/ 909267 h 913129"/>
              <a:gd name="T4" fmla="*/ 4893589 w 4897755"/>
              <a:gd name="T5" fmla="*/ 909267 h 913129"/>
              <a:gd name="T6" fmla="*/ 85642 w 4897755"/>
              <a:gd name="T7" fmla="*/ 21274 h 913129"/>
              <a:gd name="T8" fmla="*/ 660 w 4897755"/>
              <a:gd name="T9" fmla="*/ 0 h 913129"/>
              <a:gd name="T10" fmla="*/ 0 w 4897755"/>
              <a:gd name="T11" fmla="*/ 5449 h 913129"/>
              <a:gd name="T12" fmla="*/ 85642 w 4897755"/>
              <a:gd name="T13" fmla="*/ 21274 h 913129"/>
              <a:gd name="T14" fmla="*/ 660 w 4897755"/>
              <a:gd name="T15" fmla="*/ 0 h 91312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897755"/>
              <a:gd name="T25" fmla="*/ 0 h 913129"/>
              <a:gd name="T26" fmla="*/ 4897755 w 4897755"/>
              <a:gd name="T27" fmla="*/ 913129 h 91312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897755" h="913129">
                <a:moveTo>
                  <a:pt x="85714" y="21358"/>
                </a:moveTo>
                <a:lnTo>
                  <a:pt x="3636702" y="913064"/>
                </a:lnTo>
                <a:lnTo>
                  <a:pt x="4897405" y="913064"/>
                </a:lnTo>
                <a:lnTo>
                  <a:pt x="85714" y="21358"/>
                </a:lnTo>
                <a:close/>
              </a:path>
              <a:path w="4897755" h="913129">
                <a:moveTo>
                  <a:pt x="660" y="0"/>
                </a:moveTo>
                <a:lnTo>
                  <a:pt x="0" y="5473"/>
                </a:lnTo>
                <a:lnTo>
                  <a:pt x="85714" y="21358"/>
                </a:lnTo>
                <a:lnTo>
                  <a:pt x="660" y="0"/>
                </a:lnTo>
                <a:close/>
              </a:path>
            </a:pathLst>
          </a:custGeom>
          <a:solidFill>
            <a:srgbClr val="B3CAB5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3315" name="object 3">
            <a:extLst>
              <a:ext uri="{FF2B5EF4-FFF2-40B4-BE49-F238E27FC236}">
                <a16:creationId xmlns:a16="http://schemas.microsoft.com/office/drawing/2014/main" id="{86C8C1E8-EE27-47EC-9E70-0D71E74CD467}"/>
              </a:ext>
            </a:extLst>
          </p:cNvPr>
          <p:cNvSpPr>
            <a:spLocks/>
          </p:cNvSpPr>
          <p:nvPr/>
        </p:nvSpPr>
        <p:spPr bwMode="auto">
          <a:xfrm>
            <a:off x="2009775" y="5938838"/>
            <a:ext cx="3651250" cy="919162"/>
          </a:xfrm>
          <a:custGeom>
            <a:avLst/>
            <a:gdLst>
              <a:gd name="T0" fmla="*/ 0 w 3651885"/>
              <a:gd name="T1" fmla="*/ 0 h 919479"/>
              <a:gd name="T2" fmla="*/ 7912 w 3651885"/>
              <a:gd name="T3" fmla="*/ 6325 h 919479"/>
              <a:gd name="T4" fmla="*/ 2862889 w 3651885"/>
              <a:gd name="T5" fmla="*/ 915187 h 919479"/>
              <a:gd name="T6" fmla="*/ 3644272 w 3651885"/>
              <a:gd name="T7" fmla="*/ 915187 h 919479"/>
              <a:gd name="T8" fmla="*/ 0 w 3651885"/>
              <a:gd name="T9" fmla="*/ 0 h 9194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51885"/>
              <a:gd name="T16" fmla="*/ 0 h 919479"/>
              <a:gd name="T17" fmla="*/ 3651885 w 3651885"/>
              <a:gd name="T18" fmla="*/ 919479 h 9194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51885" h="919479">
                <a:moveTo>
                  <a:pt x="0" y="0"/>
                </a:moveTo>
                <a:lnTo>
                  <a:pt x="7924" y="6349"/>
                </a:lnTo>
                <a:lnTo>
                  <a:pt x="2868870" y="918983"/>
                </a:lnTo>
                <a:lnTo>
                  <a:pt x="3651885" y="91898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3316" name="object 4">
            <a:extLst>
              <a:ext uri="{FF2B5EF4-FFF2-40B4-BE49-F238E27FC236}">
                <a16:creationId xmlns:a16="http://schemas.microsoft.com/office/drawing/2014/main" id="{30CA4182-B5A4-47E8-B4ED-71D046B73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789614"/>
            <a:ext cx="3398838" cy="106838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3317" name="object 5">
            <a:extLst>
              <a:ext uri="{FF2B5EF4-FFF2-40B4-BE49-F238E27FC236}">
                <a16:creationId xmlns:a16="http://schemas.microsoft.com/office/drawing/2014/main" id="{EAB91D2E-BDD1-4D4A-AA1A-8C02ACA819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783264"/>
            <a:ext cx="3373438" cy="107473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3318" name="object 6">
            <a:extLst>
              <a:ext uri="{FF2B5EF4-FFF2-40B4-BE49-F238E27FC236}">
                <a16:creationId xmlns:a16="http://schemas.microsoft.com/office/drawing/2014/main" id="{CF2C1F2E-588B-4E2F-A5D2-B85C5D603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4913" y="4251326"/>
            <a:ext cx="508000" cy="72707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3319" name="object 7">
            <a:extLst>
              <a:ext uri="{FF2B5EF4-FFF2-40B4-BE49-F238E27FC236}">
                <a16:creationId xmlns:a16="http://schemas.microsoft.com/office/drawing/2014/main" id="{2EBB3C5F-5F8C-4FDE-8574-7FA3ECA3FF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7851" y="4398963"/>
            <a:ext cx="479425" cy="652462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3320" name="object 8">
            <a:extLst>
              <a:ext uri="{FF2B5EF4-FFF2-40B4-BE49-F238E27FC236}">
                <a16:creationId xmlns:a16="http://schemas.microsoft.com/office/drawing/2014/main" id="{E0F133C5-190F-44AB-8322-09B577787F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3526" y="4398963"/>
            <a:ext cx="481013" cy="652462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3321" name="object 9">
            <a:extLst>
              <a:ext uri="{FF2B5EF4-FFF2-40B4-BE49-F238E27FC236}">
                <a16:creationId xmlns:a16="http://schemas.microsoft.com/office/drawing/2014/main" id="{D6F58797-881C-4FE4-B363-26CD3D6796FB}"/>
              </a:ext>
            </a:extLst>
          </p:cNvPr>
          <p:cNvSpPr>
            <a:spLocks/>
          </p:cNvSpPr>
          <p:nvPr/>
        </p:nvSpPr>
        <p:spPr bwMode="auto">
          <a:xfrm>
            <a:off x="5894388" y="2986089"/>
            <a:ext cx="3251200" cy="547687"/>
          </a:xfrm>
          <a:custGeom>
            <a:avLst/>
            <a:gdLst>
              <a:gd name="T0" fmla="*/ 10922 w 3251200"/>
              <a:gd name="T1" fmla="*/ 0 h 548639"/>
              <a:gd name="T2" fmla="*/ 0 w 3251200"/>
              <a:gd name="T3" fmla="*/ 0 h 548639"/>
              <a:gd name="T4" fmla="*/ 0 w 3251200"/>
              <a:gd name="T5" fmla="*/ 283836 h 548639"/>
              <a:gd name="T6" fmla="*/ 2160 w 3251200"/>
              <a:gd name="T7" fmla="*/ 294349 h 548639"/>
              <a:gd name="T8" fmla="*/ 8048 w 3251200"/>
              <a:gd name="T9" fmla="*/ 302929 h 548639"/>
              <a:gd name="T10" fmla="*/ 16769 w 3251200"/>
              <a:gd name="T11" fmla="*/ 308710 h 548639"/>
              <a:gd name="T12" fmla="*/ 27432 w 3251200"/>
              <a:gd name="T13" fmla="*/ 310827 h 548639"/>
              <a:gd name="T14" fmla="*/ 3196208 w 3251200"/>
              <a:gd name="T15" fmla="*/ 310827 h 548639"/>
              <a:gd name="T16" fmla="*/ 3196208 w 3251200"/>
              <a:gd name="T17" fmla="*/ 536952 h 548639"/>
              <a:gd name="T18" fmla="*/ 3207130 w 3251200"/>
              <a:gd name="T19" fmla="*/ 536952 h 548639"/>
              <a:gd name="T20" fmla="*/ 3207130 w 3251200"/>
              <a:gd name="T21" fmla="*/ 300006 h 548639"/>
              <a:gd name="T22" fmla="*/ 18414 w 3251200"/>
              <a:gd name="T23" fmla="*/ 300006 h 548639"/>
              <a:gd name="T24" fmla="*/ 10922 w 3251200"/>
              <a:gd name="T25" fmla="*/ 292792 h 548639"/>
              <a:gd name="T26" fmla="*/ 10922 w 3251200"/>
              <a:gd name="T27" fmla="*/ 0 h 548639"/>
              <a:gd name="T28" fmla="*/ 54990 w 3251200"/>
              <a:gd name="T29" fmla="*/ 0 h 548639"/>
              <a:gd name="T30" fmla="*/ 21971 w 3251200"/>
              <a:gd name="T31" fmla="*/ 0 h 548639"/>
              <a:gd name="T32" fmla="*/ 21971 w 3251200"/>
              <a:gd name="T33" fmla="*/ 286822 h 548639"/>
              <a:gd name="T34" fmla="*/ 24384 w 3251200"/>
              <a:gd name="T35" fmla="*/ 289307 h 548639"/>
              <a:gd name="T36" fmla="*/ 3218179 w 3251200"/>
              <a:gd name="T37" fmla="*/ 289307 h 548639"/>
              <a:gd name="T38" fmla="*/ 3218179 w 3251200"/>
              <a:gd name="T39" fmla="*/ 536952 h 548639"/>
              <a:gd name="T40" fmla="*/ 3251200 w 3251200"/>
              <a:gd name="T41" fmla="*/ 536952 h 548639"/>
              <a:gd name="T42" fmla="*/ 3251200 w 3251200"/>
              <a:gd name="T43" fmla="*/ 283836 h 548639"/>
              <a:gd name="T44" fmla="*/ 3249037 w 3251200"/>
              <a:gd name="T45" fmla="*/ 273393 h 548639"/>
              <a:gd name="T46" fmla="*/ 3243135 w 3251200"/>
              <a:gd name="T47" fmla="*/ 264853 h 548639"/>
              <a:gd name="T48" fmla="*/ 3234376 w 3251200"/>
              <a:gd name="T49" fmla="*/ 259087 h 548639"/>
              <a:gd name="T50" fmla="*/ 3223641 w 3251200"/>
              <a:gd name="T51" fmla="*/ 256971 h 548639"/>
              <a:gd name="T52" fmla="*/ 54990 w 3251200"/>
              <a:gd name="T53" fmla="*/ 256971 h 548639"/>
              <a:gd name="T54" fmla="*/ 54990 w 3251200"/>
              <a:gd name="T55" fmla="*/ 0 h 54863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251200"/>
              <a:gd name="T85" fmla="*/ 0 h 548639"/>
              <a:gd name="T86" fmla="*/ 3251200 w 3251200"/>
              <a:gd name="T87" fmla="*/ 548639 h 54863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251200" h="548639">
                <a:moveTo>
                  <a:pt x="10922" y="0"/>
                </a:moveTo>
                <a:lnTo>
                  <a:pt x="0" y="0"/>
                </a:lnTo>
                <a:lnTo>
                  <a:pt x="0" y="289813"/>
                </a:lnTo>
                <a:lnTo>
                  <a:pt x="2160" y="300549"/>
                </a:lnTo>
                <a:lnTo>
                  <a:pt x="8048" y="309308"/>
                </a:lnTo>
                <a:lnTo>
                  <a:pt x="16769" y="315210"/>
                </a:lnTo>
                <a:lnTo>
                  <a:pt x="27432" y="317373"/>
                </a:lnTo>
                <a:lnTo>
                  <a:pt x="3196208" y="317373"/>
                </a:lnTo>
                <a:lnTo>
                  <a:pt x="3196208" y="548259"/>
                </a:lnTo>
                <a:lnTo>
                  <a:pt x="3207130" y="548259"/>
                </a:lnTo>
                <a:lnTo>
                  <a:pt x="3207130" y="306324"/>
                </a:lnTo>
                <a:lnTo>
                  <a:pt x="18414" y="306324"/>
                </a:lnTo>
                <a:lnTo>
                  <a:pt x="10922" y="298958"/>
                </a:lnTo>
                <a:lnTo>
                  <a:pt x="10922" y="0"/>
                </a:lnTo>
                <a:close/>
              </a:path>
              <a:path w="3251200" h="548639">
                <a:moveTo>
                  <a:pt x="54990" y="0"/>
                </a:moveTo>
                <a:lnTo>
                  <a:pt x="21971" y="0"/>
                </a:lnTo>
                <a:lnTo>
                  <a:pt x="21971" y="292862"/>
                </a:lnTo>
                <a:lnTo>
                  <a:pt x="24384" y="295401"/>
                </a:lnTo>
                <a:lnTo>
                  <a:pt x="3218179" y="295401"/>
                </a:lnTo>
                <a:lnTo>
                  <a:pt x="3218179" y="548259"/>
                </a:lnTo>
                <a:lnTo>
                  <a:pt x="3251200" y="548259"/>
                </a:lnTo>
                <a:lnTo>
                  <a:pt x="3251200" y="289813"/>
                </a:lnTo>
                <a:lnTo>
                  <a:pt x="3249037" y="279151"/>
                </a:lnTo>
                <a:lnTo>
                  <a:pt x="3243135" y="270430"/>
                </a:lnTo>
                <a:lnTo>
                  <a:pt x="3234376" y="264542"/>
                </a:lnTo>
                <a:lnTo>
                  <a:pt x="3223641" y="262382"/>
                </a:lnTo>
                <a:lnTo>
                  <a:pt x="54990" y="262382"/>
                </a:lnTo>
                <a:lnTo>
                  <a:pt x="54990" y="0"/>
                </a:lnTo>
                <a:close/>
              </a:path>
            </a:pathLst>
          </a:custGeom>
          <a:solidFill>
            <a:srgbClr val="5881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3322" name="object 10">
            <a:extLst>
              <a:ext uri="{FF2B5EF4-FFF2-40B4-BE49-F238E27FC236}">
                <a16:creationId xmlns:a16="http://schemas.microsoft.com/office/drawing/2014/main" id="{280D0998-F9AD-432E-849C-1EAB98C2639A}"/>
              </a:ext>
            </a:extLst>
          </p:cNvPr>
          <p:cNvSpPr>
            <a:spLocks/>
          </p:cNvSpPr>
          <p:nvPr/>
        </p:nvSpPr>
        <p:spPr bwMode="auto">
          <a:xfrm>
            <a:off x="5894389" y="2986089"/>
            <a:ext cx="60325" cy="515937"/>
          </a:xfrm>
          <a:custGeom>
            <a:avLst/>
            <a:gdLst>
              <a:gd name="T0" fmla="*/ 14560 w 60960"/>
              <a:gd name="T1" fmla="*/ 279746 h 516889"/>
              <a:gd name="T2" fmla="*/ 4816 w 60960"/>
              <a:gd name="T3" fmla="*/ 279746 h 516889"/>
              <a:gd name="T4" fmla="*/ 4816 w 60960"/>
              <a:gd name="T5" fmla="*/ 505580 h 516889"/>
              <a:gd name="T6" fmla="*/ 14560 w 60960"/>
              <a:gd name="T7" fmla="*/ 505580 h 516889"/>
              <a:gd name="T8" fmla="*/ 14560 w 60960"/>
              <a:gd name="T9" fmla="*/ 279746 h 516889"/>
              <a:gd name="T10" fmla="*/ 48497 w 60960"/>
              <a:gd name="T11" fmla="*/ 0 h 516889"/>
              <a:gd name="T12" fmla="*/ 19378 w 60960"/>
              <a:gd name="T13" fmla="*/ 0 h 516889"/>
              <a:gd name="T14" fmla="*/ 19378 w 60960"/>
              <a:gd name="T15" fmla="*/ 255771 h 516889"/>
              <a:gd name="T16" fmla="*/ 21504 w 60960"/>
              <a:gd name="T17" fmla="*/ 258256 h 516889"/>
              <a:gd name="T18" fmla="*/ 24192 w 60960"/>
              <a:gd name="T19" fmla="*/ 258256 h 516889"/>
              <a:gd name="T20" fmla="*/ 24192 w 60960"/>
              <a:gd name="T21" fmla="*/ 505580 h 516889"/>
              <a:gd name="T22" fmla="*/ 53313 w 60960"/>
              <a:gd name="T23" fmla="*/ 505580 h 516889"/>
              <a:gd name="T24" fmla="*/ 53313 w 60960"/>
              <a:gd name="T25" fmla="*/ 252791 h 516889"/>
              <a:gd name="T26" fmla="*/ 51407 w 60960"/>
              <a:gd name="T27" fmla="*/ 242360 h 516889"/>
              <a:gd name="T28" fmla="*/ 46202 w 60960"/>
              <a:gd name="T29" fmla="*/ 233832 h 516889"/>
              <a:gd name="T30" fmla="*/ 38477 w 60960"/>
              <a:gd name="T31" fmla="*/ 228071 h 516889"/>
              <a:gd name="T32" fmla="*/ 29008 w 60960"/>
              <a:gd name="T33" fmla="*/ 225958 h 516889"/>
              <a:gd name="T34" fmla="*/ 48497 w 60960"/>
              <a:gd name="T35" fmla="*/ 225958 h 516889"/>
              <a:gd name="T36" fmla="*/ 48497 w 60960"/>
              <a:gd name="T37" fmla="*/ 0 h 516889"/>
              <a:gd name="T38" fmla="*/ 14560 w 60960"/>
              <a:gd name="T39" fmla="*/ 277457 h 516889"/>
              <a:gd name="T40" fmla="*/ 14560 w 60960"/>
              <a:gd name="T41" fmla="*/ 279746 h 516889"/>
              <a:gd name="T42" fmla="*/ 24192 w 60960"/>
              <a:gd name="T43" fmla="*/ 279746 h 516889"/>
              <a:gd name="T44" fmla="*/ 14788 w 60960"/>
              <a:gd name="T45" fmla="*/ 277631 h 516889"/>
              <a:gd name="T46" fmla="*/ 14560 w 60960"/>
              <a:gd name="T47" fmla="*/ 277457 h 516889"/>
              <a:gd name="T48" fmla="*/ 9632 w 60960"/>
              <a:gd name="T49" fmla="*/ 0 h 516889"/>
              <a:gd name="T50" fmla="*/ 0 w 60960"/>
              <a:gd name="T51" fmla="*/ 0 h 516889"/>
              <a:gd name="T52" fmla="*/ 0 w 60960"/>
              <a:gd name="T53" fmla="*/ 252791 h 516889"/>
              <a:gd name="T54" fmla="*/ 1906 w 60960"/>
              <a:gd name="T55" fmla="*/ 263290 h 516889"/>
              <a:gd name="T56" fmla="*/ 7098 w 60960"/>
              <a:gd name="T57" fmla="*/ 271859 h 516889"/>
              <a:gd name="T58" fmla="*/ 14560 w 60960"/>
              <a:gd name="T59" fmla="*/ 277457 h 516889"/>
              <a:gd name="T60" fmla="*/ 14560 w 60960"/>
              <a:gd name="T61" fmla="*/ 268939 h 516889"/>
              <a:gd name="T62" fmla="*/ 16239 w 60960"/>
              <a:gd name="T63" fmla="*/ 268939 h 516889"/>
              <a:gd name="T64" fmla="*/ 9632 w 60960"/>
              <a:gd name="T65" fmla="*/ 261733 h 516889"/>
              <a:gd name="T66" fmla="*/ 9632 w 60960"/>
              <a:gd name="T67" fmla="*/ 0 h 51688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60960"/>
              <a:gd name="T103" fmla="*/ 0 h 516889"/>
              <a:gd name="T104" fmla="*/ 60960 w 60960"/>
              <a:gd name="T105" fmla="*/ 516889 h 516889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60960" h="516889">
                <a:moveTo>
                  <a:pt x="16510" y="286004"/>
                </a:moveTo>
                <a:lnTo>
                  <a:pt x="5461" y="286004"/>
                </a:lnTo>
                <a:lnTo>
                  <a:pt x="5461" y="516889"/>
                </a:lnTo>
                <a:lnTo>
                  <a:pt x="16510" y="516889"/>
                </a:lnTo>
                <a:lnTo>
                  <a:pt x="16510" y="286004"/>
                </a:lnTo>
                <a:close/>
              </a:path>
              <a:path w="60960" h="516889">
                <a:moveTo>
                  <a:pt x="54990" y="0"/>
                </a:moveTo>
                <a:lnTo>
                  <a:pt x="21971" y="0"/>
                </a:lnTo>
                <a:lnTo>
                  <a:pt x="21971" y="261493"/>
                </a:lnTo>
                <a:lnTo>
                  <a:pt x="24384" y="264033"/>
                </a:lnTo>
                <a:lnTo>
                  <a:pt x="27432" y="264033"/>
                </a:lnTo>
                <a:lnTo>
                  <a:pt x="27432" y="516889"/>
                </a:lnTo>
                <a:lnTo>
                  <a:pt x="60451" y="516889"/>
                </a:lnTo>
                <a:lnTo>
                  <a:pt x="60451" y="258445"/>
                </a:lnTo>
                <a:lnTo>
                  <a:pt x="58289" y="247782"/>
                </a:lnTo>
                <a:lnTo>
                  <a:pt x="52387" y="239061"/>
                </a:lnTo>
                <a:lnTo>
                  <a:pt x="43628" y="233173"/>
                </a:lnTo>
                <a:lnTo>
                  <a:pt x="32893" y="231012"/>
                </a:lnTo>
                <a:lnTo>
                  <a:pt x="54990" y="231012"/>
                </a:lnTo>
                <a:lnTo>
                  <a:pt x="54990" y="0"/>
                </a:lnTo>
                <a:close/>
              </a:path>
              <a:path w="60960" h="516889">
                <a:moveTo>
                  <a:pt x="16510" y="283665"/>
                </a:moveTo>
                <a:lnTo>
                  <a:pt x="16510" y="286004"/>
                </a:lnTo>
                <a:lnTo>
                  <a:pt x="27432" y="286004"/>
                </a:lnTo>
                <a:lnTo>
                  <a:pt x="16769" y="283841"/>
                </a:lnTo>
                <a:lnTo>
                  <a:pt x="16510" y="283665"/>
                </a:lnTo>
                <a:close/>
              </a:path>
              <a:path w="60960" h="516889">
                <a:moveTo>
                  <a:pt x="10922" y="0"/>
                </a:moveTo>
                <a:lnTo>
                  <a:pt x="0" y="0"/>
                </a:lnTo>
                <a:lnTo>
                  <a:pt x="0" y="258445"/>
                </a:lnTo>
                <a:lnTo>
                  <a:pt x="2160" y="269180"/>
                </a:lnTo>
                <a:lnTo>
                  <a:pt x="8048" y="277939"/>
                </a:lnTo>
                <a:lnTo>
                  <a:pt x="16510" y="283665"/>
                </a:lnTo>
                <a:lnTo>
                  <a:pt x="16510" y="274955"/>
                </a:lnTo>
                <a:lnTo>
                  <a:pt x="18414" y="274955"/>
                </a:lnTo>
                <a:lnTo>
                  <a:pt x="10922" y="267588"/>
                </a:lnTo>
                <a:lnTo>
                  <a:pt x="10922" y="0"/>
                </a:lnTo>
                <a:close/>
              </a:path>
            </a:pathLst>
          </a:custGeom>
          <a:solidFill>
            <a:srgbClr val="5881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3323" name="object 11">
            <a:extLst>
              <a:ext uri="{FF2B5EF4-FFF2-40B4-BE49-F238E27FC236}">
                <a16:creationId xmlns:a16="http://schemas.microsoft.com/office/drawing/2014/main" id="{1332B8E4-C340-4BCB-8A52-84A568936AE7}"/>
              </a:ext>
            </a:extLst>
          </p:cNvPr>
          <p:cNvSpPr>
            <a:spLocks/>
          </p:cNvSpPr>
          <p:nvPr/>
        </p:nvSpPr>
        <p:spPr bwMode="auto">
          <a:xfrm>
            <a:off x="3119438" y="2986089"/>
            <a:ext cx="2830512" cy="515937"/>
          </a:xfrm>
          <a:custGeom>
            <a:avLst/>
            <a:gdLst>
              <a:gd name="T0" fmla="*/ 2796503 w 2829560"/>
              <a:gd name="T1" fmla="*/ 0 h 516889"/>
              <a:gd name="T2" fmla="*/ 2785537 w 2829560"/>
              <a:gd name="T3" fmla="*/ 0 h 516889"/>
              <a:gd name="T4" fmla="*/ 2785537 w 2829560"/>
              <a:gd name="T5" fmla="*/ 225958 h 516889"/>
              <a:gd name="T6" fmla="*/ 27539 w 2829560"/>
              <a:gd name="T7" fmla="*/ 225958 h 516889"/>
              <a:gd name="T8" fmla="*/ 16841 w 2829560"/>
              <a:gd name="T9" fmla="*/ 228071 h 516889"/>
              <a:gd name="T10" fmla="*/ 8084 w 2829560"/>
              <a:gd name="T11" fmla="*/ 233832 h 516889"/>
              <a:gd name="T12" fmla="*/ 2172 w 2829560"/>
              <a:gd name="T13" fmla="*/ 242360 h 516889"/>
              <a:gd name="T14" fmla="*/ 0 w 2829560"/>
              <a:gd name="T15" fmla="*/ 252791 h 516889"/>
              <a:gd name="T16" fmla="*/ 0 w 2829560"/>
              <a:gd name="T17" fmla="*/ 505580 h 516889"/>
              <a:gd name="T18" fmla="*/ 10969 w 2829560"/>
              <a:gd name="T19" fmla="*/ 505580 h 516889"/>
              <a:gd name="T20" fmla="*/ 10969 w 2829560"/>
              <a:gd name="T21" fmla="*/ 243846 h 516889"/>
              <a:gd name="T22" fmla="*/ 18359 w 2829560"/>
              <a:gd name="T23" fmla="*/ 236641 h 516889"/>
              <a:gd name="T24" fmla="*/ 2796503 w 2829560"/>
              <a:gd name="T25" fmla="*/ 236641 h 516889"/>
              <a:gd name="T26" fmla="*/ 2796503 w 2829560"/>
              <a:gd name="T27" fmla="*/ 0 h 516889"/>
              <a:gd name="T28" fmla="*/ 2840749 w 2829560"/>
              <a:gd name="T29" fmla="*/ 0 h 516889"/>
              <a:gd name="T30" fmla="*/ 2807596 w 2829560"/>
              <a:gd name="T31" fmla="*/ 0 h 516889"/>
              <a:gd name="T32" fmla="*/ 2807596 w 2829560"/>
              <a:gd name="T33" fmla="*/ 247449 h 516889"/>
              <a:gd name="T34" fmla="*/ 24479 w 2829560"/>
              <a:gd name="T35" fmla="*/ 247449 h 516889"/>
              <a:gd name="T36" fmla="*/ 22054 w 2829560"/>
              <a:gd name="T37" fmla="*/ 249808 h 516889"/>
              <a:gd name="T38" fmla="*/ 22054 w 2829560"/>
              <a:gd name="T39" fmla="*/ 505580 h 516889"/>
              <a:gd name="T40" fmla="*/ 55218 w 2829560"/>
              <a:gd name="T41" fmla="*/ 505580 h 516889"/>
              <a:gd name="T42" fmla="*/ 55218 w 2829560"/>
              <a:gd name="T43" fmla="*/ 279746 h 516889"/>
              <a:gd name="T44" fmla="*/ 2813081 w 2829560"/>
              <a:gd name="T45" fmla="*/ 279746 h 516889"/>
              <a:gd name="T46" fmla="*/ 2823858 w 2829560"/>
              <a:gd name="T47" fmla="*/ 277631 h 516889"/>
              <a:gd name="T48" fmla="*/ 2832652 w 2829560"/>
              <a:gd name="T49" fmla="*/ 271859 h 516889"/>
              <a:gd name="T50" fmla="*/ 2838578 w 2829560"/>
              <a:gd name="T51" fmla="*/ 263290 h 516889"/>
              <a:gd name="T52" fmla="*/ 2840749 w 2829560"/>
              <a:gd name="T53" fmla="*/ 252791 h 516889"/>
              <a:gd name="T54" fmla="*/ 2840749 w 2829560"/>
              <a:gd name="T55" fmla="*/ 0 h 51688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2829560"/>
              <a:gd name="T85" fmla="*/ 0 h 516889"/>
              <a:gd name="T86" fmla="*/ 2829560 w 2829560"/>
              <a:gd name="T87" fmla="*/ 516889 h 51688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2829560" h="516889">
                <a:moveTo>
                  <a:pt x="2785237" y="0"/>
                </a:moveTo>
                <a:lnTo>
                  <a:pt x="2774315" y="0"/>
                </a:lnTo>
                <a:lnTo>
                  <a:pt x="2774315" y="231012"/>
                </a:lnTo>
                <a:lnTo>
                  <a:pt x="27431" y="231012"/>
                </a:lnTo>
                <a:lnTo>
                  <a:pt x="16769" y="233173"/>
                </a:lnTo>
                <a:lnTo>
                  <a:pt x="8048" y="239061"/>
                </a:lnTo>
                <a:lnTo>
                  <a:pt x="2160" y="247782"/>
                </a:lnTo>
                <a:lnTo>
                  <a:pt x="0" y="258445"/>
                </a:lnTo>
                <a:lnTo>
                  <a:pt x="0" y="516889"/>
                </a:lnTo>
                <a:lnTo>
                  <a:pt x="10921" y="516889"/>
                </a:lnTo>
                <a:lnTo>
                  <a:pt x="10921" y="249300"/>
                </a:lnTo>
                <a:lnTo>
                  <a:pt x="18287" y="241935"/>
                </a:lnTo>
                <a:lnTo>
                  <a:pt x="2785237" y="241935"/>
                </a:lnTo>
                <a:lnTo>
                  <a:pt x="2785237" y="0"/>
                </a:lnTo>
                <a:close/>
              </a:path>
              <a:path w="2829560" h="516889">
                <a:moveTo>
                  <a:pt x="2829305" y="0"/>
                </a:moveTo>
                <a:lnTo>
                  <a:pt x="2796286" y="0"/>
                </a:lnTo>
                <a:lnTo>
                  <a:pt x="2796286" y="252984"/>
                </a:lnTo>
                <a:lnTo>
                  <a:pt x="24383" y="252984"/>
                </a:lnTo>
                <a:lnTo>
                  <a:pt x="21970" y="255397"/>
                </a:lnTo>
                <a:lnTo>
                  <a:pt x="21970" y="516889"/>
                </a:lnTo>
                <a:lnTo>
                  <a:pt x="54990" y="516889"/>
                </a:lnTo>
                <a:lnTo>
                  <a:pt x="54990" y="286004"/>
                </a:lnTo>
                <a:lnTo>
                  <a:pt x="2801747" y="286004"/>
                </a:lnTo>
                <a:lnTo>
                  <a:pt x="2812482" y="283841"/>
                </a:lnTo>
                <a:lnTo>
                  <a:pt x="2821241" y="277939"/>
                </a:lnTo>
                <a:lnTo>
                  <a:pt x="2827143" y="269180"/>
                </a:lnTo>
                <a:lnTo>
                  <a:pt x="2829305" y="258445"/>
                </a:lnTo>
                <a:lnTo>
                  <a:pt x="2829305" y="0"/>
                </a:lnTo>
                <a:close/>
              </a:path>
            </a:pathLst>
          </a:custGeom>
          <a:solidFill>
            <a:srgbClr val="5881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3324" name="object 12">
            <a:extLst>
              <a:ext uri="{FF2B5EF4-FFF2-40B4-BE49-F238E27FC236}">
                <a16:creationId xmlns:a16="http://schemas.microsoft.com/office/drawing/2014/main" id="{08EADD86-F9B3-405B-8684-4B2C6D28E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7426" y="2030413"/>
            <a:ext cx="2244725" cy="106045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3325" name="object 13">
            <a:extLst>
              <a:ext uri="{FF2B5EF4-FFF2-40B4-BE49-F238E27FC236}">
                <a16:creationId xmlns:a16="http://schemas.microsoft.com/office/drawing/2014/main" id="{B77B27A8-8044-462C-AAF7-F2B31EEFA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8888" y="2276475"/>
            <a:ext cx="170815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 marL="127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100"/>
              </a:spcBef>
            </a:pPr>
            <a:r>
              <a:rPr lang="ru-RU" altLang="ru-RU" sz="2800" dirty="0">
                <a:solidFill>
                  <a:schemeClr val="bg1"/>
                </a:solidFill>
                <a:latin typeface="Constantia" panose="02030602050306030303" pitchFamily="18" charset="0"/>
              </a:rPr>
              <a:t>РАСХОДЫ</a:t>
            </a:r>
          </a:p>
        </p:txBody>
      </p:sp>
      <p:sp>
        <p:nvSpPr>
          <p:cNvPr id="13326" name="object 14">
            <a:extLst>
              <a:ext uri="{FF2B5EF4-FFF2-40B4-BE49-F238E27FC236}">
                <a16:creationId xmlns:a16="http://schemas.microsoft.com/office/drawing/2014/main" id="{15D09F22-B2C2-475C-938D-89A23F5E6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2476" y="3571875"/>
            <a:ext cx="22510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620" rIns="0" bIns="0">
            <a:spAutoFit/>
          </a:bodyPr>
          <a:lstStyle>
            <a:lvl1pPr marL="423863" indent="-411163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2000"/>
              </a:lnSpc>
              <a:spcBef>
                <a:spcPts val="63"/>
              </a:spcBef>
            </a:pPr>
            <a:r>
              <a:rPr lang="ru-RU" altLang="ru-RU" b="1">
                <a:solidFill>
                  <a:srgbClr val="FFFFFF"/>
                </a:solidFill>
                <a:latin typeface="Constantia" panose="02030602050306030303" pitchFamily="18" charset="0"/>
              </a:rPr>
              <a:t>по муниципальным  программам</a:t>
            </a:r>
            <a:endParaRPr lang="ru-RU" altLang="ru-RU">
              <a:latin typeface="Constantia" panose="02030602050306030303" pitchFamily="18" charset="0"/>
            </a:endParaRPr>
          </a:p>
        </p:txBody>
      </p:sp>
      <p:sp>
        <p:nvSpPr>
          <p:cNvPr id="13327" name="object 15">
            <a:extLst>
              <a:ext uri="{FF2B5EF4-FFF2-40B4-BE49-F238E27FC236}">
                <a16:creationId xmlns:a16="http://schemas.microsoft.com/office/drawing/2014/main" id="{25CDEDC0-83EE-4508-9082-CC7A01ACC5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1020" y="3460750"/>
            <a:ext cx="5408612" cy="1157288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u-RU" altLang="ru-RU" dirty="0">
                <a:solidFill>
                  <a:schemeClr val="bg1"/>
                </a:solidFill>
              </a:rPr>
              <a:t>                </a:t>
            </a:r>
            <a:r>
              <a:rPr lang="ru-RU" altLang="ru-RU" b="1" dirty="0">
                <a:solidFill>
                  <a:schemeClr val="bg1"/>
                </a:solidFill>
                <a:latin typeface="Constantia" panose="02030602050306030303" pitchFamily="18" charset="0"/>
              </a:rPr>
              <a:t>по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b="1" dirty="0">
                <a:solidFill>
                  <a:schemeClr val="bg1"/>
                </a:solidFill>
                <a:latin typeface="Constantia" panose="02030602050306030303" pitchFamily="18" charset="0"/>
              </a:rPr>
              <a:t>    документам</a:t>
            </a:r>
            <a:endParaRPr lang="ru-RU" altLang="ru-RU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sp>
        <p:nvSpPr>
          <p:cNvPr id="13328" name="object 16">
            <a:extLst>
              <a:ext uri="{FF2B5EF4-FFF2-40B4-BE49-F238E27FC236}">
                <a16:creationId xmlns:a16="http://schemas.microsoft.com/office/drawing/2014/main" id="{CC2367E0-DCFB-4C74-B574-CAED3B00A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3450" y="3616325"/>
            <a:ext cx="11890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100"/>
              </a:spcBef>
            </a:pPr>
            <a:r>
              <a:rPr lang="ru-RU" altLang="ru-RU" b="1" dirty="0">
                <a:solidFill>
                  <a:schemeClr val="bg1"/>
                </a:solidFill>
                <a:latin typeface="Constantia" panose="02030602050306030303" pitchFamily="18" charset="0"/>
              </a:rPr>
              <a:t>по</a:t>
            </a:r>
            <a:endParaRPr lang="ru-RU" altLang="ru-RU" dirty="0">
              <a:solidFill>
                <a:schemeClr val="bg1"/>
              </a:solidFill>
              <a:latin typeface="Constantia" panose="02030602050306030303" pitchFamily="18" charset="0"/>
            </a:endParaRPr>
          </a:p>
          <a:p>
            <a:pPr algn="ctr">
              <a:spcBef>
                <a:spcPts val="25"/>
              </a:spcBef>
            </a:pPr>
            <a:r>
              <a:rPr lang="ru-RU" altLang="ru-RU" b="1" dirty="0">
                <a:solidFill>
                  <a:schemeClr val="bg1"/>
                </a:solidFill>
                <a:latin typeface="Constantia" panose="02030602050306030303" pitchFamily="18" charset="0"/>
              </a:rPr>
              <a:t>функциям</a:t>
            </a:r>
            <a:endParaRPr lang="ru-RU" altLang="ru-RU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sp>
        <p:nvSpPr>
          <p:cNvPr id="13329" name="object 17">
            <a:extLst>
              <a:ext uri="{FF2B5EF4-FFF2-40B4-BE49-F238E27FC236}">
                <a16:creationId xmlns:a16="http://schemas.microsoft.com/office/drawing/2014/main" id="{2CA1E5A3-B2BF-4ED6-8942-549F81821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3163" y="3492500"/>
            <a:ext cx="3103562" cy="1093788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3330" name="object 18">
            <a:extLst>
              <a:ext uri="{FF2B5EF4-FFF2-40B4-BE49-F238E27FC236}">
                <a16:creationId xmlns:a16="http://schemas.microsoft.com/office/drawing/2014/main" id="{1EC2A973-4668-4489-8300-5BD394A8E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6364" y="3703639"/>
            <a:ext cx="13414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100"/>
              </a:spcBef>
            </a:pPr>
            <a:r>
              <a:rPr lang="ru-RU" altLang="ru-RU" b="1" dirty="0">
                <a:solidFill>
                  <a:schemeClr val="bg1"/>
                </a:solidFill>
                <a:latin typeface="Constantia" panose="02030602050306030303" pitchFamily="18" charset="0"/>
              </a:rPr>
              <a:t>по</a:t>
            </a:r>
            <a:endParaRPr lang="ru-RU" altLang="ru-RU" dirty="0">
              <a:solidFill>
                <a:schemeClr val="bg1"/>
              </a:solidFill>
              <a:latin typeface="Constantia" panose="02030602050306030303" pitchFamily="18" charset="0"/>
            </a:endParaRPr>
          </a:p>
          <a:p>
            <a:pPr>
              <a:spcBef>
                <a:spcPts val="38"/>
              </a:spcBef>
            </a:pPr>
            <a:r>
              <a:rPr lang="ru-RU" altLang="ru-RU" b="1" dirty="0">
                <a:solidFill>
                  <a:schemeClr val="bg1"/>
                </a:solidFill>
                <a:latin typeface="Constantia" panose="02030602050306030303" pitchFamily="18" charset="0"/>
              </a:rPr>
              <a:t>ведомствам</a:t>
            </a:r>
            <a:endParaRPr lang="ru-RU" altLang="ru-RU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sp>
        <p:nvSpPr>
          <p:cNvPr id="13331" name="object 21">
            <a:extLst>
              <a:ext uri="{FF2B5EF4-FFF2-40B4-BE49-F238E27FC236}">
                <a16:creationId xmlns:a16="http://schemas.microsoft.com/office/drawing/2014/main" id="{1790CE70-636D-4EE4-8630-0D588AAC6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0231" y="991395"/>
            <a:ext cx="81994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100"/>
              </a:spcBef>
            </a:pPr>
            <a:r>
              <a:rPr lang="ru-RU" altLang="ru-RU" b="1" dirty="0">
                <a:solidFill>
                  <a:schemeClr val="bg1"/>
                </a:solidFill>
                <a:latin typeface="Constantia" panose="02030602050306030303" pitchFamily="18" charset="0"/>
              </a:rPr>
              <a:t>РАСХОДЫ БЮДЖЕТА </a:t>
            </a:r>
            <a:r>
              <a:rPr lang="ru-RU" altLang="ru-RU" b="1" i="1" dirty="0">
                <a:solidFill>
                  <a:schemeClr val="bg1"/>
                </a:solidFill>
                <a:latin typeface="Constantia" panose="02030602050306030303" pitchFamily="18" charset="0"/>
              </a:rPr>
              <a:t>- выплачиваемые из бюджета МО </a:t>
            </a:r>
          </a:p>
          <a:p>
            <a:pPr algn="ctr">
              <a:spcBef>
                <a:spcPts val="100"/>
              </a:spcBef>
            </a:pPr>
            <a:r>
              <a:rPr lang="ru-RU" altLang="ru-RU" b="1" i="1" dirty="0">
                <a:solidFill>
                  <a:schemeClr val="bg1"/>
                </a:solidFill>
                <a:latin typeface="Constantia" panose="02030602050306030303" pitchFamily="18" charset="0"/>
              </a:rPr>
              <a:t>город Горячий Ключ денежные средства</a:t>
            </a:r>
            <a:endParaRPr lang="ru-RU" altLang="ru-RU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sp>
        <p:nvSpPr>
          <p:cNvPr id="13332" name="object 22">
            <a:extLst>
              <a:ext uri="{FF2B5EF4-FFF2-40B4-BE49-F238E27FC236}">
                <a16:creationId xmlns:a16="http://schemas.microsoft.com/office/drawing/2014/main" id="{F3AFCC02-74F1-4CBC-833F-114D7CE7F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1650" y="4686300"/>
            <a:ext cx="2660650" cy="2020888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3333" name="object 23">
            <a:extLst>
              <a:ext uri="{FF2B5EF4-FFF2-40B4-BE49-F238E27FC236}">
                <a16:creationId xmlns:a16="http://schemas.microsoft.com/office/drawing/2014/main" id="{757735E9-473A-415E-B1E6-7899000334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4063" y="4865689"/>
            <a:ext cx="2159000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3335" rIns="0" bIns="0">
            <a:spAutoFit/>
          </a:bodyPr>
          <a:lstStyle>
            <a:lvl1pPr marL="11113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100"/>
              </a:spcBef>
            </a:pPr>
            <a:r>
              <a:rPr lang="ru-RU" alt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определяющий  цели и задачи  муниципальной политики  в определенной сфере,</a:t>
            </a:r>
            <a:endParaRPr lang="ru-RU" alt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ru-RU" alt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их достижения и  примерные объемы</a:t>
            </a:r>
            <a:endParaRPr lang="ru-RU" alt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ru-RU" alt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используемых финансов</a:t>
            </a:r>
            <a:endParaRPr lang="ru-RU" alt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34" name="object 24">
            <a:extLst>
              <a:ext uri="{FF2B5EF4-FFF2-40B4-BE49-F238E27FC236}">
                <a16:creationId xmlns:a16="http://schemas.microsoft.com/office/drawing/2014/main" id="{D8014163-12C6-4981-8030-2C1B6DE48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4063" y="4675190"/>
            <a:ext cx="2816225" cy="2016125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3335" name="object 25">
            <a:extLst>
              <a:ext uri="{FF2B5EF4-FFF2-40B4-BE49-F238E27FC236}">
                <a16:creationId xmlns:a16="http://schemas.microsoft.com/office/drawing/2014/main" id="{3CE6A482-8C53-4B2A-87E6-5AD15A66E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1550" y="4883150"/>
            <a:ext cx="2268538" cy="151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 indent="412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100"/>
              </a:spcBef>
            </a:pPr>
            <a:r>
              <a:rPr lang="ru-RU" alt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 классификация бюджетных</a:t>
            </a:r>
            <a:endParaRPr lang="ru-RU" alt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ru-RU" alt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отражает  направление средств на  выполнение конкретных  функций органов местного  самоуправления</a:t>
            </a:r>
            <a:endParaRPr lang="ru-RU" alt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36" name="object 26">
            <a:extLst>
              <a:ext uri="{FF2B5EF4-FFF2-40B4-BE49-F238E27FC236}">
                <a16:creationId xmlns:a16="http://schemas.microsoft.com/office/drawing/2014/main" id="{72B54A16-EE06-487F-83E2-6F2577F91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5613" y="1487488"/>
            <a:ext cx="2139950" cy="1682750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3337" name="object 27">
            <a:extLst>
              <a:ext uri="{FF2B5EF4-FFF2-40B4-BE49-F238E27FC236}">
                <a16:creationId xmlns:a16="http://schemas.microsoft.com/office/drawing/2014/main" id="{31D1C3CF-882F-4C7C-8A47-B1AA8140E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8889" y="4686300"/>
            <a:ext cx="2967037" cy="2020888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3338" name="object 28">
            <a:extLst>
              <a:ext uri="{FF2B5EF4-FFF2-40B4-BE49-F238E27FC236}">
                <a16:creationId xmlns:a16="http://schemas.microsoft.com/office/drawing/2014/main" id="{6ED3BAAF-6722-4CAC-81E0-A98706364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3525" y="4897439"/>
            <a:ext cx="2419350" cy="151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3335" rIns="0" bIns="0">
            <a:spAutoFit/>
          </a:bodyPr>
          <a:lstStyle>
            <a:lvl1pPr marL="127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100"/>
              </a:spcBef>
            </a:pPr>
            <a:r>
              <a:rPr lang="ru-RU" alt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Ведомственная структура  включает в себя группировку  расходов бюджета, которая  отражает распределение</a:t>
            </a:r>
            <a:endParaRPr lang="ru-RU" alt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ru-RU" alt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бюджетных средств по  главным распорядителям  средств бюджетов</a:t>
            </a:r>
            <a:endParaRPr lang="ru-RU" alt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object 17">
            <a:extLst>
              <a:ext uri="{FF2B5EF4-FFF2-40B4-BE49-F238E27FC236}">
                <a16:creationId xmlns:a16="http://schemas.microsoft.com/office/drawing/2014/main" id="{605D441A-E488-40AA-B2DD-4153FD8B8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0069" y="96838"/>
            <a:ext cx="8551862" cy="558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r>
              <a:rPr lang="ru-RU" altLang="ru-RU" sz="2800" dirty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Comic Sans MS" panose="030F0702030302020204" pitchFamily="66" charset="0"/>
              </a:rPr>
              <a:t>Бюджетная</a:t>
            </a:r>
            <a:r>
              <a:rPr lang="ru-RU" altLang="ru-RU" dirty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</a:rPr>
              <a:t> </a:t>
            </a:r>
            <a:r>
              <a:rPr lang="ru-RU" altLang="ru-RU" sz="2800" dirty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Comic Sans MS" panose="030F0702030302020204" pitchFamily="66" charset="0"/>
              </a:rPr>
              <a:t>терминология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9F0F91-E1BB-4598-933D-C42402672A9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081" y="3540125"/>
            <a:ext cx="925910" cy="91757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658CF8C-2E1E-43CF-AB67-E0F5789AB25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08689" y="3541711"/>
            <a:ext cx="1066800" cy="88582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B546D94-40E2-4115-B8E1-D60F3302A41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508" y="3533776"/>
            <a:ext cx="1217084" cy="91281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bject 2">
            <a:extLst>
              <a:ext uri="{FF2B5EF4-FFF2-40B4-BE49-F238E27FC236}">
                <a16:creationId xmlns:a16="http://schemas.microsoft.com/office/drawing/2014/main" id="{50918044-7B64-4876-B6F5-05787249D6B9}"/>
              </a:ext>
            </a:extLst>
          </p:cNvPr>
          <p:cNvSpPr>
            <a:spLocks/>
          </p:cNvSpPr>
          <p:nvPr/>
        </p:nvSpPr>
        <p:spPr bwMode="auto">
          <a:xfrm>
            <a:off x="2024064" y="5945188"/>
            <a:ext cx="4897437" cy="912812"/>
          </a:xfrm>
          <a:custGeom>
            <a:avLst/>
            <a:gdLst>
              <a:gd name="T0" fmla="*/ 85642 w 4897755"/>
              <a:gd name="T1" fmla="*/ 21274 h 913129"/>
              <a:gd name="T2" fmla="*/ 3633870 w 4897755"/>
              <a:gd name="T3" fmla="*/ 909267 h 913129"/>
              <a:gd name="T4" fmla="*/ 4893589 w 4897755"/>
              <a:gd name="T5" fmla="*/ 909267 h 913129"/>
              <a:gd name="T6" fmla="*/ 85642 w 4897755"/>
              <a:gd name="T7" fmla="*/ 21274 h 913129"/>
              <a:gd name="T8" fmla="*/ 660 w 4897755"/>
              <a:gd name="T9" fmla="*/ 0 h 913129"/>
              <a:gd name="T10" fmla="*/ 0 w 4897755"/>
              <a:gd name="T11" fmla="*/ 5449 h 913129"/>
              <a:gd name="T12" fmla="*/ 85642 w 4897755"/>
              <a:gd name="T13" fmla="*/ 21274 h 913129"/>
              <a:gd name="T14" fmla="*/ 660 w 4897755"/>
              <a:gd name="T15" fmla="*/ 0 h 91312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897755"/>
              <a:gd name="T25" fmla="*/ 0 h 913129"/>
              <a:gd name="T26" fmla="*/ 4897755 w 4897755"/>
              <a:gd name="T27" fmla="*/ 913129 h 91312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897755" h="913129">
                <a:moveTo>
                  <a:pt x="85714" y="21358"/>
                </a:moveTo>
                <a:lnTo>
                  <a:pt x="3636702" y="913064"/>
                </a:lnTo>
                <a:lnTo>
                  <a:pt x="4897405" y="913064"/>
                </a:lnTo>
                <a:lnTo>
                  <a:pt x="85714" y="21358"/>
                </a:lnTo>
                <a:close/>
              </a:path>
              <a:path w="4897755" h="913129">
                <a:moveTo>
                  <a:pt x="660" y="0"/>
                </a:moveTo>
                <a:lnTo>
                  <a:pt x="0" y="5473"/>
                </a:lnTo>
                <a:lnTo>
                  <a:pt x="85714" y="21358"/>
                </a:lnTo>
                <a:lnTo>
                  <a:pt x="660" y="0"/>
                </a:lnTo>
                <a:close/>
              </a:path>
            </a:pathLst>
          </a:custGeom>
          <a:solidFill>
            <a:srgbClr val="B3CAB5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339" name="object 3">
            <a:extLst>
              <a:ext uri="{FF2B5EF4-FFF2-40B4-BE49-F238E27FC236}">
                <a16:creationId xmlns:a16="http://schemas.microsoft.com/office/drawing/2014/main" id="{3E22B954-6B1F-4E23-AC6D-E1E2B48A8458}"/>
              </a:ext>
            </a:extLst>
          </p:cNvPr>
          <p:cNvSpPr>
            <a:spLocks/>
          </p:cNvSpPr>
          <p:nvPr/>
        </p:nvSpPr>
        <p:spPr bwMode="auto">
          <a:xfrm>
            <a:off x="2009775" y="5938838"/>
            <a:ext cx="3651250" cy="919162"/>
          </a:xfrm>
          <a:custGeom>
            <a:avLst/>
            <a:gdLst>
              <a:gd name="T0" fmla="*/ 0 w 3651885"/>
              <a:gd name="T1" fmla="*/ 0 h 919479"/>
              <a:gd name="T2" fmla="*/ 7912 w 3651885"/>
              <a:gd name="T3" fmla="*/ 6325 h 919479"/>
              <a:gd name="T4" fmla="*/ 2862889 w 3651885"/>
              <a:gd name="T5" fmla="*/ 915187 h 919479"/>
              <a:gd name="T6" fmla="*/ 3644272 w 3651885"/>
              <a:gd name="T7" fmla="*/ 915187 h 919479"/>
              <a:gd name="T8" fmla="*/ 0 w 3651885"/>
              <a:gd name="T9" fmla="*/ 0 h 9194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51885"/>
              <a:gd name="T16" fmla="*/ 0 h 919479"/>
              <a:gd name="T17" fmla="*/ 3651885 w 3651885"/>
              <a:gd name="T18" fmla="*/ 919479 h 9194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51885" h="919479">
                <a:moveTo>
                  <a:pt x="0" y="0"/>
                </a:moveTo>
                <a:lnTo>
                  <a:pt x="7924" y="6349"/>
                </a:lnTo>
                <a:lnTo>
                  <a:pt x="2868870" y="918983"/>
                </a:lnTo>
                <a:lnTo>
                  <a:pt x="3651885" y="91898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340" name="object 4">
            <a:extLst>
              <a:ext uri="{FF2B5EF4-FFF2-40B4-BE49-F238E27FC236}">
                <a16:creationId xmlns:a16="http://schemas.microsoft.com/office/drawing/2014/main" id="{805924CF-5B4D-48AA-BCFE-3FE51443B2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100" y="5232400"/>
            <a:ext cx="4630738" cy="162560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4342" name="object 6">
            <a:extLst>
              <a:ext uri="{FF2B5EF4-FFF2-40B4-BE49-F238E27FC236}">
                <a16:creationId xmlns:a16="http://schemas.microsoft.com/office/drawing/2014/main" id="{3555AB26-6F25-47EB-B1E2-57A9BA648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4838" y="2894013"/>
            <a:ext cx="654050" cy="3429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4343" name="object 7">
            <a:extLst>
              <a:ext uri="{FF2B5EF4-FFF2-40B4-BE49-F238E27FC236}">
                <a16:creationId xmlns:a16="http://schemas.microsoft.com/office/drawing/2014/main" id="{FF508D08-66AD-4F62-AE1C-5592DCCF1A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4838" y="4156075"/>
            <a:ext cx="654050" cy="3429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4344" name="object 8">
            <a:extLst>
              <a:ext uri="{FF2B5EF4-FFF2-40B4-BE49-F238E27FC236}">
                <a16:creationId xmlns:a16="http://schemas.microsoft.com/office/drawing/2014/main" id="{67EEB4EC-50AF-4F50-9876-6442CA7BB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3414" y="5765800"/>
            <a:ext cx="657225" cy="338138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4345" name="object 9">
            <a:extLst>
              <a:ext uri="{FF2B5EF4-FFF2-40B4-BE49-F238E27FC236}">
                <a16:creationId xmlns:a16="http://schemas.microsoft.com/office/drawing/2014/main" id="{23DD5A8C-76A4-4F89-BFF1-A841442DC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2913" y="5715000"/>
            <a:ext cx="654050" cy="338138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4346" name="object 10">
            <a:extLst>
              <a:ext uri="{FF2B5EF4-FFF2-40B4-BE49-F238E27FC236}">
                <a16:creationId xmlns:a16="http://schemas.microsoft.com/office/drawing/2014/main" id="{6494CA8B-CF1B-4BEC-9839-951738FF90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0213" y="4206875"/>
            <a:ext cx="654050" cy="34290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4347" name="object 11">
            <a:extLst>
              <a:ext uri="{FF2B5EF4-FFF2-40B4-BE49-F238E27FC236}">
                <a16:creationId xmlns:a16="http://schemas.microsoft.com/office/drawing/2014/main" id="{B2BA0BF9-3638-4B6F-AADC-393FC13BA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8138" y="2884488"/>
            <a:ext cx="654050" cy="34290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4348" name="object 14">
            <a:extLst>
              <a:ext uri="{FF2B5EF4-FFF2-40B4-BE49-F238E27FC236}">
                <a16:creationId xmlns:a16="http://schemas.microsoft.com/office/drawing/2014/main" id="{93C8B8DB-1848-43A3-9765-43993461E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6863" y="728663"/>
            <a:ext cx="550545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 marL="127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100"/>
              </a:spcBef>
            </a:pPr>
            <a:r>
              <a:rPr lang="ru-RU" altLang="ru-RU" sz="1600" b="1" dirty="0">
                <a:solidFill>
                  <a:schemeClr val="bg1"/>
                </a:solidFill>
                <a:latin typeface="Constantia" panose="02030602050306030303" pitchFamily="18" charset="0"/>
              </a:rPr>
              <a:t>МЕЖБЮДЖЕТНЫЕ ТРАНСФЕРТЫ</a:t>
            </a:r>
            <a:r>
              <a:rPr lang="ru-RU" altLang="ru-RU" sz="1600" b="1" i="1" dirty="0">
                <a:solidFill>
                  <a:schemeClr val="bg1"/>
                </a:solidFill>
                <a:latin typeface="Constantia" panose="02030602050306030303" pitchFamily="18" charset="0"/>
              </a:rPr>
              <a:t>-</a:t>
            </a:r>
            <a:endParaRPr lang="ru-RU" altLang="ru-RU" sz="1600" dirty="0">
              <a:solidFill>
                <a:schemeClr val="bg1"/>
              </a:solidFill>
              <a:latin typeface="Constantia" panose="02030602050306030303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ru-RU" altLang="ru-RU" sz="1600" b="1" i="1" dirty="0">
                <a:solidFill>
                  <a:schemeClr val="bg1"/>
                </a:solidFill>
                <a:latin typeface="Constantia" panose="02030602050306030303" pitchFamily="18" charset="0"/>
              </a:rPr>
              <a:t>денежные средства, перечисляемые</a:t>
            </a:r>
            <a:endParaRPr lang="ru-RU" altLang="ru-RU" sz="1600" dirty="0">
              <a:solidFill>
                <a:schemeClr val="bg1"/>
              </a:solidFill>
              <a:latin typeface="Constantia" panose="02030602050306030303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ru-RU" altLang="ru-RU" sz="1600" b="1" i="1" dirty="0">
                <a:solidFill>
                  <a:schemeClr val="bg1"/>
                </a:solidFill>
                <a:latin typeface="Constantia" panose="02030602050306030303" pitchFamily="18" charset="0"/>
              </a:rPr>
              <a:t>из одного бюджета бюджетной системы РФ другому</a:t>
            </a:r>
            <a:endParaRPr lang="ru-RU" altLang="ru-RU" sz="1600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sp>
        <p:nvSpPr>
          <p:cNvPr id="14349" name="object 15">
            <a:extLst>
              <a:ext uri="{FF2B5EF4-FFF2-40B4-BE49-F238E27FC236}">
                <a16:creationId xmlns:a16="http://schemas.microsoft.com/office/drawing/2014/main" id="{FC9F809A-1C86-48C5-B42F-2982D76A2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0275" y="647700"/>
            <a:ext cx="1155700" cy="1155700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4350" name="object 16">
            <a:extLst>
              <a:ext uri="{FF2B5EF4-FFF2-40B4-BE49-F238E27FC236}">
                <a16:creationId xmlns:a16="http://schemas.microsoft.com/office/drawing/2014/main" id="{EBAA92BF-911C-4961-B4A5-7658894A9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3814" y="633414"/>
            <a:ext cx="1203325" cy="1201737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4351" name="object 17">
            <a:extLst>
              <a:ext uri="{FF2B5EF4-FFF2-40B4-BE49-F238E27FC236}">
                <a16:creationId xmlns:a16="http://schemas.microsoft.com/office/drawing/2014/main" id="{9C1ED10E-0120-448E-92C8-60CDBAA13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1100" y="187326"/>
            <a:ext cx="1925638" cy="627063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4352" name="object 18">
            <a:extLst>
              <a:ext uri="{FF2B5EF4-FFF2-40B4-BE49-F238E27FC236}">
                <a16:creationId xmlns:a16="http://schemas.microsoft.com/office/drawing/2014/main" id="{FC35273C-B70B-4588-A809-38998FBA77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8163" y="1631950"/>
            <a:ext cx="2646362" cy="1042988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 dirty="0">
              <a:solidFill>
                <a:schemeClr val="bg1"/>
              </a:solidFill>
            </a:endParaRPr>
          </a:p>
        </p:txBody>
      </p:sp>
      <p:sp>
        <p:nvSpPr>
          <p:cNvPr id="14353" name="object 19">
            <a:extLst>
              <a:ext uri="{FF2B5EF4-FFF2-40B4-BE49-F238E27FC236}">
                <a16:creationId xmlns:a16="http://schemas.microsoft.com/office/drawing/2014/main" id="{87205526-6AAB-4AEC-BEB6-830FAEEF6A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9775" y="1812133"/>
            <a:ext cx="2079625" cy="482600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u-RU" altLang="ru-RU" dirty="0"/>
              <a:t>              </a:t>
            </a:r>
          </a:p>
        </p:txBody>
      </p:sp>
      <p:sp>
        <p:nvSpPr>
          <p:cNvPr id="14354" name="object 20">
            <a:extLst>
              <a:ext uri="{FF2B5EF4-FFF2-40B4-BE49-F238E27FC236}">
                <a16:creationId xmlns:a16="http://schemas.microsoft.com/office/drawing/2014/main" id="{F8C5DDD8-95DF-41CD-AEFE-DCBC6916C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1238" y="2336801"/>
            <a:ext cx="1682750" cy="219075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4355" name="object 21">
            <a:extLst>
              <a:ext uri="{FF2B5EF4-FFF2-40B4-BE49-F238E27FC236}">
                <a16:creationId xmlns:a16="http://schemas.microsoft.com/office/drawing/2014/main" id="{015CE379-28A7-44C0-9677-14C6C4E54F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1650" y="2624138"/>
            <a:ext cx="2668588" cy="1060450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4356" name="object 22">
            <a:extLst>
              <a:ext uri="{FF2B5EF4-FFF2-40B4-BE49-F238E27FC236}">
                <a16:creationId xmlns:a16="http://schemas.microsoft.com/office/drawing/2014/main" id="{539C1CBA-B319-47EA-8DAB-2A56440343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2651" y="2811464"/>
            <a:ext cx="1901825" cy="693738"/>
          </a:xfrm>
          <a:prstGeom prst="rect">
            <a:avLst/>
          </a:prstGeom>
          <a:blipFill dpi="0" rotWithShape="1">
            <a:blip r:embed="rId1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 dirty="0">
              <a:solidFill>
                <a:schemeClr val="bg1"/>
              </a:solidFill>
            </a:endParaRPr>
          </a:p>
        </p:txBody>
      </p:sp>
      <p:sp>
        <p:nvSpPr>
          <p:cNvPr id="14357" name="object 23">
            <a:extLst>
              <a:ext uri="{FF2B5EF4-FFF2-40B4-BE49-F238E27FC236}">
                <a16:creationId xmlns:a16="http://schemas.microsoft.com/office/drawing/2014/main" id="{5F4A072B-ECFC-4D63-BA75-02ADBF551F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0864" y="3635376"/>
            <a:ext cx="2619375" cy="1489075"/>
          </a:xfrm>
          <a:prstGeom prst="rect">
            <a:avLst/>
          </a:prstGeom>
          <a:blipFill dpi="0" rotWithShape="1">
            <a:blip r:embed="rId1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4358" name="object 24">
            <a:extLst>
              <a:ext uri="{FF2B5EF4-FFF2-40B4-BE49-F238E27FC236}">
                <a16:creationId xmlns:a16="http://schemas.microsoft.com/office/drawing/2014/main" id="{0691ED82-6738-40DE-8C9B-0B36D82CA8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6489" y="3902075"/>
            <a:ext cx="1811337" cy="412750"/>
          </a:xfrm>
          <a:prstGeom prst="rect">
            <a:avLst/>
          </a:prstGeom>
          <a:blipFill dpi="0" rotWithShape="1">
            <a:blip r:embed="rId1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14359" name="object 25">
            <a:extLst>
              <a:ext uri="{FF2B5EF4-FFF2-40B4-BE49-F238E27FC236}">
                <a16:creationId xmlns:a16="http://schemas.microsoft.com/office/drawing/2014/main" id="{42E5A180-5143-46AB-ADBC-F834D3446D62}"/>
              </a:ext>
            </a:extLst>
          </p:cNvPr>
          <p:cNvSpPr>
            <a:spLocks/>
          </p:cNvSpPr>
          <p:nvPr/>
        </p:nvSpPr>
        <p:spPr bwMode="auto">
          <a:xfrm>
            <a:off x="2108200" y="4198939"/>
            <a:ext cx="450850" cy="111125"/>
          </a:xfrm>
          <a:custGeom>
            <a:avLst/>
            <a:gdLst>
              <a:gd name="T0" fmla="*/ 334644 w 450850"/>
              <a:gd name="T1" fmla="*/ 34014 h 110489"/>
              <a:gd name="T2" fmla="*/ 349300 w 450850"/>
              <a:gd name="T3" fmla="*/ 115103 h 110489"/>
              <a:gd name="T4" fmla="*/ 450418 w 450850"/>
              <a:gd name="T5" fmla="*/ 71837 h 110489"/>
              <a:gd name="T6" fmla="*/ 393649 w 450850"/>
              <a:gd name="T7" fmla="*/ 115103 h 110489"/>
              <a:gd name="T8" fmla="*/ 450418 w 450850"/>
              <a:gd name="T9" fmla="*/ 71837 h 110489"/>
              <a:gd name="T10" fmla="*/ 315442 w 450850"/>
              <a:gd name="T11" fmla="*/ 2449 h 110489"/>
              <a:gd name="T12" fmla="*/ 404228 w 450850"/>
              <a:gd name="T13" fmla="*/ 34014 h 110489"/>
              <a:gd name="T14" fmla="*/ 10121 w 450850"/>
              <a:gd name="T15" fmla="*/ 83129 h 110489"/>
              <a:gd name="T16" fmla="*/ 6436 w 450850"/>
              <a:gd name="T17" fmla="*/ 116531 h 110489"/>
              <a:gd name="T18" fmla="*/ 21009 w 450850"/>
              <a:gd name="T19" fmla="*/ 118164 h 110489"/>
              <a:gd name="T20" fmla="*/ 36268 w 450850"/>
              <a:gd name="T21" fmla="*/ 117805 h 110489"/>
              <a:gd name="T22" fmla="*/ 68529 w 450850"/>
              <a:gd name="T23" fmla="*/ 85577 h 110489"/>
              <a:gd name="T24" fmla="*/ 14376 w 450850"/>
              <a:gd name="T25" fmla="*/ 84761 h 110489"/>
              <a:gd name="T26" fmla="*/ 291047 w 450850"/>
              <a:gd name="T27" fmla="*/ 25577 h 110489"/>
              <a:gd name="T28" fmla="*/ 248869 w 450850"/>
              <a:gd name="T29" fmla="*/ 26667 h 110489"/>
              <a:gd name="T30" fmla="*/ 251520 w 450850"/>
              <a:gd name="T31" fmla="*/ 30747 h 110489"/>
              <a:gd name="T32" fmla="*/ 251459 w 450850"/>
              <a:gd name="T33" fmla="*/ 34693 h 110489"/>
              <a:gd name="T34" fmla="*/ 192899 w 450850"/>
              <a:gd name="T35" fmla="*/ 54192 h 110489"/>
              <a:gd name="T36" fmla="*/ 156705 w 450850"/>
              <a:gd name="T37" fmla="*/ 102041 h 110489"/>
              <a:gd name="T38" fmla="*/ 193780 w 450850"/>
              <a:gd name="T39" fmla="*/ 117384 h 110489"/>
              <a:gd name="T40" fmla="*/ 270155 w 450850"/>
              <a:gd name="T41" fmla="*/ 101360 h 110489"/>
              <a:gd name="T42" fmla="*/ 271246 w 450850"/>
              <a:gd name="T43" fmla="*/ 96462 h 110489"/>
              <a:gd name="T44" fmla="*/ 205282 w 450850"/>
              <a:gd name="T45" fmla="*/ 93739 h 110489"/>
              <a:gd name="T46" fmla="*/ 199313 w 450850"/>
              <a:gd name="T47" fmla="*/ 88299 h 110489"/>
              <a:gd name="T48" fmla="*/ 201117 w 450850"/>
              <a:gd name="T49" fmla="*/ 79182 h 110489"/>
              <a:gd name="T50" fmla="*/ 236664 w 450850"/>
              <a:gd name="T51" fmla="*/ 63810 h 110489"/>
              <a:gd name="T52" fmla="*/ 282281 w 450850"/>
              <a:gd name="T53" fmla="*/ 61635 h 110489"/>
              <a:gd name="T54" fmla="*/ 291103 w 450850"/>
              <a:gd name="T55" fmla="*/ 30886 h 110489"/>
              <a:gd name="T56" fmla="*/ 155953 w 450850"/>
              <a:gd name="T57" fmla="*/ 34014 h 110489"/>
              <a:gd name="T58" fmla="*/ 89966 w 450850"/>
              <a:gd name="T59" fmla="*/ 115103 h 110489"/>
              <a:gd name="T60" fmla="*/ 155953 w 450850"/>
              <a:gd name="T61" fmla="*/ 34014 h 110489"/>
              <a:gd name="T62" fmla="*/ 232587 w 450850"/>
              <a:gd name="T63" fmla="*/ 101360 h 110489"/>
              <a:gd name="T64" fmla="*/ 231747 w 450850"/>
              <a:gd name="T65" fmla="*/ 106667 h 110489"/>
              <a:gd name="T66" fmla="*/ 231999 w 450850"/>
              <a:gd name="T67" fmla="*/ 112406 h 110489"/>
              <a:gd name="T68" fmla="*/ 270370 w 450850"/>
              <a:gd name="T69" fmla="*/ 115103 h 110489"/>
              <a:gd name="T70" fmla="*/ 269582 w 450850"/>
              <a:gd name="T71" fmla="*/ 106667 h 110489"/>
              <a:gd name="T72" fmla="*/ 282281 w 450850"/>
              <a:gd name="T73" fmla="*/ 61635 h 110489"/>
              <a:gd name="T74" fmla="*/ 240703 w 450850"/>
              <a:gd name="T75" fmla="*/ 68571 h 110489"/>
              <a:gd name="T76" fmla="*/ 214058 w 450850"/>
              <a:gd name="T77" fmla="*/ 93739 h 110489"/>
              <a:gd name="T78" fmla="*/ 282281 w 450850"/>
              <a:gd name="T79" fmla="*/ 61635 h 110489"/>
              <a:gd name="T80" fmla="*/ 54724 w 450850"/>
              <a:gd name="T81" fmla="*/ 2449 h 110489"/>
              <a:gd name="T82" fmla="*/ 29756 w 450850"/>
              <a:gd name="T83" fmla="*/ 81224 h 110489"/>
              <a:gd name="T84" fmla="*/ 68529 w 450850"/>
              <a:gd name="T85" fmla="*/ 85577 h 110489"/>
              <a:gd name="T86" fmla="*/ 85115 w 450850"/>
              <a:gd name="T87" fmla="*/ 34014 h 110489"/>
              <a:gd name="T88" fmla="*/ 165963 w 450850"/>
              <a:gd name="T89" fmla="*/ 2449 h 110489"/>
              <a:gd name="T90" fmla="*/ 235839 w 450850"/>
              <a:gd name="T91" fmla="*/ 0 h 110489"/>
              <a:gd name="T92" fmla="*/ 189712 w 450850"/>
              <a:gd name="T93" fmla="*/ 17549 h 110489"/>
              <a:gd name="T94" fmla="*/ 215150 w 450850"/>
              <a:gd name="T95" fmla="*/ 38910 h 110489"/>
              <a:gd name="T96" fmla="*/ 221411 w 450850"/>
              <a:gd name="T97" fmla="*/ 30747 h 110489"/>
              <a:gd name="T98" fmla="*/ 228561 w 450850"/>
              <a:gd name="T99" fmla="*/ 26803 h 110489"/>
              <a:gd name="T100" fmla="*/ 291047 w 450850"/>
              <a:gd name="T101" fmla="*/ 25577 h 110489"/>
              <a:gd name="T102" fmla="*/ 251927 w 450850"/>
              <a:gd name="T103" fmla="*/ 133 h 11048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50850"/>
              <a:gd name="T157" fmla="*/ 0 h 110489"/>
              <a:gd name="T158" fmla="*/ 450850 w 450850"/>
              <a:gd name="T159" fmla="*/ 110489 h 110489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50850" h="110489">
                <a:moveTo>
                  <a:pt x="375031" y="31750"/>
                </a:moveTo>
                <a:lnTo>
                  <a:pt x="334644" y="31750"/>
                </a:lnTo>
                <a:lnTo>
                  <a:pt x="308914" y="107442"/>
                </a:lnTo>
                <a:lnTo>
                  <a:pt x="349300" y="107442"/>
                </a:lnTo>
                <a:lnTo>
                  <a:pt x="375031" y="31750"/>
                </a:lnTo>
                <a:close/>
              </a:path>
              <a:path w="450850" h="110489">
                <a:moveTo>
                  <a:pt x="450418" y="67056"/>
                </a:moveTo>
                <a:lnTo>
                  <a:pt x="407365" y="67056"/>
                </a:lnTo>
                <a:lnTo>
                  <a:pt x="393649" y="107442"/>
                </a:lnTo>
                <a:lnTo>
                  <a:pt x="436702" y="107442"/>
                </a:lnTo>
                <a:lnTo>
                  <a:pt x="450418" y="67056"/>
                </a:lnTo>
                <a:close/>
              </a:path>
              <a:path w="450850" h="110489">
                <a:moveTo>
                  <a:pt x="414210" y="2286"/>
                </a:moveTo>
                <a:lnTo>
                  <a:pt x="315442" y="2286"/>
                </a:lnTo>
                <a:lnTo>
                  <a:pt x="305447" y="31750"/>
                </a:lnTo>
                <a:lnTo>
                  <a:pt x="404228" y="31750"/>
                </a:lnTo>
                <a:lnTo>
                  <a:pt x="414210" y="2286"/>
                </a:lnTo>
                <a:close/>
              </a:path>
              <a:path w="450850" h="110489">
                <a:moveTo>
                  <a:pt x="10121" y="77596"/>
                </a:moveTo>
                <a:lnTo>
                  <a:pt x="0" y="107442"/>
                </a:lnTo>
                <a:lnTo>
                  <a:pt x="6436" y="108775"/>
                </a:lnTo>
                <a:lnTo>
                  <a:pt x="13439" y="109728"/>
                </a:lnTo>
                <a:lnTo>
                  <a:pt x="21009" y="110299"/>
                </a:lnTo>
                <a:lnTo>
                  <a:pt x="29146" y="110489"/>
                </a:lnTo>
                <a:lnTo>
                  <a:pt x="36268" y="109964"/>
                </a:lnTo>
                <a:lnTo>
                  <a:pt x="66874" y="84085"/>
                </a:lnTo>
                <a:lnTo>
                  <a:pt x="68529" y="79882"/>
                </a:lnTo>
                <a:lnTo>
                  <a:pt x="17754" y="79882"/>
                </a:lnTo>
                <a:lnTo>
                  <a:pt x="14376" y="79120"/>
                </a:lnTo>
                <a:lnTo>
                  <a:pt x="10121" y="77596"/>
                </a:lnTo>
                <a:close/>
              </a:path>
              <a:path w="450850" h="110489">
                <a:moveTo>
                  <a:pt x="291047" y="23875"/>
                </a:moveTo>
                <a:lnTo>
                  <a:pt x="245605" y="23875"/>
                </a:lnTo>
                <a:lnTo>
                  <a:pt x="248869" y="24892"/>
                </a:lnTo>
                <a:lnTo>
                  <a:pt x="250332" y="27050"/>
                </a:lnTo>
                <a:lnTo>
                  <a:pt x="251520" y="28701"/>
                </a:lnTo>
                <a:lnTo>
                  <a:pt x="251487" y="31750"/>
                </a:lnTo>
                <a:lnTo>
                  <a:pt x="251459" y="32384"/>
                </a:lnTo>
                <a:lnTo>
                  <a:pt x="202336" y="48513"/>
                </a:lnTo>
                <a:lnTo>
                  <a:pt x="192899" y="50585"/>
                </a:lnTo>
                <a:lnTo>
                  <a:pt x="155892" y="88137"/>
                </a:lnTo>
                <a:lnTo>
                  <a:pt x="156705" y="95250"/>
                </a:lnTo>
                <a:lnTo>
                  <a:pt x="186829" y="109855"/>
                </a:lnTo>
                <a:lnTo>
                  <a:pt x="193780" y="109571"/>
                </a:lnTo>
                <a:lnTo>
                  <a:pt x="232587" y="94614"/>
                </a:lnTo>
                <a:lnTo>
                  <a:pt x="270155" y="94614"/>
                </a:lnTo>
                <a:lnTo>
                  <a:pt x="270243" y="93852"/>
                </a:lnTo>
                <a:lnTo>
                  <a:pt x="271246" y="90043"/>
                </a:lnTo>
                <a:lnTo>
                  <a:pt x="272108" y="87502"/>
                </a:lnTo>
                <a:lnTo>
                  <a:pt x="205282" y="87502"/>
                </a:lnTo>
                <a:lnTo>
                  <a:pt x="202374" y="86487"/>
                </a:lnTo>
                <a:lnTo>
                  <a:pt x="199313" y="82423"/>
                </a:lnTo>
                <a:lnTo>
                  <a:pt x="199097" y="79882"/>
                </a:lnTo>
                <a:lnTo>
                  <a:pt x="201117" y="73913"/>
                </a:lnTo>
                <a:lnTo>
                  <a:pt x="230301" y="61340"/>
                </a:lnTo>
                <a:lnTo>
                  <a:pt x="236664" y="59562"/>
                </a:lnTo>
                <a:lnTo>
                  <a:pt x="242887" y="57531"/>
                </a:lnTo>
                <a:lnTo>
                  <a:pt x="282281" y="57531"/>
                </a:lnTo>
                <a:lnTo>
                  <a:pt x="290385" y="33655"/>
                </a:lnTo>
                <a:lnTo>
                  <a:pt x="291103" y="28828"/>
                </a:lnTo>
                <a:lnTo>
                  <a:pt x="291047" y="23875"/>
                </a:lnTo>
                <a:close/>
              </a:path>
              <a:path w="450850" h="110489">
                <a:moveTo>
                  <a:pt x="155953" y="31750"/>
                </a:moveTo>
                <a:lnTo>
                  <a:pt x="115697" y="31750"/>
                </a:lnTo>
                <a:lnTo>
                  <a:pt x="89966" y="107442"/>
                </a:lnTo>
                <a:lnTo>
                  <a:pt x="130238" y="107442"/>
                </a:lnTo>
                <a:lnTo>
                  <a:pt x="155953" y="31750"/>
                </a:lnTo>
                <a:close/>
              </a:path>
              <a:path w="450850" h="110489">
                <a:moveTo>
                  <a:pt x="270155" y="94614"/>
                </a:moveTo>
                <a:lnTo>
                  <a:pt x="232587" y="94614"/>
                </a:lnTo>
                <a:lnTo>
                  <a:pt x="232016" y="97662"/>
                </a:lnTo>
                <a:lnTo>
                  <a:pt x="231747" y="99568"/>
                </a:lnTo>
                <a:lnTo>
                  <a:pt x="231759" y="103250"/>
                </a:lnTo>
                <a:lnTo>
                  <a:pt x="231999" y="104925"/>
                </a:lnTo>
                <a:lnTo>
                  <a:pt x="232562" y="107442"/>
                </a:lnTo>
                <a:lnTo>
                  <a:pt x="270370" y="107442"/>
                </a:lnTo>
                <a:lnTo>
                  <a:pt x="269753" y="103250"/>
                </a:lnTo>
                <a:lnTo>
                  <a:pt x="269582" y="99568"/>
                </a:lnTo>
                <a:lnTo>
                  <a:pt x="270155" y="94614"/>
                </a:lnTo>
                <a:close/>
              </a:path>
              <a:path w="450850" h="110489">
                <a:moveTo>
                  <a:pt x="282281" y="57531"/>
                </a:moveTo>
                <a:lnTo>
                  <a:pt x="242887" y="57531"/>
                </a:lnTo>
                <a:lnTo>
                  <a:pt x="240703" y="64007"/>
                </a:lnTo>
                <a:lnTo>
                  <a:pt x="238988" y="68961"/>
                </a:lnTo>
                <a:lnTo>
                  <a:pt x="214058" y="87502"/>
                </a:lnTo>
                <a:lnTo>
                  <a:pt x="272108" y="87502"/>
                </a:lnTo>
                <a:lnTo>
                  <a:pt x="282281" y="57531"/>
                </a:lnTo>
                <a:close/>
              </a:path>
              <a:path w="450850" h="110489">
                <a:moveTo>
                  <a:pt x="165963" y="2286"/>
                </a:moveTo>
                <a:lnTo>
                  <a:pt x="54724" y="2286"/>
                </a:lnTo>
                <a:lnTo>
                  <a:pt x="31164" y="71627"/>
                </a:lnTo>
                <a:lnTo>
                  <a:pt x="29756" y="75818"/>
                </a:lnTo>
                <a:lnTo>
                  <a:pt x="25679" y="79882"/>
                </a:lnTo>
                <a:lnTo>
                  <a:pt x="68529" y="79882"/>
                </a:lnTo>
                <a:lnTo>
                  <a:pt x="70129" y="75818"/>
                </a:lnTo>
                <a:lnTo>
                  <a:pt x="85115" y="31750"/>
                </a:lnTo>
                <a:lnTo>
                  <a:pt x="155953" y="31750"/>
                </a:lnTo>
                <a:lnTo>
                  <a:pt x="165963" y="2286"/>
                </a:lnTo>
                <a:close/>
              </a:path>
              <a:path w="450850" h="110489">
                <a:moveTo>
                  <a:pt x="243357" y="0"/>
                </a:moveTo>
                <a:lnTo>
                  <a:pt x="235839" y="0"/>
                </a:lnTo>
                <a:lnTo>
                  <a:pt x="228650" y="507"/>
                </a:lnTo>
                <a:lnTo>
                  <a:pt x="189712" y="16382"/>
                </a:lnTo>
                <a:lnTo>
                  <a:pt x="178028" y="32384"/>
                </a:lnTo>
                <a:lnTo>
                  <a:pt x="215150" y="36321"/>
                </a:lnTo>
                <a:lnTo>
                  <a:pt x="218274" y="31876"/>
                </a:lnTo>
                <a:lnTo>
                  <a:pt x="221411" y="28701"/>
                </a:lnTo>
                <a:lnTo>
                  <a:pt x="224548" y="27050"/>
                </a:lnTo>
                <a:lnTo>
                  <a:pt x="228561" y="25018"/>
                </a:lnTo>
                <a:lnTo>
                  <a:pt x="233870" y="23875"/>
                </a:lnTo>
                <a:lnTo>
                  <a:pt x="291047" y="23875"/>
                </a:lnTo>
                <a:lnTo>
                  <a:pt x="290893" y="17652"/>
                </a:lnTo>
                <a:lnTo>
                  <a:pt x="251927" y="121"/>
                </a:lnTo>
                <a:lnTo>
                  <a:pt x="24335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360" name="object 26">
            <a:extLst>
              <a:ext uri="{FF2B5EF4-FFF2-40B4-BE49-F238E27FC236}">
                <a16:creationId xmlns:a16="http://schemas.microsoft.com/office/drawing/2014/main" id="{CC354E5E-9F53-4C22-8A16-DD819C3C7D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1851" y="4194175"/>
            <a:ext cx="461963" cy="120650"/>
          </a:xfrm>
          <a:prstGeom prst="rect">
            <a:avLst/>
          </a:prstGeom>
          <a:blipFill dpi="0" rotWithShape="1">
            <a:blip r:embed="rId1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4361" name="object 27">
            <a:extLst>
              <a:ext uri="{FF2B5EF4-FFF2-40B4-BE49-F238E27FC236}">
                <a16:creationId xmlns:a16="http://schemas.microsoft.com/office/drawing/2014/main" id="{59540FF2-ED0C-424C-AE35-AB795861C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0139" y="4437063"/>
            <a:ext cx="1550987" cy="404812"/>
          </a:xfrm>
          <a:prstGeom prst="rect">
            <a:avLst/>
          </a:prstGeom>
          <a:blipFill dpi="0" rotWithShape="1">
            <a:blip r:embed="rId1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14362" name="object 28">
            <a:extLst>
              <a:ext uri="{FF2B5EF4-FFF2-40B4-BE49-F238E27FC236}">
                <a16:creationId xmlns:a16="http://schemas.microsoft.com/office/drawing/2014/main" id="{A1205DE5-2D7E-4674-B0C4-52C4BE53D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8163" y="5060950"/>
            <a:ext cx="2619375" cy="1809750"/>
          </a:xfrm>
          <a:prstGeom prst="rect">
            <a:avLst/>
          </a:prstGeom>
          <a:blipFill dpi="0" rotWithShape="1">
            <a:blip r:embed="rId2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u-RU" altLang="ru-RU" dirty="0"/>
              <a:t>                                                     </a:t>
            </a:r>
          </a:p>
        </p:txBody>
      </p:sp>
      <p:sp>
        <p:nvSpPr>
          <p:cNvPr id="14363" name="object 29">
            <a:extLst>
              <a:ext uri="{FF2B5EF4-FFF2-40B4-BE49-F238E27FC236}">
                <a16:creationId xmlns:a16="http://schemas.microsoft.com/office/drawing/2014/main" id="{A7730222-1DD4-41E2-8900-9AC00A9EF6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2323" y="5437189"/>
            <a:ext cx="2005013" cy="412750"/>
          </a:xfrm>
          <a:prstGeom prst="rect">
            <a:avLst/>
          </a:prstGeom>
          <a:blipFill dpi="0" rotWithShape="1">
            <a:blip r:embed="rId2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14364" name="object 30">
            <a:extLst>
              <a:ext uri="{FF2B5EF4-FFF2-40B4-BE49-F238E27FC236}">
                <a16:creationId xmlns:a16="http://schemas.microsoft.com/office/drawing/2014/main" id="{209BC970-D009-477A-88DA-D266126D4F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8564" y="6110288"/>
            <a:ext cx="1355725" cy="201612"/>
          </a:xfrm>
          <a:prstGeom prst="rect">
            <a:avLst/>
          </a:prstGeom>
          <a:blipFill dpi="0" rotWithShape="1">
            <a:blip r:embed="rId2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14365" name="object 31">
            <a:extLst>
              <a:ext uri="{FF2B5EF4-FFF2-40B4-BE49-F238E27FC236}">
                <a16:creationId xmlns:a16="http://schemas.microsoft.com/office/drawing/2014/main" id="{047C4829-1511-4203-A66A-8F4107D98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1838" y="1733550"/>
            <a:ext cx="2633662" cy="973138"/>
          </a:xfrm>
          <a:prstGeom prst="rect">
            <a:avLst/>
          </a:prstGeom>
          <a:blipFill dpi="0" rotWithShape="1">
            <a:blip r:embed="rId2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4366" name="object 32">
            <a:extLst>
              <a:ext uri="{FF2B5EF4-FFF2-40B4-BE49-F238E27FC236}">
                <a16:creationId xmlns:a16="http://schemas.microsoft.com/office/drawing/2014/main" id="{7637121C-79C2-48C9-ADF0-204F6CB0C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2838" y="1922464"/>
            <a:ext cx="1846263" cy="390524"/>
          </a:xfrm>
          <a:prstGeom prst="rect">
            <a:avLst/>
          </a:prstGeom>
          <a:blipFill dpi="0" rotWithShape="1">
            <a:blip r:embed="rId2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14367" name="object 33">
            <a:extLst>
              <a:ext uri="{FF2B5EF4-FFF2-40B4-BE49-F238E27FC236}">
                <a16:creationId xmlns:a16="http://schemas.microsoft.com/office/drawing/2014/main" id="{66190FBA-24E5-4D1C-A599-6FA7A94853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5326" y="2619375"/>
            <a:ext cx="2670175" cy="1060450"/>
          </a:xfrm>
          <a:prstGeom prst="rect">
            <a:avLst/>
          </a:prstGeom>
          <a:blipFill dpi="0" rotWithShape="1">
            <a:blip r:embed="rId2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4368" name="object 34">
            <a:extLst>
              <a:ext uri="{FF2B5EF4-FFF2-40B4-BE49-F238E27FC236}">
                <a16:creationId xmlns:a16="http://schemas.microsoft.com/office/drawing/2014/main" id="{981643C6-5AD1-472C-AEE9-94A75869DA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3938" y="2743201"/>
            <a:ext cx="2057400" cy="612775"/>
          </a:xfrm>
          <a:prstGeom prst="rect">
            <a:avLst/>
          </a:prstGeom>
          <a:blipFill dpi="0" rotWithShape="1">
            <a:blip r:embed="rId2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4369" name="object 35">
            <a:extLst>
              <a:ext uri="{FF2B5EF4-FFF2-40B4-BE49-F238E27FC236}">
                <a16:creationId xmlns:a16="http://schemas.microsoft.com/office/drawing/2014/main" id="{CCF4120C-96C5-47EC-AB44-EB67A8853B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2063" y="3429000"/>
            <a:ext cx="1574800" cy="107950"/>
          </a:xfrm>
          <a:prstGeom prst="rect">
            <a:avLst/>
          </a:prstGeom>
          <a:blipFill dpi="0" rotWithShape="1">
            <a:blip r:embed="rId2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4370" name="object 36">
            <a:extLst>
              <a:ext uri="{FF2B5EF4-FFF2-40B4-BE49-F238E27FC236}">
                <a16:creationId xmlns:a16="http://schemas.microsoft.com/office/drawing/2014/main" id="{AA278B0E-3F41-4B3E-94CF-C5F3C00699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9300" y="3635376"/>
            <a:ext cx="2616200" cy="1489075"/>
          </a:xfrm>
          <a:prstGeom prst="rect">
            <a:avLst/>
          </a:prstGeom>
          <a:blipFill dpi="0" rotWithShape="1">
            <a:blip r:embed="rId2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4371" name="object 37">
            <a:extLst>
              <a:ext uri="{FF2B5EF4-FFF2-40B4-BE49-F238E27FC236}">
                <a16:creationId xmlns:a16="http://schemas.microsoft.com/office/drawing/2014/main" id="{B25A7588-F20A-4068-B69A-5BADDFC555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6488" y="3802063"/>
            <a:ext cx="1951038" cy="374650"/>
          </a:xfrm>
          <a:prstGeom prst="rect">
            <a:avLst/>
          </a:prstGeom>
          <a:blipFill dpi="0" rotWithShape="1">
            <a:blip r:embed="rId2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4372" name="object 38">
            <a:extLst>
              <a:ext uri="{FF2B5EF4-FFF2-40B4-BE49-F238E27FC236}">
                <a16:creationId xmlns:a16="http://schemas.microsoft.com/office/drawing/2014/main" id="{71708DA8-0A1B-4B6E-B6FA-5C482E2B54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5050" y="4244976"/>
            <a:ext cx="2089150" cy="695325"/>
          </a:xfrm>
          <a:prstGeom prst="rect">
            <a:avLst/>
          </a:prstGeom>
          <a:blipFill dpi="0" rotWithShape="1">
            <a:blip r:embed="rId3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14373" name="object 39">
            <a:extLst>
              <a:ext uri="{FF2B5EF4-FFF2-40B4-BE49-F238E27FC236}">
                <a16:creationId xmlns:a16="http://schemas.microsoft.com/office/drawing/2014/main" id="{1E4BE0CE-4175-44B8-9C83-A4764CB52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6612" y="5024437"/>
            <a:ext cx="2616200" cy="1809750"/>
          </a:xfrm>
          <a:prstGeom prst="rect">
            <a:avLst/>
          </a:prstGeom>
          <a:blipFill dpi="0" rotWithShape="1">
            <a:blip r:embed="rId3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14374" name="object 40">
            <a:extLst>
              <a:ext uri="{FF2B5EF4-FFF2-40B4-BE49-F238E27FC236}">
                <a16:creationId xmlns:a16="http://schemas.microsoft.com/office/drawing/2014/main" id="{E42A148A-F491-49CD-A991-12472E8A1A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9675" y="5453064"/>
            <a:ext cx="1809750" cy="174625"/>
          </a:xfrm>
          <a:prstGeom prst="rect">
            <a:avLst/>
          </a:prstGeom>
          <a:blipFill dpi="0" rotWithShape="1">
            <a:blip r:embed="rId3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4375" name="object 41">
            <a:extLst>
              <a:ext uri="{FF2B5EF4-FFF2-40B4-BE49-F238E27FC236}">
                <a16:creationId xmlns:a16="http://schemas.microsoft.com/office/drawing/2014/main" id="{0193845F-91B4-4717-BDBC-A20E5A691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3625" y="5686425"/>
            <a:ext cx="2006600" cy="354013"/>
          </a:xfrm>
          <a:prstGeom prst="rect">
            <a:avLst/>
          </a:prstGeom>
          <a:blipFill dpi="0" rotWithShape="1">
            <a:blip r:embed="rId3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14376" name="object 42">
            <a:extLst>
              <a:ext uri="{FF2B5EF4-FFF2-40B4-BE49-F238E27FC236}">
                <a16:creationId xmlns:a16="http://schemas.microsoft.com/office/drawing/2014/main" id="{670F1ACE-9E98-4999-A941-E9C4780D47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4439" y="6138864"/>
            <a:ext cx="1717675" cy="344487"/>
          </a:xfrm>
          <a:prstGeom prst="rect">
            <a:avLst/>
          </a:prstGeom>
          <a:blipFill dpi="0" rotWithShape="1">
            <a:blip r:embed="rId3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4377" name="object 43">
            <a:extLst>
              <a:ext uri="{FF2B5EF4-FFF2-40B4-BE49-F238E27FC236}">
                <a16:creationId xmlns:a16="http://schemas.microsoft.com/office/drawing/2014/main" id="{B2A14A2A-BD25-4416-8228-7C1F5B31A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9657" y="1625603"/>
            <a:ext cx="2820987" cy="1038225"/>
          </a:xfrm>
          <a:prstGeom prst="rect">
            <a:avLst/>
          </a:prstGeom>
          <a:blipFill dpi="0" rotWithShape="1">
            <a:blip r:embed="rId3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14378" name="object 44">
            <a:extLst>
              <a:ext uri="{FF2B5EF4-FFF2-40B4-BE49-F238E27FC236}">
                <a16:creationId xmlns:a16="http://schemas.microsoft.com/office/drawing/2014/main" id="{F5D99CAE-2FBB-4344-9AFC-4E5BAB17D5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7513" y="1819275"/>
            <a:ext cx="1477962" cy="177800"/>
          </a:xfrm>
          <a:prstGeom prst="rect">
            <a:avLst/>
          </a:prstGeom>
          <a:blipFill dpi="0" rotWithShape="1">
            <a:blip r:embed="rId3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4379" name="object 45">
            <a:extLst>
              <a:ext uri="{FF2B5EF4-FFF2-40B4-BE49-F238E27FC236}">
                <a16:creationId xmlns:a16="http://schemas.microsoft.com/office/drawing/2014/main" id="{CA8034FB-C15A-4A2E-8327-C804BB889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6725" y="2090739"/>
            <a:ext cx="1333500" cy="179387"/>
          </a:xfrm>
          <a:prstGeom prst="rect">
            <a:avLst/>
          </a:prstGeom>
          <a:blipFill dpi="0" rotWithShape="1">
            <a:blip r:embed="rId3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14380" name="object 46">
            <a:extLst>
              <a:ext uri="{FF2B5EF4-FFF2-40B4-BE49-F238E27FC236}">
                <a16:creationId xmlns:a16="http://schemas.microsoft.com/office/drawing/2014/main" id="{52FB682A-D761-463E-AFBD-413643363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9276" y="2363789"/>
            <a:ext cx="1160463" cy="211137"/>
          </a:xfrm>
          <a:prstGeom prst="rect">
            <a:avLst/>
          </a:prstGeom>
          <a:blipFill dpi="0" rotWithShape="1">
            <a:blip r:embed="rId3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4381" name="object 47">
            <a:extLst>
              <a:ext uri="{FF2B5EF4-FFF2-40B4-BE49-F238E27FC236}">
                <a16:creationId xmlns:a16="http://schemas.microsoft.com/office/drawing/2014/main" id="{0A2AF226-A120-4559-B8EC-FA4915405C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6788" y="2601914"/>
            <a:ext cx="2857500" cy="1082675"/>
          </a:xfrm>
          <a:prstGeom prst="rect">
            <a:avLst/>
          </a:prstGeom>
          <a:blipFill dpi="0" rotWithShape="1">
            <a:blip r:embed="rId3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4382" name="object 48">
            <a:extLst>
              <a:ext uri="{FF2B5EF4-FFF2-40B4-BE49-F238E27FC236}">
                <a16:creationId xmlns:a16="http://schemas.microsoft.com/office/drawing/2014/main" id="{14AA11E8-20F8-4930-950F-10BF039E0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5863" y="2725738"/>
            <a:ext cx="931862" cy="165100"/>
          </a:xfrm>
          <a:prstGeom prst="rect">
            <a:avLst/>
          </a:prstGeom>
          <a:blipFill dpi="0" rotWithShape="1">
            <a:blip r:embed="rId4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4383" name="object 49">
            <a:extLst>
              <a:ext uri="{FF2B5EF4-FFF2-40B4-BE49-F238E27FC236}">
                <a16:creationId xmlns:a16="http://schemas.microsoft.com/office/drawing/2014/main" id="{502609B8-CB00-4822-9DB6-755644C89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25" y="2935289"/>
            <a:ext cx="1633538" cy="179387"/>
          </a:xfrm>
          <a:prstGeom prst="rect">
            <a:avLst/>
          </a:prstGeom>
          <a:blipFill dpi="0" rotWithShape="1">
            <a:blip r:embed="rId4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4384" name="object 50">
            <a:extLst>
              <a:ext uri="{FF2B5EF4-FFF2-40B4-BE49-F238E27FC236}">
                <a16:creationId xmlns:a16="http://schemas.microsoft.com/office/drawing/2014/main" id="{0E294DA1-887C-4F41-9B3F-C3A616E928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6976" y="3184525"/>
            <a:ext cx="1273175" cy="141288"/>
          </a:xfrm>
          <a:prstGeom prst="rect">
            <a:avLst/>
          </a:prstGeom>
          <a:blipFill dpi="0" rotWithShape="1">
            <a:blip r:embed="rId4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4385" name="object 51">
            <a:extLst>
              <a:ext uri="{FF2B5EF4-FFF2-40B4-BE49-F238E27FC236}">
                <a16:creationId xmlns:a16="http://schemas.microsoft.com/office/drawing/2014/main" id="{2348E271-9EDA-4404-B7AC-ADE7EC96602A}"/>
              </a:ext>
            </a:extLst>
          </p:cNvPr>
          <p:cNvSpPr>
            <a:spLocks/>
          </p:cNvSpPr>
          <p:nvPr/>
        </p:nvSpPr>
        <p:spPr bwMode="auto">
          <a:xfrm>
            <a:off x="7519988" y="3403600"/>
            <a:ext cx="825500" cy="122238"/>
          </a:xfrm>
          <a:custGeom>
            <a:avLst/>
            <a:gdLst>
              <a:gd name="T0" fmla="*/ 0 w 824865"/>
              <a:gd name="T1" fmla="*/ 132949 h 121285"/>
              <a:gd name="T2" fmla="*/ 124804 w 824865"/>
              <a:gd name="T3" fmla="*/ 103930 h 121285"/>
              <a:gd name="T4" fmla="*/ 99979 w 824865"/>
              <a:gd name="T5" fmla="*/ 103930 h 121285"/>
              <a:gd name="T6" fmla="*/ 124804 w 824865"/>
              <a:gd name="T7" fmla="*/ 103930 h 121285"/>
              <a:gd name="T8" fmla="*/ 148430 w 824865"/>
              <a:gd name="T9" fmla="*/ 53289 h 121285"/>
              <a:gd name="T10" fmla="*/ 176972 w 824865"/>
              <a:gd name="T11" fmla="*/ 105822 h 121285"/>
              <a:gd name="T12" fmla="*/ 233812 w 824865"/>
              <a:gd name="T13" fmla="*/ 90783 h 121285"/>
              <a:gd name="T14" fmla="*/ 184192 w 824865"/>
              <a:gd name="T15" fmla="*/ 81191 h 121285"/>
              <a:gd name="T16" fmla="*/ 180493 w 824865"/>
              <a:gd name="T17" fmla="*/ 68966 h 121285"/>
              <a:gd name="T18" fmla="*/ 254818 w 824865"/>
              <a:gd name="T19" fmla="*/ 58452 h 121285"/>
              <a:gd name="T20" fmla="*/ 187651 w 824865"/>
              <a:gd name="T21" fmla="*/ 44083 h 121285"/>
              <a:gd name="T22" fmla="*/ 200983 w 824865"/>
              <a:gd name="T23" fmla="*/ 25529 h 121285"/>
              <a:gd name="T24" fmla="*/ 257510 w 824865"/>
              <a:gd name="T25" fmla="*/ 17441 h 121285"/>
              <a:gd name="T26" fmla="*/ 325829 w 824865"/>
              <a:gd name="T27" fmla="*/ 2370 h 121285"/>
              <a:gd name="T28" fmla="*/ 294168 w 824865"/>
              <a:gd name="T29" fmla="*/ 103930 h 121285"/>
              <a:gd name="T30" fmla="*/ 383319 w 824865"/>
              <a:gd name="T31" fmla="*/ 37109 h 121285"/>
              <a:gd name="T32" fmla="*/ 374447 w 824865"/>
              <a:gd name="T33" fmla="*/ 65567 h 121285"/>
              <a:gd name="T34" fmla="*/ 362488 w 824865"/>
              <a:gd name="T35" fmla="*/ 103930 h 121285"/>
              <a:gd name="T36" fmla="*/ 417605 w 824865"/>
              <a:gd name="T37" fmla="*/ 2370 h 121285"/>
              <a:gd name="T38" fmla="*/ 457430 w 824865"/>
              <a:gd name="T39" fmla="*/ 101893 h 121285"/>
              <a:gd name="T40" fmla="*/ 485394 w 824865"/>
              <a:gd name="T41" fmla="*/ 80076 h 121285"/>
              <a:gd name="T42" fmla="*/ 490886 w 824865"/>
              <a:gd name="T43" fmla="*/ 62220 h 121285"/>
              <a:gd name="T44" fmla="*/ 476013 w 824865"/>
              <a:gd name="T45" fmla="*/ 40567 h 121285"/>
              <a:gd name="T46" fmla="*/ 453494 w 824865"/>
              <a:gd name="T47" fmla="*/ 2370 h 121285"/>
              <a:gd name="T48" fmla="*/ 241571 w 824865"/>
              <a:gd name="T49" fmla="*/ 83423 h 121285"/>
              <a:gd name="T50" fmla="*/ 490886 w 824865"/>
              <a:gd name="T51" fmla="*/ 62220 h 121285"/>
              <a:gd name="T52" fmla="*/ 455329 w 824865"/>
              <a:gd name="T53" fmla="*/ 65567 h 121285"/>
              <a:gd name="T54" fmla="*/ 451059 w 824865"/>
              <a:gd name="T55" fmla="*/ 76310 h 121285"/>
              <a:gd name="T56" fmla="*/ 443880 w 824865"/>
              <a:gd name="T57" fmla="*/ 80076 h 121285"/>
              <a:gd name="T58" fmla="*/ 490886 w 824865"/>
              <a:gd name="T59" fmla="*/ 62220 h 121285"/>
              <a:gd name="T60" fmla="*/ 52277 w 824865"/>
              <a:gd name="T61" fmla="*/ 25809 h 121285"/>
              <a:gd name="T62" fmla="*/ 34416 w 824865"/>
              <a:gd name="T63" fmla="*/ 65288 h 121285"/>
              <a:gd name="T64" fmla="*/ 84471 w 824865"/>
              <a:gd name="T65" fmla="*/ 31947 h 121285"/>
              <a:gd name="T66" fmla="*/ 146635 w 824865"/>
              <a:gd name="T67" fmla="*/ 2370 h 121285"/>
              <a:gd name="T68" fmla="*/ 87929 w 824865"/>
              <a:gd name="T69" fmla="*/ 75472 h 121285"/>
              <a:gd name="T70" fmla="*/ 258561 w 824865"/>
              <a:gd name="T71" fmla="*/ 23159 h 121285"/>
              <a:gd name="T72" fmla="*/ 222390 w 824865"/>
              <a:gd name="T73" fmla="*/ 28041 h 121285"/>
              <a:gd name="T74" fmla="*/ 222900 w 824865"/>
              <a:gd name="T75" fmla="*/ 44083 h 121285"/>
              <a:gd name="T76" fmla="*/ 259512 w 824865"/>
              <a:gd name="T77" fmla="*/ 33480 h 121285"/>
              <a:gd name="T78" fmla="*/ 258561 w 824865"/>
              <a:gd name="T79" fmla="*/ 23159 h 121285"/>
              <a:gd name="T80" fmla="*/ 347490 w 824865"/>
              <a:gd name="T81" fmla="*/ 37109 h 121285"/>
              <a:gd name="T82" fmla="*/ 605514 w 824865"/>
              <a:gd name="T83" fmla="*/ 2370 h 121285"/>
              <a:gd name="T84" fmla="*/ 534118 w 824865"/>
              <a:gd name="T85" fmla="*/ 103930 h 121285"/>
              <a:gd name="T86" fmla="*/ 605514 w 824865"/>
              <a:gd name="T87" fmla="*/ 2370 h 121285"/>
              <a:gd name="T88" fmla="*/ 588979 w 824865"/>
              <a:gd name="T89" fmla="*/ 103930 h 121285"/>
              <a:gd name="T90" fmla="*/ 707538 w 824865"/>
              <a:gd name="T91" fmla="*/ 53988 h 121285"/>
              <a:gd name="T92" fmla="*/ 654478 w 824865"/>
              <a:gd name="T93" fmla="*/ 2370 h 121285"/>
              <a:gd name="T94" fmla="*/ 658066 w 824865"/>
              <a:gd name="T95" fmla="*/ 103930 h 121285"/>
              <a:gd name="T96" fmla="*/ 772401 w 824865"/>
              <a:gd name="T97" fmla="*/ 8648 h 121285"/>
              <a:gd name="T98" fmla="*/ 717285 w 824865"/>
              <a:gd name="T99" fmla="*/ 97097 h 121285"/>
              <a:gd name="T100" fmla="*/ 772401 w 824865"/>
              <a:gd name="T101" fmla="*/ 8648 h 121285"/>
              <a:gd name="T102" fmla="*/ 801113 w 824865"/>
              <a:gd name="T103" fmla="*/ 52871 h 121285"/>
              <a:gd name="T104" fmla="*/ 832261 w 824865"/>
              <a:gd name="T105" fmla="*/ 52871 h 121285"/>
              <a:gd name="T106" fmla="*/ 689983 w 824865"/>
              <a:gd name="T107" fmla="*/ 2370 h 121285"/>
              <a:gd name="T108" fmla="*/ 723694 w 824865"/>
              <a:gd name="T109" fmla="*/ 2370 h 12128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24865"/>
              <a:gd name="T166" fmla="*/ 0 h 121285"/>
              <a:gd name="T167" fmla="*/ 824865 w 824865"/>
              <a:gd name="T168" fmla="*/ 121285 h 12128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24865" h="121285">
                <a:moveTo>
                  <a:pt x="132461" y="68707"/>
                </a:moveTo>
                <a:lnTo>
                  <a:pt x="17780" y="68707"/>
                </a:lnTo>
                <a:lnTo>
                  <a:pt x="0" y="121031"/>
                </a:lnTo>
                <a:lnTo>
                  <a:pt x="24637" y="121031"/>
                </a:lnTo>
                <a:lnTo>
                  <a:pt x="33655" y="94615"/>
                </a:lnTo>
                <a:lnTo>
                  <a:pt x="123657" y="94615"/>
                </a:lnTo>
                <a:lnTo>
                  <a:pt x="132461" y="68707"/>
                </a:lnTo>
                <a:close/>
              </a:path>
              <a:path w="824865" h="121285">
                <a:moveTo>
                  <a:pt x="123657" y="94615"/>
                </a:moveTo>
                <a:lnTo>
                  <a:pt x="99060" y="94615"/>
                </a:lnTo>
                <a:lnTo>
                  <a:pt x="90043" y="121031"/>
                </a:lnTo>
                <a:lnTo>
                  <a:pt x="114681" y="121031"/>
                </a:lnTo>
                <a:lnTo>
                  <a:pt x="123657" y="94615"/>
                </a:lnTo>
                <a:close/>
              </a:path>
              <a:path w="824865" h="121285">
                <a:moveTo>
                  <a:pt x="215773" y="0"/>
                </a:moveTo>
                <a:lnTo>
                  <a:pt x="172847" y="13462"/>
                </a:lnTo>
                <a:lnTo>
                  <a:pt x="147066" y="48513"/>
                </a:lnTo>
                <a:lnTo>
                  <a:pt x="143891" y="62785"/>
                </a:lnTo>
                <a:lnTo>
                  <a:pt x="144003" y="69850"/>
                </a:lnTo>
                <a:lnTo>
                  <a:pt x="175345" y="96335"/>
                </a:lnTo>
                <a:lnTo>
                  <a:pt x="183896" y="96647"/>
                </a:lnTo>
                <a:lnTo>
                  <a:pt x="193990" y="96285"/>
                </a:lnTo>
                <a:lnTo>
                  <a:pt x="231663" y="82645"/>
                </a:lnTo>
                <a:lnTo>
                  <a:pt x="239350" y="75946"/>
                </a:lnTo>
                <a:lnTo>
                  <a:pt x="186309" y="75946"/>
                </a:lnTo>
                <a:lnTo>
                  <a:pt x="182499" y="73913"/>
                </a:lnTo>
                <a:lnTo>
                  <a:pt x="180467" y="69850"/>
                </a:lnTo>
                <a:lnTo>
                  <a:pt x="178943" y="67056"/>
                </a:lnTo>
                <a:lnTo>
                  <a:pt x="178833" y="62785"/>
                </a:lnTo>
                <a:lnTo>
                  <a:pt x="180086" y="57150"/>
                </a:lnTo>
                <a:lnTo>
                  <a:pt x="251206" y="57150"/>
                </a:lnTo>
                <a:lnTo>
                  <a:pt x="252475" y="53212"/>
                </a:lnTo>
                <a:lnTo>
                  <a:pt x="255095" y="44497"/>
                </a:lnTo>
                <a:lnTo>
                  <a:pt x="255968" y="40132"/>
                </a:lnTo>
                <a:lnTo>
                  <a:pt x="185927" y="40132"/>
                </a:lnTo>
                <a:lnTo>
                  <a:pt x="188468" y="34671"/>
                </a:lnTo>
                <a:lnTo>
                  <a:pt x="191262" y="30480"/>
                </a:lnTo>
                <a:lnTo>
                  <a:pt x="199136" y="23241"/>
                </a:lnTo>
                <a:lnTo>
                  <a:pt x="204470" y="21082"/>
                </a:lnTo>
                <a:lnTo>
                  <a:pt x="256184" y="21082"/>
                </a:lnTo>
                <a:lnTo>
                  <a:pt x="255143" y="15875"/>
                </a:lnTo>
                <a:lnTo>
                  <a:pt x="225034" y="381"/>
                </a:lnTo>
                <a:lnTo>
                  <a:pt x="215773" y="0"/>
                </a:lnTo>
                <a:close/>
              </a:path>
              <a:path w="824865" h="121285">
                <a:moveTo>
                  <a:pt x="322834" y="2159"/>
                </a:moveTo>
                <a:lnTo>
                  <a:pt x="287274" y="2159"/>
                </a:lnTo>
                <a:lnTo>
                  <a:pt x="255905" y="94615"/>
                </a:lnTo>
                <a:lnTo>
                  <a:pt x="291464" y="94615"/>
                </a:lnTo>
                <a:lnTo>
                  <a:pt x="303275" y="59690"/>
                </a:lnTo>
                <a:lnTo>
                  <a:pt x="371005" y="59690"/>
                </a:lnTo>
                <a:lnTo>
                  <a:pt x="379795" y="33782"/>
                </a:lnTo>
                <a:lnTo>
                  <a:pt x="312038" y="33782"/>
                </a:lnTo>
                <a:lnTo>
                  <a:pt x="322834" y="2159"/>
                </a:lnTo>
                <a:close/>
              </a:path>
              <a:path w="824865" h="121285">
                <a:moveTo>
                  <a:pt x="371005" y="59690"/>
                </a:moveTo>
                <a:lnTo>
                  <a:pt x="335534" y="59690"/>
                </a:lnTo>
                <a:lnTo>
                  <a:pt x="323596" y="94615"/>
                </a:lnTo>
                <a:lnTo>
                  <a:pt x="359156" y="94615"/>
                </a:lnTo>
                <a:lnTo>
                  <a:pt x="371005" y="59690"/>
                </a:lnTo>
                <a:close/>
              </a:path>
              <a:path w="824865" h="121285">
                <a:moveTo>
                  <a:pt x="449325" y="2159"/>
                </a:moveTo>
                <a:lnTo>
                  <a:pt x="413766" y="2159"/>
                </a:lnTo>
                <a:lnTo>
                  <a:pt x="382397" y="94615"/>
                </a:lnTo>
                <a:lnTo>
                  <a:pt x="435101" y="94615"/>
                </a:lnTo>
                <a:lnTo>
                  <a:pt x="453225" y="92759"/>
                </a:lnTo>
                <a:lnTo>
                  <a:pt x="467598" y="87201"/>
                </a:lnTo>
                <a:lnTo>
                  <a:pt x="478232" y="77952"/>
                </a:lnTo>
                <a:lnTo>
                  <a:pt x="480932" y="72898"/>
                </a:lnTo>
                <a:lnTo>
                  <a:pt x="425323" y="72898"/>
                </a:lnTo>
                <a:lnTo>
                  <a:pt x="430784" y="56642"/>
                </a:lnTo>
                <a:lnTo>
                  <a:pt x="486374" y="56642"/>
                </a:lnTo>
                <a:lnTo>
                  <a:pt x="487068" y="51929"/>
                </a:lnTo>
                <a:lnTo>
                  <a:pt x="482568" y="42560"/>
                </a:lnTo>
                <a:lnTo>
                  <a:pt x="471638" y="36931"/>
                </a:lnTo>
                <a:lnTo>
                  <a:pt x="454279" y="35051"/>
                </a:lnTo>
                <a:lnTo>
                  <a:pt x="438150" y="35051"/>
                </a:lnTo>
                <a:lnTo>
                  <a:pt x="449325" y="2159"/>
                </a:lnTo>
                <a:close/>
              </a:path>
              <a:path w="824865" h="121285">
                <a:moveTo>
                  <a:pt x="210693" y="67437"/>
                </a:moveTo>
                <a:lnTo>
                  <a:pt x="195199" y="75946"/>
                </a:lnTo>
                <a:lnTo>
                  <a:pt x="239350" y="75946"/>
                </a:lnTo>
                <a:lnTo>
                  <a:pt x="244601" y="70612"/>
                </a:lnTo>
                <a:lnTo>
                  <a:pt x="210693" y="67437"/>
                </a:lnTo>
                <a:close/>
              </a:path>
              <a:path w="824865" h="121285">
                <a:moveTo>
                  <a:pt x="486374" y="56642"/>
                </a:moveTo>
                <a:lnTo>
                  <a:pt x="448945" y="56642"/>
                </a:lnTo>
                <a:lnTo>
                  <a:pt x="451161" y="59350"/>
                </a:lnTo>
                <a:lnTo>
                  <a:pt x="451144" y="59690"/>
                </a:lnTo>
                <a:lnTo>
                  <a:pt x="449325" y="65024"/>
                </a:lnTo>
                <a:lnTo>
                  <a:pt x="448563" y="67563"/>
                </a:lnTo>
                <a:lnTo>
                  <a:pt x="446913" y="69469"/>
                </a:lnTo>
                <a:lnTo>
                  <a:pt x="444626" y="70866"/>
                </a:lnTo>
                <a:lnTo>
                  <a:pt x="442341" y="72136"/>
                </a:lnTo>
                <a:lnTo>
                  <a:pt x="439800" y="72898"/>
                </a:lnTo>
                <a:lnTo>
                  <a:pt x="480932" y="72898"/>
                </a:lnTo>
                <a:lnTo>
                  <a:pt x="485139" y="65024"/>
                </a:lnTo>
                <a:lnTo>
                  <a:pt x="486374" y="56642"/>
                </a:lnTo>
                <a:close/>
              </a:path>
              <a:path w="824865" h="121285">
                <a:moveTo>
                  <a:pt x="145287" y="2159"/>
                </a:moveTo>
                <a:lnTo>
                  <a:pt x="59055" y="2159"/>
                </a:lnTo>
                <a:lnTo>
                  <a:pt x="51797" y="23495"/>
                </a:lnTo>
                <a:lnTo>
                  <a:pt x="46749" y="36639"/>
                </a:lnTo>
                <a:lnTo>
                  <a:pt x="40878" y="48625"/>
                </a:lnTo>
                <a:lnTo>
                  <a:pt x="34104" y="59436"/>
                </a:lnTo>
                <a:lnTo>
                  <a:pt x="26670" y="68707"/>
                </a:lnTo>
                <a:lnTo>
                  <a:pt x="61849" y="68707"/>
                </a:lnTo>
                <a:lnTo>
                  <a:pt x="83693" y="29083"/>
                </a:lnTo>
                <a:lnTo>
                  <a:pt x="83947" y="28067"/>
                </a:lnTo>
                <a:lnTo>
                  <a:pt x="136487" y="28067"/>
                </a:lnTo>
                <a:lnTo>
                  <a:pt x="145287" y="2159"/>
                </a:lnTo>
                <a:close/>
              </a:path>
              <a:path w="824865" h="121285">
                <a:moveTo>
                  <a:pt x="136487" y="28067"/>
                </a:moveTo>
                <a:lnTo>
                  <a:pt x="100964" y="28067"/>
                </a:lnTo>
                <a:lnTo>
                  <a:pt x="87122" y="68707"/>
                </a:lnTo>
                <a:lnTo>
                  <a:pt x="122682" y="68707"/>
                </a:lnTo>
                <a:lnTo>
                  <a:pt x="136487" y="28067"/>
                </a:lnTo>
                <a:close/>
              </a:path>
              <a:path w="824865" h="121285">
                <a:moveTo>
                  <a:pt x="256184" y="21082"/>
                </a:moveTo>
                <a:lnTo>
                  <a:pt x="214884" y="21082"/>
                </a:lnTo>
                <a:lnTo>
                  <a:pt x="218312" y="22479"/>
                </a:lnTo>
                <a:lnTo>
                  <a:pt x="220345" y="25526"/>
                </a:lnTo>
                <a:lnTo>
                  <a:pt x="222376" y="28448"/>
                </a:lnTo>
                <a:lnTo>
                  <a:pt x="222410" y="33782"/>
                </a:lnTo>
                <a:lnTo>
                  <a:pt x="220852" y="40132"/>
                </a:lnTo>
                <a:lnTo>
                  <a:pt x="255968" y="40132"/>
                </a:lnTo>
                <a:lnTo>
                  <a:pt x="256674" y="36542"/>
                </a:lnTo>
                <a:lnTo>
                  <a:pt x="257127" y="30480"/>
                </a:lnTo>
                <a:lnTo>
                  <a:pt x="257056" y="28067"/>
                </a:lnTo>
                <a:lnTo>
                  <a:pt x="256667" y="23495"/>
                </a:lnTo>
                <a:lnTo>
                  <a:pt x="256184" y="21082"/>
                </a:lnTo>
                <a:close/>
              </a:path>
              <a:path w="824865" h="121285">
                <a:moveTo>
                  <a:pt x="390525" y="2159"/>
                </a:moveTo>
                <a:lnTo>
                  <a:pt x="355092" y="2159"/>
                </a:lnTo>
                <a:lnTo>
                  <a:pt x="344297" y="33782"/>
                </a:lnTo>
                <a:lnTo>
                  <a:pt x="379795" y="33782"/>
                </a:lnTo>
                <a:lnTo>
                  <a:pt x="390525" y="2159"/>
                </a:lnTo>
                <a:close/>
              </a:path>
              <a:path w="824865" h="121285">
                <a:moveTo>
                  <a:pt x="599948" y="2159"/>
                </a:moveTo>
                <a:lnTo>
                  <a:pt x="525018" y="2159"/>
                </a:lnTo>
                <a:lnTo>
                  <a:pt x="493649" y="94615"/>
                </a:lnTo>
                <a:lnTo>
                  <a:pt x="529208" y="94615"/>
                </a:lnTo>
                <a:lnTo>
                  <a:pt x="551815" y="28067"/>
                </a:lnTo>
                <a:lnTo>
                  <a:pt x="591185" y="28067"/>
                </a:lnTo>
                <a:lnTo>
                  <a:pt x="599948" y="2159"/>
                </a:lnTo>
                <a:close/>
              </a:path>
              <a:path w="824865" h="121285">
                <a:moveTo>
                  <a:pt x="648462" y="2159"/>
                </a:moveTo>
                <a:lnTo>
                  <a:pt x="614933" y="2159"/>
                </a:lnTo>
                <a:lnTo>
                  <a:pt x="583565" y="94615"/>
                </a:lnTo>
                <a:lnTo>
                  <a:pt x="617220" y="94615"/>
                </a:lnTo>
                <a:lnTo>
                  <a:pt x="667512" y="49149"/>
                </a:lnTo>
                <a:lnTo>
                  <a:pt x="701034" y="49149"/>
                </a:lnTo>
                <a:lnTo>
                  <a:pt x="701337" y="48260"/>
                </a:lnTo>
                <a:lnTo>
                  <a:pt x="632841" y="48260"/>
                </a:lnTo>
                <a:lnTo>
                  <a:pt x="648462" y="2159"/>
                </a:lnTo>
                <a:close/>
              </a:path>
              <a:path w="824865" h="121285">
                <a:moveTo>
                  <a:pt x="701034" y="49149"/>
                </a:moveTo>
                <a:lnTo>
                  <a:pt x="667512" y="49149"/>
                </a:lnTo>
                <a:lnTo>
                  <a:pt x="652018" y="94615"/>
                </a:lnTo>
                <a:lnTo>
                  <a:pt x="685546" y="94615"/>
                </a:lnTo>
                <a:lnTo>
                  <a:pt x="701034" y="49149"/>
                </a:lnTo>
                <a:close/>
              </a:path>
              <a:path w="824865" h="121285">
                <a:moveTo>
                  <a:pt x="765301" y="7874"/>
                </a:moveTo>
                <a:lnTo>
                  <a:pt x="738124" y="7874"/>
                </a:lnTo>
                <a:lnTo>
                  <a:pt x="748538" y="48133"/>
                </a:lnTo>
                <a:lnTo>
                  <a:pt x="710692" y="88392"/>
                </a:lnTo>
                <a:lnTo>
                  <a:pt x="737997" y="88392"/>
                </a:lnTo>
                <a:lnTo>
                  <a:pt x="779399" y="48133"/>
                </a:lnTo>
                <a:lnTo>
                  <a:pt x="765301" y="7874"/>
                </a:lnTo>
                <a:close/>
              </a:path>
              <a:path w="824865" h="121285">
                <a:moveTo>
                  <a:pt x="810514" y="7874"/>
                </a:moveTo>
                <a:lnTo>
                  <a:pt x="783336" y="7874"/>
                </a:lnTo>
                <a:lnTo>
                  <a:pt x="793750" y="48133"/>
                </a:lnTo>
                <a:lnTo>
                  <a:pt x="755903" y="88392"/>
                </a:lnTo>
                <a:lnTo>
                  <a:pt x="783081" y="88392"/>
                </a:lnTo>
                <a:lnTo>
                  <a:pt x="824611" y="48133"/>
                </a:lnTo>
                <a:lnTo>
                  <a:pt x="810514" y="7874"/>
                </a:lnTo>
                <a:close/>
              </a:path>
              <a:path w="824865" h="121285">
                <a:moveTo>
                  <a:pt x="717042" y="2159"/>
                </a:moveTo>
                <a:lnTo>
                  <a:pt x="683641" y="2159"/>
                </a:lnTo>
                <a:lnTo>
                  <a:pt x="632841" y="48260"/>
                </a:lnTo>
                <a:lnTo>
                  <a:pt x="701337" y="48260"/>
                </a:lnTo>
                <a:lnTo>
                  <a:pt x="717042" y="215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386" name="object 52">
            <a:extLst>
              <a:ext uri="{FF2B5EF4-FFF2-40B4-BE49-F238E27FC236}">
                <a16:creationId xmlns:a16="http://schemas.microsoft.com/office/drawing/2014/main" id="{9BD43734-2382-4BD5-8836-91827E0939BF}"/>
              </a:ext>
            </a:extLst>
          </p:cNvPr>
          <p:cNvSpPr>
            <a:spLocks/>
          </p:cNvSpPr>
          <p:nvPr/>
        </p:nvSpPr>
        <p:spPr bwMode="auto">
          <a:xfrm>
            <a:off x="7945438" y="3460751"/>
            <a:ext cx="25400" cy="15875"/>
          </a:xfrm>
          <a:custGeom>
            <a:avLst/>
            <a:gdLst>
              <a:gd name="T0" fmla="*/ 4060 w 26035"/>
              <a:gd name="T1" fmla="*/ 0 h 16510"/>
              <a:gd name="T2" fmla="*/ 0 w 26035"/>
              <a:gd name="T3" fmla="*/ 10154 h 16510"/>
              <a:gd name="T4" fmla="*/ 8594 w 26035"/>
              <a:gd name="T5" fmla="*/ 10154 h 16510"/>
              <a:gd name="T6" fmla="*/ 10765 w 26035"/>
              <a:gd name="T7" fmla="*/ 10154 h 16510"/>
              <a:gd name="T8" fmla="*/ 17848 w 26035"/>
              <a:gd name="T9" fmla="*/ 5235 h 16510"/>
              <a:gd name="T10" fmla="*/ 19263 w 26035"/>
              <a:gd name="T11" fmla="*/ 1745 h 16510"/>
              <a:gd name="T12" fmla="*/ 17565 w 26035"/>
              <a:gd name="T13" fmla="*/ 0 h 16510"/>
              <a:gd name="T14" fmla="*/ 12655 w 26035"/>
              <a:gd name="T15" fmla="*/ 0 h 16510"/>
              <a:gd name="T16" fmla="*/ 4060 w 26035"/>
              <a:gd name="T17" fmla="*/ 0 h 165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6035"/>
              <a:gd name="T28" fmla="*/ 0 h 16510"/>
              <a:gd name="T29" fmla="*/ 26035 w 26035"/>
              <a:gd name="T30" fmla="*/ 16510 h 1651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6035" h="16510">
                <a:moveTo>
                  <a:pt x="5461" y="0"/>
                </a:moveTo>
                <a:lnTo>
                  <a:pt x="0" y="16255"/>
                </a:lnTo>
                <a:lnTo>
                  <a:pt x="11557" y="16255"/>
                </a:lnTo>
                <a:lnTo>
                  <a:pt x="14477" y="16255"/>
                </a:lnTo>
                <a:lnTo>
                  <a:pt x="24002" y="8381"/>
                </a:lnTo>
                <a:lnTo>
                  <a:pt x="25908" y="2793"/>
                </a:lnTo>
                <a:lnTo>
                  <a:pt x="23622" y="0"/>
                </a:lnTo>
                <a:lnTo>
                  <a:pt x="17018" y="0"/>
                </a:lnTo>
                <a:lnTo>
                  <a:pt x="5461" y="0"/>
                </a:lnTo>
                <a:close/>
              </a:path>
            </a:pathLst>
          </a:custGeom>
          <a:noFill/>
          <a:ln w="10668">
            <a:solidFill>
              <a:srgbClr val="7C7C7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387" name="object 53">
            <a:extLst>
              <a:ext uri="{FF2B5EF4-FFF2-40B4-BE49-F238E27FC236}">
                <a16:creationId xmlns:a16="http://schemas.microsoft.com/office/drawing/2014/main" id="{6E14F92B-3606-4255-BF01-96D904E2DE69}"/>
              </a:ext>
            </a:extLst>
          </p:cNvPr>
          <p:cNvSpPr>
            <a:spLocks/>
          </p:cNvSpPr>
          <p:nvPr/>
        </p:nvSpPr>
        <p:spPr bwMode="auto">
          <a:xfrm>
            <a:off x="7581900" y="3432175"/>
            <a:ext cx="39688" cy="39688"/>
          </a:xfrm>
          <a:custGeom>
            <a:avLst/>
            <a:gdLst>
              <a:gd name="T0" fmla="*/ 24336 w 39370"/>
              <a:gd name="T1" fmla="*/ 0 h 40639"/>
              <a:gd name="T2" fmla="*/ 0 w 39370"/>
              <a:gd name="T3" fmla="*/ 30587 h 40639"/>
              <a:gd name="T4" fmla="*/ 27834 w 39370"/>
              <a:gd name="T5" fmla="*/ 30587 h 40639"/>
              <a:gd name="T6" fmla="*/ 43079 w 39370"/>
              <a:gd name="T7" fmla="*/ 0 h 40639"/>
              <a:gd name="T8" fmla="*/ 24336 w 39370"/>
              <a:gd name="T9" fmla="*/ 0 h 406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370"/>
              <a:gd name="T16" fmla="*/ 0 h 40639"/>
              <a:gd name="T17" fmla="*/ 39370 w 39370"/>
              <a:gd name="T18" fmla="*/ 40639 h 406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370" h="40639">
                <a:moveTo>
                  <a:pt x="22098" y="0"/>
                </a:moveTo>
                <a:lnTo>
                  <a:pt x="0" y="40639"/>
                </a:lnTo>
                <a:lnTo>
                  <a:pt x="25273" y="40639"/>
                </a:lnTo>
                <a:lnTo>
                  <a:pt x="39115" y="0"/>
                </a:lnTo>
                <a:lnTo>
                  <a:pt x="22098" y="0"/>
                </a:lnTo>
                <a:close/>
              </a:path>
            </a:pathLst>
          </a:custGeom>
          <a:noFill/>
          <a:ln w="10668">
            <a:solidFill>
              <a:srgbClr val="7C7C7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388" name="object 54">
            <a:extLst>
              <a:ext uri="{FF2B5EF4-FFF2-40B4-BE49-F238E27FC236}">
                <a16:creationId xmlns:a16="http://schemas.microsoft.com/office/drawing/2014/main" id="{CF6C1B15-4599-4D5B-9297-58E59CDAEC79}"/>
              </a:ext>
            </a:extLst>
          </p:cNvPr>
          <p:cNvSpPr>
            <a:spLocks/>
          </p:cNvSpPr>
          <p:nvPr/>
        </p:nvSpPr>
        <p:spPr bwMode="auto">
          <a:xfrm>
            <a:off x="7705726" y="3424238"/>
            <a:ext cx="36513" cy="19050"/>
          </a:xfrm>
          <a:custGeom>
            <a:avLst/>
            <a:gdLst>
              <a:gd name="T0" fmla="*/ 21759 w 36829"/>
              <a:gd name="T1" fmla="*/ 0 h 19050"/>
              <a:gd name="T2" fmla="*/ 16721 w 36829"/>
              <a:gd name="T3" fmla="*/ 0 h 19050"/>
              <a:gd name="T4" fmla="*/ 11910 w 36829"/>
              <a:gd name="T5" fmla="*/ 2159 h 19050"/>
              <a:gd name="T6" fmla="*/ 7559 w 36829"/>
              <a:gd name="T7" fmla="*/ 6603 h 19050"/>
              <a:gd name="T8" fmla="*/ 4810 w 36829"/>
              <a:gd name="T9" fmla="*/ 9398 h 19050"/>
              <a:gd name="T10" fmla="*/ 2290 w 36829"/>
              <a:gd name="T11" fmla="*/ 13588 h 19050"/>
              <a:gd name="T12" fmla="*/ 0 w 36829"/>
              <a:gd name="T13" fmla="*/ 19050 h 19050"/>
              <a:gd name="T14" fmla="*/ 31492 w 36829"/>
              <a:gd name="T15" fmla="*/ 19050 h 19050"/>
              <a:gd name="T16" fmla="*/ 32984 w 36829"/>
              <a:gd name="T17" fmla="*/ 12318 h 19050"/>
              <a:gd name="T18" fmla="*/ 32869 w 36829"/>
              <a:gd name="T19" fmla="*/ 7365 h 19050"/>
              <a:gd name="T20" fmla="*/ 31036 w 36829"/>
              <a:gd name="T21" fmla="*/ 4444 h 19050"/>
              <a:gd name="T22" fmla="*/ 29204 w 36829"/>
              <a:gd name="T23" fmla="*/ 1397 h 19050"/>
              <a:gd name="T24" fmla="*/ 26112 w 36829"/>
              <a:gd name="T25" fmla="*/ 0 h 19050"/>
              <a:gd name="T26" fmla="*/ 21759 w 36829"/>
              <a:gd name="T27" fmla="*/ 0 h 1905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6829"/>
              <a:gd name="T43" fmla="*/ 0 h 19050"/>
              <a:gd name="T44" fmla="*/ 36829 w 36829"/>
              <a:gd name="T45" fmla="*/ 19050 h 1905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6829" h="19050">
                <a:moveTo>
                  <a:pt x="24130" y="0"/>
                </a:moveTo>
                <a:lnTo>
                  <a:pt x="18542" y="0"/>
                </a:lnTo>
                <a:lnTo>
                  <a:pt x="13208" y="2159"/>
                </a:lnTo>
                <a:lnTo>
                  <a:pt x="8382" y="6603"/>
                </a:lnTo>
                <a:lnTo>
                  <a:pt x="5334" y="9398"/>
                </a:lnTo>
                <a:lnTo>
                  <a:pt x="2540" y="13588"/>
                </a:lnTo>
                <a:lnTo>
                  <a:pt x="0" y="19050"/>
                </a:lnTo>
                <a:lnTo>
                  <a:pt x="34925" y="19050"/>
                </a:lnTo>
                <a:lnTo>
                  <a:pt x="36576" y="12318"/>
                </a:lnTo>
                <a:lnTo>
                  <a:pt x="36449" y="7365"/>
                </a:lnTo>
                <a:lnTo>
                  <a:pt x="34417" y="4444"/>
                </a:lnTo>
                <a:lnTo>
                  <a:pt x="32385" y="1397"/>
                </a:lnTo>
                <a:lnTo>
                  <a:pt x="28956" y="0"/>
                </a:lnTo>
                <a:lnTo>
                  <a:pt x="24130" y="0"/>
                </a:lnTo>
                <a:close/>
              </a:path>
            </a:pathLst>
          </a:custGeom>
          <a:noFill/>
          <a:ln w="10668">
            <a:solidFill>
              <a:srgbClr val="7C7C7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389" name="object 55">
            <a:extLst>
              <a:ext uri="{FF2B5EF4-FFF2-40B4-BE49-F238E27FC236}">
                <a16:creationId xmlns:a16="http://schemas.microsoft.com/office/drawing/2014/main" id="{C5BF2E38-9070-4855-B335-805A641D643C}"/>
              </a:ext>
            </a:extLst>
          </p:cNvPr>
          <p:cNvSpPr>
            <a:spLocks/>
          </p:cNvSpPr>
          <p:nvPr/>
        </p:nvSpPr>
        <p:spPr bwMode="auto">
          <a:xfrm>
            <a:off x="8275638" y="3411538"/>
            <a:ext cx="69850" cy="80962"/>
          </a:xfrm>
          <a:custGeom>
            <a:avLst/>
            <a:gdLst>
              <a:gd name="T0" fmla="*/ 30609 w 69215"/>
              <a:gd name="T1" fmla="*/ 0 h 80645"/>
              <a:gd name="T2" fmla="*/ 60935 w 69215"/>
              <a:gd name="T3" fmla="*/ 0 h 80645"/>
              <a:gd name="T4" fmla="*/ 76665 w 69215"/>
              <a:gd name="T5" fmla="*/ 42199 h 80645"/>
              <a:gd name="T6" fmla="*/ 30325 w 69215"/>
              <a:gd name="T7" fmla="*/ 84400 h 80645"/>
              <a:gd name="T8" fmla="*/ 0 w 69215"/>
              <a:gd name="T9" fmla="*/ 84400 h 80645"/>
              <a:gd name="T10" fmla="*/ 42229 w 69215"/>
              <a:gd name="T11" fmla="*/ 42199 h 80645"/>
              <a:gd name="T12" fmla="*/ 30609 w 69215"/>
              <a:gd name="T13" fmla="*/ 0 h 8064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9215"/>
              <a:gd name="T22" fmla="*/ 0 h 80645"/>
              <a:gd name="T23" fmla="*/ 69215 w 69215"/>
              <a:gd name="T24" fmla="*/ 80645 h 8064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9215" h="80645">
                <a:moveTo>
                  <a:pt x="27432" y="0"/>
                </a:moveTo>
                <a:lnTo>
                  <a:pt x="54610" y="0"/>
                </a:lnTo>
                <a:lnTo>
                  <a:pt x="68707" y="40259"/>
                </a:lnTo>
                <a:lnTo>
                  <a:pt x="27177" y="80518"/>
                </a:lnTo>
                <a:lnTo>
                  <a:pt x="0" y="80518"/>
                </a:lnTo>
                <a:lnTo>
                  <a:pt x="37846" y="40259"/>
                </a:lnTo>
                <a:lnTo>
                  <a:pt x="27432" y="0"/>
                </a:lnTo>
                <a:close/>
              </a:path>
            </a:pathLst>
          </a:custGeom>
          <a:noFill/>
          <a:ln w="10667">
            <a:solidFill>
              <a:srgbClr val="7C7C7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390" name="object 56">
            <a:extLst>
              <a:ext uri="{FF2B5EF4-FFF2-40B4-BE49-F238E27FC236}">
                <a16:creationId xmlns:a16="http://schemas.microsoft.com/office/drawing/2014/main" id="{A3336377-8562-4364-98AA-F630DFA7D453}"/>
              </a:ext>
            </a:extLst>
          </p:cNvPr>
          <p:cNvSpPr>
            <a:spLocks/>
          </p:cNvSpPr>
          <p:nvPr/>
        </p:nvSpPr>
        <p:spPr bwMode="auto">
          <a:xfrm>
            <a:off x="8231188" y="3411538"/>
            <a:ext cx="68262" cy="80962"/>
          </a:xfrm>
          <a:custGeom>
            <a:avLst/>
            <a:gdLst>
              <a:gd name="T0" fmla="*/ 23228 w 69215"/>
              <a:gd name="T1" fmla="*/ 0 h 80645"/>
              <a:gd name="T2" fmla="*/ 46238 w 69215"/>
              <a:gd name="T3" fmla="*/ 0 h 80645"/>
              <a:gd name="T4" fmla="*/ 58175 w 69215"/>
              <a:gd name="T5" fmla="*/ 42199 h 80645"/>
              <a:gd name="T6" fmla="*/ 23118 w 69215"/>
              <a:gd name="T7" fmla="*/ 84400 h 80645"/>
              <a:gd name="T8" fmla="*/ 0 w 69215"/>
              <a:gd name="T9" fmla="*/ 84400 h 80645"/>
              <a:gd name="T10" fmla="*/ 32046 w 69215"/>
              <a:gd name="T11" fmla="*/ 42199 h 80645"/>
              <a:gd name="T12" fmla="*/ 23228 w 69215"/>
              <a:gd name="T13" fmla="*/ 0 h 8064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9215"/>
              <a:gd name="T22" fmla="*/ 0 h 80645"/>
              <a:gd name="T23" fmla="*/ 69215 w 69215"/>
              <a:gd name="T24" fmla="*/ 80645 h 8064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9215" h="80645">
                <a:moveTo>
                  <a:pt x="27431" y="0"/>
                </a:moveTo>
                <a:lnTo>
                  <a:pt x="54609" y="0"/>
                </a:lnTo>
                <a:lnTo>
                  <a:pt x="68706" y="40259"/>
                </a:lnTo>
                <a:lnTo>
                  <a:pt x="27304" y="80518"/>
                </a:lnTo>
                <a:lnTo>
                  <a:pt x="0" y="80518"/>
                </a:lnTo>
                <a:lnTo>
                  <a:pt x="37846" y="40259"/>
                </a:lnTo>
                <a:lnTo>
                  <a:pt x="27431" y="0"/>
                </a:lnTo>
                <a:close/>
              </a:path>
            </a:pathLst>
          </a:custGeom>
          <a:noFill/>
          <a:ln w="10668">
            <a:solidFill>
              <a:srgbClr val="7C7C7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391" name="object 57">
            <a:extLst>
              <a:ext uri="{FF2B5EF4-FFF2-40B4-BE49-F238E27FC236}">
                <a16:creationId xmlns:a16="http://schemas.microsoft.com/office/drawing/2014/main" id="{64F06499-C675-4AE2-97E8-5D23D52CF996}"/>
              </a:ext>
            </a:extLst>
          </p:cNvPr>
          <p:cNvSpPr>
            <a:spLocks/>
          </p:cNvSpPr>
          <p:nvPr/>
        </p:nvSpPr>
        <p:spPr bwMode="auto">
          <a:xfrm>
            <a:off x="8104188" y="3406776"/>
            <a:ext cx="133350" cy="92075"/>
          </a:xfrm>
          <a:custGeom>
            <a:avLst/>
            <a:gdLst>
              <a:gd name="T0" fmla="*/ 29632 w 133984"/>
              <a:gd name="T1" fmla="*/ 0 h 92710"/>
              <a:gd name="T2" fmla="*/ 61307 w 133984"/>
              <a:gd name="T3" fmla="*/ 0 h 92710"/>
              <a:gd name="T4" fmla="*/ 46549 w 133984"/>
              <a:gd name="T5" fmla="*/ 42450 h 92710"/>
              <a:gd name="T6" fmla="*/ 94538 w 133984"/>
              <a:gd name="T7" fmla="*/ 0 h 92710"/>
              <a:gd name="T8" fmla="*/ 126090 w 133984"/>
              <a:gd name="T9" fmla="*/ 0 h 92710"/>
              <a:gd name="T10" fmla="*/ 96338 w 133984"/>
              <a:gd name="T11" fmla="*/ 85137 h 92710"/>
              <a:gd name="T12" fmla="*/ 64666 w 133984"/>
              <a:gd name="T13" fmla="*/ 85137 h 92710"/>
              <a:gd name="T14" fmla="*/ 79303 w 133984"/>
              <a:gd name="T15" fmla="*/ 43269 h 92710"/>
              <a:gd name="T16" fmla="*/ 31792 w 133984"/>
              <a:gd name="T17" fmla="*/ 85137 h 92710"/>
              <a:gd name="T18" fmla="*/ 0 w 133984"/>
              <a:gd name="T19" fmla="*/ 85137 h 92710"/>
              <a:gd name="T20" fmla="*/ 29632 w 133984"/>
              <a:gd name="T21" fmla="*/ 0 h 9271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3984"/>
              <a:gd name="T34" fmla="*/ 0 h 92710"/>
              <a:gd name="T35" fmla="*/ 133984 w 133984"/>
              <a:gd name="T36" fmla="*/ 92710 h 9271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3984" h="92710">
                <a:moveTo>
                  <a:pt x="31368" y="0"/>
                </a:moveTo>
                <a:lnTo>
                  <a:pt x="64897" y="0"/>
                </a:lnTo>
                <a:lnTo>
                  <a:pt x="49275" y="46100"/>
                </a:lnTo>
                <a:lnTo>
                  <a:pt x="100075" y="0"/>
                </a:lnTo>
                <a:lnTo>
                  <a:pt x="133476" y="0"/>
                </a:lnTo>
                <a:lnTo>
                  <a:pt x="101980" y="92456"/>
                </a:lnTo>
                <a:lnTo>
                  <a:pt x="68452" y="92456"/>
                </a:lnTo>
                <a:lnTo>
                  <a:pt x="83947" y="46989"/>
                </a:lnTo>
                <a:lnTo>
                  <a:pt x="33654" y="92456"/>
                </a:lnTo>
                <a:lnTo>
                  <a:pt x="0" y="92456"/>
                </a:lnTo>
                <a:lnTo>
                  <a:pt x="31368" y="0"/>
                </a:lnTo>
                <a:close/>
              </a:path>
            </a:pathLst>
          </a:custGeom>
          <a:noFill/>
          <a:ln w="10668">
            <a:solidFill>
              <a:srgbClr val="7C7C7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392" name="object 58">
            <a:extLst>
              <a:ext uri="{FF2B5EF4-FFF2-40B4-BE49-F238E27FC236}">
                <a16:creationId xmlns:a16="http://schemas.microsoft.com/office/drawing/2014/main" id="{C9D67D1F-A711-45BE-96FB-2874FA72904D}"/>
              </a:ext>
            </a:extLst>
          </p:cNvPr>
          <p:cNvSpPr>
            <a:spLocks/>
          </p:cNvSpPr>
          <p:nvPr/>
        </p:nvSpPr>
        <p:spPr bwMode="auto">
          <a:xfrm>
            <a:off x="8013701" y="3406776"/>
            <a:ext cx="106363" cy="92075"/>
          </a:xfrm>
          <a:custGeom>
            <a:avLst/>
            <a:gdLst>
              <a:gd name="T0" fmla="*/ 30272 w 106679"/>
              <a:gd name="T1" fmla="*/ 0 h 92710"/>
              <a:gd name="T2" fmla="*/ 102582 w 106679"/>
              <a:gd name="T3" fmla="*/ 0 h 92710"/>
              <a:gd name="T4" fmla="*/ 94125 w 106679"/>
              <a:gd name="T5" fmla="*/ 23857 h 92710"/>
              <a:gd name="T6" fmla="*/ 56132 w 106679"/>
              <a:gd name="T7" fmla="*/ 23857 h 92710"/>
              <a:gd name="T8" fmla="*/ 34316 w 106679"/>
              <a:gd name="T9" fmla="*/ 85137 h 92710"/>
              <a:gd name="T10" fmla="*/ 0 w 106679"/>
              <a:gd name="T11" fmla="*/ 85137 h 92710"/>
              <a:gd name="T12" fmla="*/ 30272 w 106679"/>
              <a:gd name="T13" fmla="*/ 0 h 927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6679"/>
              <a:gd name="T22" fmla="*/ 0 h 92710"/>
              <a:gd name="T23" fmla="*/ 106679 w 106679"/>
              <a:gd name="T24" fmla="*/ 92710 h 9271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6679" h="92710">
                <a:moveTo>
                  <a:pt x="31369" y="0"/>
                </a:moveTo>
                <a:lnTo>
                  <a:pt x="106299" y="0"/>
                </a:lnTo>
                <a:lnTo>
                  <a:pt x="97536" y="25908"/>
                </a:lnTo>
                <a:lnTo>
                  <a:pt x="58166" y="25908"/>
                </a:lnTo>
                <a:lnTo>
                  <a:pt x="35559" y="92456"/>
                </a:lnTo>
                <a:lnTo>
                  <a:pt x="0" y="92456"/>
                </a:lnTo>
                <a:lnTo>
                  <a:pt x="31369" y="0"/>
                </a:lnTo>
                <a:close/>
              </a:path>
            </a:pathLst>
          </a:custGeom>
          <a:noFill/>
          <a:ln w="10668">
            <a:solidFill>
              <a:srgbClr val="7C7C7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393" name="object 59">
            <a:extLst>
              <a:ext uri="{FF2B5EF4-FFF2-40B4-BE49-F238E27FC236}">
                <a16:creationId xmlns:a16="http://schemas.microsoft.com/office/drawing/2014/main" id="{412475B9-B753-4F77-A1EA-0692E182053B}"/>
              </a:ext>
            </a:extLst>
          </p:cNvPr>
          <p:cNvSpPr>
            <a:spLocks/>
          </p:cNvSpPr>
          <p:nvPr/>
        </p:nvSpPr>
        <p:spPr bwMode="auto">
          <a:xfrm>
            <a:off x="7902576" y="3406776"/>
            <a:ext cx="104775" cy="92075"/>
          </a:xfrm>
          <a:custGeom>
            <a:avLst/>
            <a:gdLst>
              <a:gd name="T0" fmla="*/ 31369 w 104775"/>
              <a:gd name="T1" fmla="*/ 0 h 92710"/>
              <a:gd name="T2" fmla="*/ 66928 w 104775"/>
              <a:gd name="T3" fmla="*/ 0 h 92710"/>
              <a:gd name="T4" fmla="*/ 55752 w 104775"/>
              <a:gd name="T5" fmla="*/ 30288 h 92710"/>
              <a:gd name="T6" fmla="*/ 71882 w 104775"/>
              <a:gd name="T7" fmla="*/ 30288 h 92710"/>
              <a:gd name="T8" fmla="*/ 89241 w 104775"/>
              <a:gd name="T9" fmla="*/ 32019 h 92710"/>
              <a:gd name="T10" fmla="*/ 100171 w 104775"/>
              <a:gd name="T11" fmla="*/ 37202 h 92710"/>
              <a:gd name="T12" fmla="*/ 104671 w 104775"/>
              <a:gd name="T13" fmla="*/ 45830 h 92710"/>
              <a:gd name="T14" fmla="*/ 102742 w 104775"/>
              <a:gd name="T15" fmla="*/ 57886 h 92710"/>
              <a:gd name="T16" fmla="*/ 95835 w 104775"/>
              <a:gd name="T17" fmla="*/ 69792 h 92710"/>
              <a:gd name="T18" fmla="*/ 85201 w 104775"/>
              <a:gd name="T19" fmla="*/ 78309 h 92710"/>
              <a:gd name="T20" fmla="*/ 70828 w 104775"/>
              <a:gd name="T21" fmla="*/ 83429 h 92710"/>
              <a:gd name="T22" fmla="*/ 52704 w 104775"/>
              <a:gd name="T23" fmla="*/ 85137 h 92710"/>
              <a:gd name="T24" fmla="*/ 0 w 104775"/>
              <a:gd name="T25" fmla="*/ 85137 h 92710"/>
              <a:gd name="T26" fmla="*/ 31369 w 104775"/>
              <a:gd name="T27" fmla="*/ 0 h 9271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04775"/>
              <a:gd name="T43" fmla="*/ 0 h 92710"/>
              <a:gd name="T44" fmla="*/ 104775 w 104775"/>
              <a:gd name="T45" fmla="*/ 92710 h 9271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04775" h="92710">
                <a:moveTo>
                  <a:pt x="31369" y="0"/>
                </a:moveTo>
                <a:lnTo>
                  <a:pt x="66928" y="0"/>
                </a:lnTo>
                <a:lnTo>
                  <a:pt x="55752" y="32892"/>
                </a:lnTo>
                <a:lnTo>
                  <a:pt x="71882" y="32892"/>
                </a:lnTo>
                <a:lnTo>
                  <a:pt x="89241" y="34772"/>
                </a:lnTo>
                <a:lnTo>
                  <a:pt x="100171" y="40401"/>
                </a:lnTo>
                <a:lnTo>
                  <a:pt x="104671" y="49770"/>
                </a:lnTo>
                <a:lnTo>
                  <a:pt x="102742" y="62864"/>
                </a:lnTo>
                <a:lnTo>
                  <a:pt x="95835" y="75793"/>
                </a:lnTo>
                <a:lnTo>
                  <a:pt x="85201" y="85042"/>
                </a:lnTo>
                <a:lnTo>
                  <a:pt x="70828" y="90600"/>
                </a:lnTo>
                <a:lnTo>
                  <a:pt x="52704" y="92456"/>
                </a:lnTo>
                <a:lnTo>
                  <a:pt x="0" y="92456"/>
                </a:lnTo>
                <a:lnTo>
                  <a:pt x="31369" y="0"/>
                </a:lnTo>
                <a:close/>
              </a:path>
            </a:pathLst>
          </a:custGeom>
          <a:noFill/>
          <a:ln w="10668">
            <a:solidFill>
              <a:srgbClr val="7C7C7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394" name="object 60">
            <a:extLst>
              <a:ext uri="{FF2B5EF4-FFF2-40B4-BE49-F238E27FC236}">
                <a16:creationId xmlns:a16="http://schemas.microsoft.com/office/drawing/2014/main" id="{720E2A10-F579-4612-9B61-3CDDBBB04747}"/>
              </a:ext>
            </a:extLst>
          </p:cNvPr>
          <p:cNvSpPr>
            <a:spLocks/>
          </p:cNvSpPr>
          <p:nvPr/>
        </p:nvSpPr>
        <p:spPr bwMode="auto">
          <a:xfrm>
            <a:off x="7775575" y="3406776"/>
            <a:ext cx="134938" cy="92075"/>
          </a:xfrm>
          <a:custGeom>
            <a:avLst/>
            <a:gdLst>
              <a:gd name="T0" fmla="*/ 32269 w 134620"/>
              <a:gd name="T1" fmla="*/ 0 h 92710"/>
              <a:gd name="T2" fmla="*/ 68849 w 134620"/>
              <a:gd name="T3" fmla="*/ 0 h 92710"/>
              <a:gd name="T4" fmla="*/ 57745 w 134620"/>
              <a:gd name="T5" fmla="*/ 29119 h 92710"/>
              <a:gd name="T6" fmla="*/ 90929 w 134620"/>
              <a:gd name="T7" fmla="*/ 29119 h 92710"/>
              <a:gd name="T8" fmla="*/ 102035 w 134620"/>
              <a:gd name="T9" fmla="*/ 0 h 92710"/>
              <a:gd name="T10" fmla="*/ 138486 w 134620"/>
              <a:gd name="T11" fmla="*/ 0 h 92710"/>
              <a:gd name="T12" fmla="*/ 106215 w 134620"/>
              <a:gd name="T13" fmla="*/ 85137 h 92710"/>
              <a:gd name="T14" fmla="*/ 69634 w 134620"/>
              <a:gd name="T15" fmla="*/ 85137 h 92710"/>
              <a:gd name="T16" fmla="*/ 81915 w 134620"/>
              <a:gd name="T17" fmla="*/ 52977 h 92710"/>
              <a:gd name="T18" fmla="*/ 48730 w 134620"/>
              <a:gd name="T19" fmla="*/ 52977 h 92710"/>
              <a:gd name="T20" fmla="*/ 36580 w 134620"/>
              <a:gd name="T21" fmla="*/ 85137 h 92710"/>
              <a:gd name="T22" fmla="*/ 0 w 134620"/>
              <a:gd name="T23" fmla="*/ 85137 h 92710"/>
              <a:gd name="T24" fmla="*/ 32269 w 134620"/>
              <a:gd name="T25" fmla="*/ 0 h 9271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4620"/>
              <a:gd name="T40" fmla="*/ 0 h 92710"/>
              <a:gd name="T41" fmla="*/ 134620 w 134620"/>
              <a:gd name="T42" fmla="*/ 92710 h 9271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4620" h="92710">
                <a:moveTo>
                  <a:pt x="31368" y="0"/>
                </a:moveTo>
                <a:lnTo>
                  <a:pt x="66928" y="0"/>
                </a:lnTo>
                <a:lnTo>
                  <a:pt x="56133" y="31623"/>
                </a:lnTo>
                <a:lnTo>
                  <a:pt x="88391" y="31623"/>
                </a:lnTo>
                <a:lnTo>
                  <a:pt x="99187" y="0"/>
                </a:lnTo>
                <a:lnTo>
                  <a:pt x="134619" y="0"/>
                </a:lnTo>
                <a:lnTo>
                  <a:pt x="103250" y="92456"/>
                </a:lnTo>
                <a:lnTo>
                  <a:pt x="67690" y="92456"/>
                </a:lnTo>
                <a:lnTo>
                  <a:pt x="79628" y="57531"/>
                </a:lnTo>
                <a:lnTo>
                  <a:pt x="47370" y="57531"/>
                </a:lnTo>
                <a:lnTo>
                  <a:pt x="35559" y="92456"/>
                </a:lnTo>
                <a:lnTo>
                  <a:pt x="0" y="92456"/>
                </a:lnTo>
                <a:lnTo>
                  <a:pt x="31368" y="0"/>
                </a:lnTo>
                <a:close/>
              </a:path>
            </a:pathLst>
          </a:custGeom>
          <a:noFill/>
          <a:ln w="10668">
            <a:solidFill>
              <a:srgbClr val="7C7C7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395" name="object 61">
            <a:extLst>
              <a:ext uri="{FF2B5EF4-FFF2-40B4-BE49-F238E27FC236}">
                <a16:creationId xmlns:a16="http://schemas.microsoft.com/office/drawing/2014/main" id="{1FAAF57A-2524-4E42-A717-95BF564540AB}"/>
              </a:ext>
            </a:extLst>
          </p:cNvPr>
          <p:cNvSpPr>
            <a:spLocks/>
          </p:cNvSpPr>
          <p:nvPr/>
        </p:nvSpPr>
        <p:spPr bwMode="auto">
          <a:xfrm>
            <a:off x="7519988" y="3406776"/>
            <a:ext cx="146050" cy="119063"/>
          </a:xfrm>
          <a:custGeom>
            <a:avLst/>
            <a:gdLst>
              <a:gd name="T0" fmla="*/ 62230 w 145414"/>
              <a:gd name="T1" fmla="*/ 0 h 119379"/>
              <a:gd name="T2" fmla="*/ 153098 w 145414"/>
              <a:gd name="T3" fmla="*/ 0 h 119379"/>
              <a:gd name="T4" fmla="*/ 129279 w 145414"/>
              <a:gd name="T5" fmla="*/ 64465 h 119379"/>
              <a:gd name="T6" fmla="*/ 139583 w 145414"/>
              <a:gd name="T7" fmla="*/ 64465 h 119379"/>
              <a:gd name="T8" fmla="*/ 120847 w 145414"/>
              <a:gd name="T9" fmla="*/ 115150 h 119379"/>
              <a:gd name="T10" fmla="*/ 94885 w 145414"/>
              <a:gd name="T11" fmla="*/ 115150 h 119379"/>
              <a:gd name="T12" fmla="*/ 104388 w 145414"/>
              <a:gd name="T13" fmla="*/ 89561 h 119379"/>
              <a:gd name="T14" fmla="*/ 35463 w 145414"/>
              <a:gd name="T15" fmla="*/ 89561 h 119379"/>
              <a:gd name="T16" fmla="*/ 25963 w 145414"/>
              <a:gd name="T17" fmla="*/ 115150 h 119379"/>
              <a:gd name="T18" fmla="*/ 0 w 145414"/>
              <a:gd name="T19" fmla="*/ 115150 h 119379"/>
              <a:gd name="T20" fmla="*/ 18736 w 145414"/>
              <a:gd name="T21" fmla="*/ 64465 h 119379"/>
              <a:gd name="T22" fmla="*/ 28104 w 145414"/>
              <a:gd name="T23" fmla="*/ 64465 h 119379"/>
              <a:gd name="T24" fmla="*/ 36008 w 145414"/>
              <a:gd name="T25" fmla="*/ 55401 h 119379"/>
              <a:gd name="T26" fmla="*/ 43077 w 145414"/>
              <a:gd name="T27" fmla="*/ 45012 h 119379"/>
              <a:gd name="T28" fmla="*/ 49313 w 145414"/>
              <a:gd name="T29" fmla="*/ 33306 h 119379"/>
              <a:gd name="T30" fmla="*/ 54733 w 145414"/>
              <a:gd name="T31" fmla="*/ 20299 h 119379"/>
              <a:gd name="T32" fmla="*/ 62230 w 145414"/>
              <a:gd name="T33" fmla="*/ 0 h 11937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45414"/>
              <a:gd name="T52" fmla="*/ 0 h 119379"/>
              <a:gd name="T53" fmla="*/ 145414 w 145414"/>
              <a:gd name="T54" fmla="*/ 119379 h 11937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45414" h="119379">
                <a:moveTo>
                  <a:pt x="59055" y="0"/>
                </a:moveTo>
                <a:lnTo>
                  <a:pt x="145287" y="0"/>
                </a:lnTo>
                <a:lnTo>
                  <a:pt x="122682" y="66548"/>
                </a:lnTo>
                <a:lnTo>
                  <a:pt x="132461" y="66548"/>
                </a:lnTo>
                <a:lnTo>
                  <a:pt x="114681" y="118872"/>
                </a:lnTo>
                <a:lnTo>
                  <a:pt x="90043" y="118872"/>
                </a:lnTo>
                <a:lnTo>
                  <a:pt x="99060" y="92456"/>
                </a:lnTo>
                <a:lnTo>
                  <a:pt x="33655" y="92456"/>
                </a:lnTo>
                <a:lnTo>
                  <a:pt x="24637" y="118872"/>
                </a:lnTo>
                <a:lnTo>
                  <a:pt x="0" y="118872"/>
                </a:lnTo>
                <a:lnTo>
                  <a:pt x="17780" y="66548"/>
                </a:lnTo>
                <a:lnTo>
                  <a:pt x="26670" y="66548"/>
                </a:lnTo>
                <a:lnTo>
                  <a:pt x="34172" y="57191"/>
                </a:lnTo>
                <a:lnTo>
                  <a:pt x="40878" y="46466"/>
                </a:lnTo>
                <a:lnTo>
                  <a:pt x="46797" y="34383"/>
                </a:lnTo>
                <a:lnTo>
                  <a:pt x="51943" y="20954"/>
                </a:lnTo>
                <a:lnTo>
                  <a:pt x="59055" y="0"/>
                </a:lnTo>
                <a:close/>
              </a:path>
            </a:pathLst>
          </a:custGeom>
          <a:noFill/>
          <a:ln w="10668">
            <a:solidFill>
              <a:srgbClr val="7C7C7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396" name="object 62">
            <a:extLst>
              <a:ext uri="{FF2B5EF4-FFF2-40B4-BE49-F238E27FC236}">
                <a16:creationId xmlns:a16="http://schemas.microsoft.com/office/drawing/2014/main" id="{EFDCC5F7-DC97-44DF-A0E1-8D690FF50458}"/>
              </a:ext>
            </a:extLst>
          </p:cNvPr>
          <p:cNvSpPr>
            <a:spLocks/>
          </p:cNvSpPr>
          <p:nvPr/>
        </p:nvSpPr>
        <p:spPr bwMode="auto">
          <a:xfrm>
            <a:off x="7664451" y="3403600"/>
            <a:ext cx="112713" cy="96838"/>
          </a:xfrm>
          <a:custGeom>
            <a:avLst/>
            <a:gdLst>
              <a:gd name="T0" fmla="*/ 64992 w 113664"/>
              <a:gd name="T1" fmla="*/ 0 h 97154"/>
              <a:gd name="T2" fmla="*/ 100584 w 113664"/>
              <a:gd name="T3" fmla="*/ 15267 h 97154"/>
              <a:gd name="T4" fmla="*/ 102437 w 113664"/>
              <a:gd name="T5" fmla="*/ 28502 h 97154"/>
              <a:gd name="T6" fmla="*/ 101962 w 113664"/>
              <a:gd name="T7" fmla="*/ 35235 h 97154"/>
              <a:gd name="T8" fmla="*/ 100543 w 113664"/>
              <a:gd name="T9" fmla="*/ 42791 h 97154"/>
              <a:gd name="T10" fmla="*/ 98174 w 113664"/>
              <a:gd name="T11" fmla="*/ 51171 h 97154"/>
              <a:gd name="T12" fmla="*/ 97023 w 113664"/>
              <a:gd name="T13" fmla="*/ 54959 h 97154"/>
              <a:gd name="T14" fmla="*/ 32727 w 113664"/>
              <a:gd name="T15" fmla="*/ 54959 h 97154"/>
              <a:gd name="T16" fmla="*/ 31578 w 113664"/>
              <a:gd name="T17" fmla="*/ 60455 h 97154"/>
              <a:gd name="T18" fmla="*/ 31693 w 113664"/>
              <a:gd name="T19" fmla="*/ 64486 h 97154"/>
              <a:gd name="T20" fmla="*/ 33072 w 113664"/>
              <a:gd name="T21" fmla="*/ 67172 h 97154"/>
              <a:gd name="T22" fmla="*/ 34907 w 113664"/>
              <a:gd name="T23" fmla="*/ 71079 h 97154"/>
              <a:gd name="T24" fmla="*/ 38353 w 113664"/>
              <a:gd name="T25" fmla="*/ 73035 h 97154"/>
              <a:gd name="T26" fmla="*/ 43290 w 113664"/>
              <a:gd name="T27" fmla="*/ 73035 h 97154"/>
              <a:gd name="T28" fmla="*/ 46390 w 113664"/>
              <a:gd name="T29" fmla="*/ 73035 h 97154"/>
              <a:gd name="T30" fmla="*/ 60398 w 113664"/>
              <a:gd name="T31" fmla="*/ 64851 h 97154"/>
              <a:gd name="T32" fmla="*/ 91053 w 113664"/>
              <a:gd name="T33" fmla="*/ 67905 h 97154"/>
              <a:gd name="T34" fmla="*/ 60924 w 113664"/>
              <a:gd name="T35" fmla="*/ 89743 h 97154"/>
              <a:gd name="T36" fmla="*/ 36171 w 113664"/>
              <a:gd name="T37" fmla="*/ 92945 h 97154"/>
              <a:gd name="T38" fmla="*/ 28441 w 113664"/>
              <a:gd name="T39" fmla="*/ 92645 h 97154"/>
              <a:gd name="T40" fmla="*/ 0 w 113664"/>
              <a:gd name="T41" fmla="*/ 66524 h 97154"/>
              <a:gd name="T42" fmla="*/ 3 w 113664"/>
              <a:gd name="T43" fmla="*/ 60377 h 97154"/>
              <a:gd name="T44" fmla="*/ 18455 w 113664"/>
              <a:gd name="T45" fmla="*/ 19878 h 97154"/>
              <a:gd name="T46" fmla="*/ 54246 w 113664"/>
              <a:gd name="T47" fmla="*/ 817 h 97154"/>
              <a:gd name="T48" fmla="*/ 64992 w 113664"/>
              <a:gd name="T49" fmla="*/ 0 h 9715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13664"/>
              <a:gd name="T76" fmla="*/ 0 h 97154"/>
              <a:gd name="T77" fmla="*/ 113664 w 113664"/>
              <a:gd name="T78" fmla="*/ 97154 h 9715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13664" h="97154">
                <a:moveTo>
                  <a:pt x="71885" y="0"/>
                </a:moveTo>
                <a:lnTo>
                  <a:pt x="111255" y="15875"/>
                </a:lnTo>
                <a:lnTo>
                  <a:pt x="113303" y="29638"/>
                </a:lnTo>
                <a:lnTo>
                  <a:pt x="112779" y="36639"/>
                </a:lnTo>
                <a:lnTo>
                  <a:pt x="111208" y="44497"/>
                </a:lnTo>
                <a:lnTo>
                  <a:pt x="108588" y="53212"/>
                </a:lnTo>
                <a:lnTo>
                  <a:pt x="107318" y="57150"/>
                </a:lnTo>
                <a:lnTo>
                  <a:pt x="36198" y="57150"/>
                </a:lnTo>
                <a:lnTo>
                  <a:pt x="34928" y="62865"/>
                </a:lnTo>
                <a:lnTo>
                  <a:pt x="35055" y="67056"/>
                </a:lnTo>
                <a:lnTo>
                  <a:pt x="36579" y="69850"/>
                </a:lnTo>
                <a:lnTo>
                  <a:pt x="38611" y="73913"/>
                </a:lnTo>
                <a:lnTo>
                  <a:pt x="42421" y="75946"/>
                </a:lnTo>
                <a:lnTo>
                  <a:pt x="47882" y="75946"/>
                </a:lnTo>
                <a:lnTo>
                  <a:pt x="51311" y="75946"/>
                </a:lnTo>
                <a:lnTo>
                  <a:pt x="66805" y="67437"/>
                </a:lnTo>
                <a:lnTo>
                  <a:pt x="100714" y="70612"/>
                </a:lnTo>
                <a:lnTo>
                  <a:pt x="67387" y="93325"/>
                </a:lnTo>
                <a:lnTo>
                  <a:pt x="40008" y="96647"/>
                </a:lnTo>
                <a:lnTo>
                  <a:pt x="31458" y="96335"/>
                </a:lnTo>
                <a:lnTo>
                  <a:pt x="0" y="69177"/>
                </a:lnTo>
                <a:lnTo>
                  <a:pt x="3" y="62785"/>
                </a:lnTo>
                <a:lnTo>
                  <a:pt x="20413" y="20671"/>
                </a:lnTo>
                <a:lnTo>
                  <a:pt x="59999" y="853"/>
                </a:lnTo>
                <a:lnTo>
                  <a:pt x="71885" y="0"/>
                </a:lnTo>
                <a:close/>
              </a:path>
            </a:pathLst>
          </a:custGeom>
          <a:noFill/>
          <a:ln w="10667">
            <a:solidFill>
              <a:srgbClr val="7C7C7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397" name="object 63">
            <a:extLst>
              <a:ext uri="{FF2B5EF4-FFF2-40B4-BE49-F238E27FC236}">
                <a16:creationId xmlns:a16="http://schemas.microsoft.com/office/drawing/2014/main" id="{61B51F80-7E21-4F86-9721-3D47023338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7588" y="3635376"/>
            <a:ext cx="2806700" cy="1489075"/>
          </a:xfrm>
          <a:prstGeom prst="rect">
            <a:avLst/>
          </a:prstGeom>
          <a:blipFill dpi="0" rotWithShape="1">
            <a:blip r:embed="rId4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4398" name="object 64">
            <a:extLst>
              <a:ext uri="{FF2B5EF4-FFF2-40B4-BE49-F238E27FC236}">
                <a16:creationId xmlns:a16="http://schemas.microsoft.com/office/drawing/2014/main" id="{5B61D35A-4480-47A3-972B-E7FB86AE5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8889" y="3844926"/>
            <a:ext cx="930275" cy="163513"/>
          </a:xfrm>
          <a:prstGeom prst="rect">
            <a:avLst/>
          </a:prstGeom>
          <a:blipFill dpi="0" rotWithShape="1">
            <a:blip r:embed="rId4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4399" name="object 65">
            <a:extLst>
              <a:ext uri="{FF2B5EF4-FFF2-40B4-BE49-F238E27FC236}">
                <a16:creationId xmlns:a16="http://schemas.microsoft.com/office/drawing/2014/main" id="{82410AC9-C8E9-429F-A937-22F18E571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3650" y="4054475"/>
            <a:ext cx="1633538" cy="179388"/>
          </a:xfrm>
          <a:prstGeom prst="rect">
            <a:avLst/>
          </a:prstGeom>
          <a:blipFill dpi="0" rotWithShape="1">
            <a:blip r:embed="rId4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4400" name="object 66">
            <a:extLst>
              <a:ext uri="{FF2B5EF4-FFF2-40B4-BE49-F238E27FC236}">
                <a16:creationId xmlns:a16="http://schemas.microsoft.com/office/drawing/2014/main" id="{E60580F1-3722-4E60-B579-9C59AE3020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8251" y="4303713"/>
            <a:ext cx="2054225" cy="131762"/>
          </a:xfrm>
          <a:prstGeom prst="rect">
            <a:avLst/>
          </a:prstGeom>
          <a:blipFill dpi="0" rotWithShape="1">
            <a:blip r:embed="rId4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4401" name="object 67">
            <a:extLst>
              <a:ext uri="{FF2B5EF4-FFF2-40B4-BE49-F238E27FC236}">
                <a16:creationId xmlns:a16="http://schemas.microsoft.com/office/drawing/2014/main" id="{5246C4FC-CC44-47D8-A36A-05FFF6B20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5714" y="4518025"/>
            <a:ext cx="2162175" cy="355600"/>
          </a:xfrm>
          <a:prstGeom prst="rect">
            <a:avLst/>
          </a:prstGeom>
          <a:blipFill dpi="0" rotWithShape="1">
            <a:blip r:embed="rId4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4402" name="object 68">
            <a:extLst>
              <a:ext uri="{FF2B5EF4-FFF2-40B4-BE49-F238E27FC236}">
                <a16:creationId xmlns:a16="http://schemas.microsoft.com/office/drawing/2014/main" id="{1E3C9E4F-7666-4BDD-B88A-EFC8C8271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7588" y="4987926"/>
            <a:ext cx="2806700" cy="1870075"/>
          </a:xfrm>
          <a:prstGeom prst="rect">
            <a:avLst/>
          </a:prstGeom>
          <a:blipFill dpi="0" rotWithShape="1">
            <a:blip r:embed="rId4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4403" name="object 69">
            <a:extLst>
              <a:ext uri="{FF2B5EF4-FFF2-40B4-BE49-F238E27FC236}">
                <a16:creationId xmlns:a16="http://schemas.microsoft.com/office/drawing/2014/main" id="{AFCC8D88-27DA-473F-8078-A45B1640C3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6351" y="5111751"/>
            <a:ext cx="1749425" cy="168275"/>
          </a:xfrm>
          <a:prstGeom prst="rect">
            <a:avLst/>
          </a:prstGeom>
          <a:blipFill dpi="0" rotWithShape="1">
            <a:blip r:embed="rId4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4404" name="object 70">
            <a:extLst>
              <a:ext uri="{FF2B5EF4-FFF2-40B4-BE49-F238E27FC236}">
                <a16:creationId xmlns:a16="http://schemas.microsoft.com/office/drawing/2014/main" id="{E2EB85B5-6B80-4AD2-9903-697C2A3BF605}"/>
              </a:ext>
            </a:extLst>
          </p:cNvPr>
          <p:cNvSpPr>
            <a:spLocks/>
          </p:cNvSpPr>
          <p:nvPr/>
        </p:nvSpPr>
        <p:spPr bwMode="auto">
          <a:xfrm>
            <a:off x="7610476" y="5367338"/>
            <a:ext cx="608013" cy="120650"/>
          </a:xfrm>
          <a:custGeom>
            <a:avLst/>
            <a:gdLst>
              <a:gd name="T0" fmla="*/ 0 w 607695"/>
              <a:gd name="T1" fmla="*/ 113642 h 121285"/>
              <a:gd name="T2" fmla="*/ 124437 w 607695"/>
              <a:gd name="T3" fmla="*/ 88837 h 121285"/>
              <a:gd name="T4" fmla="*/ 99684 w 607695"/>
              <a:gd name="T5" fmla="*/ 88837 h 121285"/>
              <a:gd name="T6" fmla="*/ 124437 w 607695"/>
              <a:gd name="T7" fmla="*/ 88837 h 121285"/>
              <a:gd name="T8" fmla="*/ 147990 w 607695"/>
              <a:gd name="T9" fmla="*/ 45551 h 121285"/>
              <a:gd name="T10" fmla="*/ 176504 w 607695"/>
              <a:gd name="T11" fmla="*/ 90454 h 121285"/>
              <a:gd name="T12" fmla="*/ 233171 w 607695"/>
              <a:gd name="T13" fmla="*/ 77600 h 121285"/>
              <a:gd name="T14" fmla="*/ 183650 w 607695"/>
              <a:gd name="T15" fmla="*/ 69401 h 121285"/>
              <a:gd name="T16" fmla="*/ 179963 w 607695"/>
              <a:gd name="T17" fmla="*/ 58951 h 121285"/>
              <a:gd name="T18" fmla="*/ 254194 w 607695"/>
              <a:gd name="T19" fmla="*/ 49963 h 121285"/>
              <a:gd name="T20" fmla="*/ 187228 w 607695"/>
              <a:gd name="T21" fmla="*/ 37681 h 121285"/>
              <a:gd name="T22" fmla="*/ 195534 w 607695"/>
              <a:gd name="T23" fmla="*/ 25995 h 121285"/>
              <a:gd name="T24" fmla="*/ 257837 w 607695"/>
              <a:gd name="T25" fmla="*/ 19794 h 121285"/>
              <a:gd name="T26" fmla="*/ 217131 w 607695"/>
              <a:gd name="T27" fmla="*/ 0 h 121285"/>
              <a:gd name="T28" fmla="*/ 394901 w 607695"/>
              <a:gd name="T29" fmla="*/ 45551 h 121285"/>
              <a:gd name="T30" fmla="*/ 423413 w 607695"/>
              <a:gd name="T31" fmla="*/ 90454 h 121285"/>
              <a:gd name="T32" fmla="*/ 480080 w 607695"/>
              <a:gd name="T33" fmla="*/ 77600 h 121285"/>
              <a:gd name="T34" fmla="*/ 430557 w 607695"/>
              <a:gd name="T35" fmla="*/ 69401 h 121285"/>
              <a:gd name="T36" fmla="*/ 426870 w 607695"/>
              <a:gd name="T37" fmla="*/ 58951 h 121285"/>
              <a:gd name="T38" fmla="*/ 501104 w 607695"/>
              <a:gd name="T39" fmla="*/ 49963 h 121285"/>
              <a:gd name="T40" fmla="*/ 434136 w 607695"/>
              <a:gd name="T41" fmla="*/ 37681 h 121285"/>
              <a:gd name="T42" fmla="*/ 442442 w 607695"/>
              <a:gd name="T43" fmla="*/ 25995 h 121285"/>
              <a:gd name="T44" fmla="*/ 504747 w 607695"/>
              <a:gd name="T45" fmla="*/ 19794 h 121285"/>
              <a:gd name="T46" fmla="*/ 464041 w 607695"/>
              <a:gd name="T47" fmla="*/ 0 h 121285"/>
              <a:gd name="T48" fmla="*/ 257516 w 607695"/>
              <a:gd name="T49" fmla="*/ 88837 h 121285"/>
              <a:gd name="T50" fmla="*/ 373389 w 607695"/>
              <a:gd name="T51" fmla="*/ 56044 h 121285"/>
              <a:gd name="T52" fmla="*/ 324867 w 607695"/>
              <a:gd name="T53" fmla="*/ 2026 h 121285"/>
              <a:gd name="T54" fmla="*/ 325761 w 607695"/>
              <a:gd name="T55" fmla="*/ 88837 h 121285"/>
              <a:gd name="T56" fmla="*/ 611394 w 607695"/>
              <a:gd name="T57" fmla="*/ 2026 h 121285"/>
              <a:gd name="T58" fmla="*/ 540209 w 607695"/>
              <a:gd name="T59" fmla="*/ 88837 h 121285"/>
              <a:gd name="T60" fmla="*/ 611394 w 607695"/>
              <a:gd name="T61" fmla="*/ 2026 h 121285"/>
              <a:gd name="T62" fmla="*/ 240873 w 607695"/>
              <a:gd name="T63" fmla="*/ 71311 h 121285"/>
              <a:gd name="T64" fmla="*/ 459057 w 607695"/>
              <a:gd name="T65" fmla="*/ 63319 h 121285"/>
              <a:gd name="T66" fmla="*/ 493052 w 607695"/>
              <a:gd name="T67" fmla="*/ 66300 h 121285"/>
              <a:gd name="T68" fmla="*/ 59554 w 607695"/>
              <a:gd name="T69" fmla="*/ 2026 h 121285"/>
              <a:gd name="T70" fmla="*/ 41164 w 607695"/>
              <a:gd name="T71" fmla="*/ 45656 h 121285"/>
              <a:gd name="T72" fmla="*/ 62236 w 607695"/>
              <a:gd name="T73" fmla="*/ 64511 h 121285"/>
              <a:gd name="T74" fmla="*/ 137392 w 607695"/>
              <a:gd name="T75" fmla="*/ 26233 h 121285"/>
              <a:gd name="T76" fmla="*/ 101601 w 607695"/>
              <a:gd name="T77" fmla="*/ 26233 h 121285"/>
              <a:gd name="T78" fmla="*/ 137392 w 607695"/>
              <a:gd name="T79" fmla="*/ 26233 h 121285"/>
              <a:gd name="T80" fmla="*/ 219816 w 607695"/>
              <a:gd name="T81" fmla="*/ 21106 h 121285"/>
              <a:gd name="T82" fmla="*/ 223819 w 607695"/>
              <a:gd name="T83" fmla="*/ 31719 h 121285"/>
              <a:gd name="T84" fmla="*/ 258306 w 607695"/>
              <a:gd name="T85" fmla="*/ 34313 h 121285"/>
              <a:gd name="T86" fmla="*/ 258284 w 607695"/>
              <a:gd name="T87" fmla="*/ 22060 h 121285"/>
              <a:gd name="T88" fmla="*/ 463274 w 607695"/>
              <a:gd name="T89" fmla="*/ 19794 h 121285"/>
              <a:gd name="T90" fmla="*/ 470687 w 607695"/>
              <a:gd name="T91" fmla="*/ 26710 h 121285"/>
              <a:gd name="T92" fmla="*/ 504522 w 607695"/>
              <a:gd name="T93" fmla="*/ 37681 h 121285"/>
              <a:gd name="T94" fmla="*/ 505552 w 607695"/>
              <a:gd name="T95" fmla="*/ 25995 h 121285"/>
              <a:gd name="T96" fmla="*/ 393111 w 607695"/>
              <a:gd name="T97" fmla="*/ 2026 h 121285"/>
              <a:gd name="T98" fmla="*/ 382272 w 607695"/>
              <a:gd name="T99" fmla="*/ 31719 h 12128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7695"/>
              <a:gd name="T151" fmla="*/ 0 h 121285"/>
              <a:gd name="T152" fmla="*/ 607695 w 607695"/>
              <a:gd name="T153" fmla="*/ 121285 h 12128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7695" h="121285">
                <a:moveTo>
                  <a:pt x="132461" y="68706"/>
                </a:moveTo>
                <a:lnTo>
                  <a:pt x="17780" y="68706"/>
                </a:lnTo>
                <a:lnTo>
                  <a:pt x="0" y="121030"/>
                </a:lnTo>
                <a:lnTo>
                  <a:pt x="24637" y="121030"/>
                </a:lnTo>
                <a:lnTo>
                  <a:pt x="33655" y="94614"/>
                </a:lnTo>
                <a:lnTo>
                  <a:pt x="123657" y="94614"/>
                </a:lnTo>
                <a:lnTo>
                  <a:pt x="132461" y="68706"/>
                </a:lnTo>
                <a:close/>
              </a:path>
              <a:path w="607695" h="121285">
                <a:moveTo>
                  <a:pt x="123657" y="94614"/>
                </a:moveTo>
                <a:lnTo>
                  <a:pt x="99060" y="94614"/>
                </a:lnTo>
                <a:lnTo>
                  <a:pt x="90170" y="121030"/>
                </a:lnTo>
                <a:lnTo>
                  <a:pt x="114681" y="121030"/>
                </a:lnTo>
                <a:lnTo>
                  <a:pt x="123657" y="94614"/>
                </a:lnTo>
                <a:close/>
              </a:path>
              <a:path w="607695" h="121285">
                <a:moveTo>
                  <a:pt x="215773" y="0"/>
                </a:moveTo>
                <a:lnTo>
                  <a:pt x="172847" y="13461"/>
                </a:lnTo>
                <a:lnTo>
                  <a:pt x="147066" y="48513"/>
                </a:lnTo>
                <a:lnTo>
                  <a:pt x="143938" y="62785"/>
                </a:lnTo>
                <a:lnTo>
                  <a:pt x="144019" y="69849"/>
                </a:lnTo>
                <a:lnTo>
                  <a:pt x="175400" y="96335"/>
                </a:lnTo>
                <a:lnTo>
                  <a:pt x="184023" y="96646"/>
                </a:lnTo>
                <a:lnTo>
                  <a:pt x="194097" y="96267"/>
                </a:lnTo>
                <a:lnTo>
                  <a:pt x="231711" y="82645"/>
                </a:lnTo>
                <a:lnTo>
                  <a:pt x="239365" y="75945"/>
                </a:lnTo>
                <a:lnTo>
                  <a:pt x="186309" y="75945"/>
                </a:lnTo>
                <a:lnTo>
                  <a:pt x="182499" y="73913"/>
                </a:lnTo>
                <a:lnTo>
                  <a:pt x="180467" y="69849"/>
                </a:lnTo>
                <a:lnTo>
                  <a:pt x="178943" y="67055"/>
                </a:lnTo>
                <a:lnTo>
                  <a:pt x="178835" y="62785"/>
                </a:lnTo>
                <a:lnTo>
                  <a:pt x="180212" y="57149"/>
                </a:lnTo>
                <a:lnTo>
                  <a:pt x="251206" y="57149"/>
                </a:lnTo>
                <a:lnTo>
                  <a:pt x="252603" y="53212"/>
                </a:lnTo>
                <a:lnTo>
                  <a:pt x="255148" y="44497"/>
                </a:lnTo>
                <a:lnTo>
                  <a:pt x="256001" y="40131"/>
                </a:lnTo>
                <a:lnTo>
                  <a:pt x="186055" y="40131"/>
                </a:lnTo>
                <a:lnTo>
                  <a:pt x="188468" y="34670"/>
                </a:lnTo>
                <a:lnTo>
                  <a:pt x="191262" y="30479"/>
                </a:lnTo>
                <a:lnTo>
                  <a:pt x="194310" y="27685"/>
                </a:lnTo>
                <a:lnTo>
                  <a:pt x="199262" y="23240"/>
                </a:lnTo>
                <a:lnTo>
                  <a:pt x="204470" y="21081"/>
                </a:lnTo>
                <a:lnTo>
                  <a:pt x="256224" y="21081"/>
                </a:lnTo>
                <a:lnTo>
                  <a:pt x="255270" y="15874"/>
                </a:lnTo>
                <a:lnTo>
                  <a:pt x="225036" y="380"/>
                </a:lnTo>
                <a:lnTo>
                  <a:pt x="215773" y="0"/>
                </a:lnTo>
                <a:close/>
              </a:path>
              <a:path w="607695" h="121285">
                <a:moveTo>
                  <a:pt x="461137" y="0"/>
                </a:moveTo>
                <a:lnTo>
                  <a:pt x="418211" y="13461"/>
                </a:lnTo>
                <a:lnTo>
                  <a:pt x="392430" y="48513"/>
                </a:lnTo>
                <a:lnTo>
                  <a:pt x="389302" y="62785"/>
                </a:lnTo>
                <a:lnTo>
                  <a:pt x="389383" y="69849"/>
                </a:lnTo>
                <a:lnTo>
                  <a:pt x="420764" y="96335"/>
                </a:lnTo>
                <a:lnTo>
                  <a:pt x="429387" y="96646"/>
                </a:lnTo>
                <a:lnTo>
                  <a:pt x="439461" y="96267"/>
                </a:lnTo>
                <a:lnTo>
                  <a:pt x="477075" y="82645"/>
                </a:lnTo>
                <a:lnTo>
                  <a:pt x="484729" y="75945"/>
                </a:lnTo>
                <a:lnTo>
                  <a:pt x="431673" y="75945"/>
                </a:lnTo>
                <a:lnTo>
                  <a:pt x="427863" y="73913"/>
                </a:lnTo>
                <a:lnTo>
                  <a:pt x="425830" y="69849"/>
                </a:lnTo>
                <a:lnTo>
                  <a:pt x="424306" y="67055"/>
                </a:lnTo>
                <a:lnTo>
                  <a:pt x="424199" y="62785"/>
                </a:lnTo>
                <a:lnTo>
                  <a:pt x="425576" y="57149"/>
                </a:lnTo>
                <a:lnTo>
                  <a:pt x="496570" y="57149"/>
                </a:lnTo>
                <a:lnTo>
                  <a:pt x="497967" y="53212"/>
                </a:lnTo>
                <a:lnTo>
                  <a:pt x="500512" y="44497"/>
                </a:lnTo>
                <a:lnTo>
                  <a:pt x="501365" y="40131"/>
                </a:lnTo>
                <a:lnTo>
                  <a:pt x="431419" y="40131"/>
                </a:lnTo>
                <a:lnTo>
                  <a:pt x="433831" y="34670"/>
                </a:lnTo>
                <a:lnTo>
                  <a:pt x="436625" y="30479"/>
                </a:lnTo>
                <a:lnTo>
                  <a:pt x="439674" y="27685"/>
                </a:lnTo>
                <a:lnTo>
                  <a:pt x="444626" y="23240"/>
                </a:lnTo>
                <a:lnTo>
                  <a:pt x="449834" y="21081"/>
                </a:lnTo>
                <a:lnTo>
                  <a:pt x="501588" y="21081"/>
                </a:lnTo>
                <a:lnTo>
                  <a:pt x="500634" y="15874"/>
                </a:lnTo>
                <a:lnTo>
                  <a:pt x="470400" y="380"/>
                </a:lnTo>
                <a:lnTo>
                  <a:pt x="461137" y="0"/>
                </a:lnTo>
                <a:close/>
              </a:path>
              <a:path w="607695" h="121285">
                <a:moveTo>
                  <a:pt x="322834" y="2158"/>
                </a:moveTo>
                <a:lnTo>
                  <a:pt x="287400" y="2158"/>
                </a:lnTo>
                <a:lnTo>
                  <a:pt x="255905" y="94614"/>
                </a:lnTo>
                <a:lnTo>
                  <a:pt x="291465" y="94614"/>
                </a:lnTo>
                <a:lnTo>
                  <a:pt x="303275" y="59689"/>
                </a:lnTo>
                <a:lnTo>
                  <a:pt x="371053" y="59689"/>
                </a:lnTo>
                <a:lnTo>
                  <a:pt x="379879" y="33781"/>
                </a:lnTo>
                <a:lnTo>
                  <a:pt x="312038" y="33781"/>
                </a:lnTo>
                <a:lnTo>
                  <a:pt x="322834" y="2158"/>
                </a:lnTo>
                <a:close/>
              </a:path>
              <a:path w="607695" h="121285">
                <a:moveTo>
                  <a:pt x="371053" y="59689"/>
                </a:moveTo>
                <a:lnTo>
                  <a:pt x="335534" y="59689"/>
                </a:lnTo>
                <a:lnTo>
                  <a:pt x="323723" y="94614"/>
                </a:lnTo>
                <a:lnTo>
                  <a:pt x="359156" y="94614"/>
                </a:lnTo>
                <a:lnTo>
                  <a:pt x="371053" y="59689"/>
                </a:lnTo>
                <a:close/>
              </a:path>
              <a:path w="607695" h="121285">
                <a:moveTo>
                  <a:pt x="607568" y="2158"/>
                </a:moveTo>
                <a:lnTo>
                  <a:pt x="532765" y="2158"/>
                </a:lnTo>
                <a:lnTo>
                  <a:pt x="501269" y="94614"/>
                </a:lnTo>
                <a:lnTo>
                  <a:pt x="536828" y="94614"/>
                </a:lnTo>
                <a:lnTo>
                  <a:pt x="559435" y="27939"/>
                </a:lnTo>
                <a:lnTo>
                  <a:pt x="598804" y="27939"/>
                </a:lnTo>
                <a:lnTo>
                  <a:pt x="607568" y="2158"/>
                </a:lnTo>
                <a:close/>
              </a:path>
              <a:path w="607695" h="121285">
                <a:moveTo>
                  <a:pt x="210820" y="67436"/>
                </a:moveTo>
                <a:lnTo>
                  <a:pt x="195325" y="75945"/>
                </a:lnTo>
                <a:lnTo>
                  <a:pt x="239365" y="75945"/>
                </a:lnTo>
                <a:lnTo>
                  <a:pt x="244601" y="70611"/>
                </a:lnTo>
                <a:lnTo>
                  <a:pt x="210820" y="67436"/>
                </a:lnTo>
                <a:close/>
              </a:path>
              <a:path w="607695" h="121285">
                <a:moveTo>
                  <a:pt x="456184" y="67436"/>
                </a:moveTo>
                <a:lnTo>
                  <a:pt x="440690" y="75945"/>
                </a:lnTo>
                <a:lnTo>
                  <a:pt x="484729" y="75945"/>
                </a:lnTo>
                <a:lnTo>
                  <a:pt x="489966" y="70611"/>
                </a:lnTo>
                <a:lnTo>
                  <a:pt x="456184" y="67436"/>
                </a:lnTo>
                <a:close/>
              </a:path>
              <a:path w="607695" h="121285">
                <a:moveTo>
                  <a:pt x="145287" y="2158"/>
                </a:moveTo>
                <a:lnTo>
                  <a:pt x="59182" y="2158"/>
                </a:lnTo>
                <a:lnTo>
                  <a:pt x="51921" y="23494"/>
                </a:lnTo>
                <a:lnTo>
                  <a:pt x="46805" y="36639"/>
                </a:lnTo>
                <a:lnTo>
                  <a:pt x="40909" y="48625"/>
                </a:lnTo>
                <a:lnTo>
                  <a:pt x="34228" y="59350"/>
                </a:lnTo>
                <a:lnTo>
                  <a:pt x="26797" y="68706"/>
                </a:lnTo>
                <a:lnTo>
                  <a:pt x="61849" y="68706"/>
                </a:lnTo>
                <a:lnTo>
                  <a:pt x="83756" y="28892"/>
                </a:lnTo>
                <a:lnTo>
                  <a:pt x="84074" y="27939"/>
                </a:lnTo>
                <a:lnTo>
                  <a:pt x="136530" y="27939"/>
                </a:lnTo>
                <a:lnTo>
                  <a:pt x="145287" y="2158"/>
                </a:lnTo>
                <a:close/>
              </a:path>
              <a:path w="607695" h="121285">
                <a:moveTo>
                  <a:pt x="136530" y="27939"/>
                </a:moveTo>
                <a:lnTo>
                  <a:pt x="100965" y="27939"/>
                </a:lnTo>
                <a:lnTo>
                  <a:pt x="87122" y="68706"/>
                </a:lnTo>
                <a:lnTo>
                  <a:pt x="122682" y="68706"/>
                </a:lnTo>
                <a:lnTo>
                  <a:pt x="136530" y="27939"/>
                </a:lnTo>
                <a:close/>
              </a:path>
              <a:path w="607695" h="121285">
                <a:moveTo>
                  <a:pt x="256224" y="21081"/>
                </a:moveTo>
                <a:lnTo>
                  <a:pt x="215011" y="21081"/>
                </a:lnTo>
                <a:lnTo>
                  <a:pt x="218440" y="22478"/>
                </a:lnTo>
                <a:lnTo>
                  <a:pt x="220345" y="25526"/>
                </a:lnTo>
                <a:lnTo>
                  <a:pt x="222376" y="28447"/>
                </a:lnTo>
                <a:lnTo>
                  <a:pt x="222417" y="33781"/>
                </a:lnTo>
                <a:lnTo>
                  <a:pt x="220980" y="40131"/>
                </a:lnTo>
                <a:lnTo>
                  <a:pt x="256001" y="40131"/>
                </a:lnTo>
                <a:lnTo>
                  <a:pt x="256689" y="36542"/>
                </a:lnTo>
                <a:lnTo>
                  <a:pt x="257131" y="30479"/>
                </a:lnTo>
                <a:lnTo>
                  <a:pt x="257025" y="27685"/>
                </a:lnTo>
                <a:lnTo>
                  <a:pt x="256667" y="23494"/>
                </a:lnTo>
                <a:lnTo>
                  <a:pt x="256224" y="21081"/>
                </a:lnTo>
                <a:close/>
              </a:path>
              <a:path w="607695" h="121285">
                <a:moveTo>
                  <a:pt x="501588" y="21081"/>
                </a:moveTo>
                <a:lnTo>
                  <a:pt x="460375" y="21081"/>
                </a:lnTo>
                <a:lnTo>
                  <a:pt x="463803" y="22478"/>
                </a:lnTo>
                <a:lnTo>
                  <a:pt x="465709" y="25526"/>
                </a:lnTo>
                <a:lnTo>
                  <a:pt x="467741" y="28447"/>
                </a:lnTo>
                <a:lnTo>
                  <a:pt x="467781" y="33781"/>
                </a:lnTo>
                <a:lnTo>
                  <a:pt x="466344" y="40131"/>
                </a:lnTo>
                <a:lnTo>
                  <a:pt x="501365" y="40131"/>
                </a:lnTo>
                <a:lnTo>
                  <a:pt x="502053" y="36542"/>
                </a:lnTo>
                <a:lnTo>
                  <a:pt x="502495" y="30479"/>
                </a:lnTo>
                <a:lnTo>
                  <a:pt x="502389" y="27685"/>
                </a:lnTo>
                <a:lnTo>
                  <a:pt x="502030" y="23494"/>
                </a:lnTo>
                <a:lnTo>
                  <a:pt x="501588" y="21081"/>
                </a:lnTo>
                <a:close/>
              </a:path>
              <a:path w="607695" h="121285">
                <a:moveTo>
                  <a:pt x="390651" y="2158"/>
                </a:moveTo>
                <a:lnTo>
                  <a:pt x="355092" y="2158"/>
                </a:lnTo>
                <a:lnTo>
                  <a:pt x="344297" y="33781"/>
                </a:lnTo>
                <a:lnTo>
                  <a:pt x="379879" y="33781"/>
                </a:lnTo>
                <a:lnTo>
                  <a:pt x="390651" y="215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405" name="object 71">
            <a:extLst>
              <a:ext uri="{FF2B5EF4-FFF2-40B4-BE49-F238E27FC236}">
                <a16:creationId xmlns:a16="http://schemas.microsoft.com/office/drawing/2014/main" id="{5D34D9A8-2D07-4F74-B76C-FB69BC67C59E}"/>
              </a:ext>
            </a:extLst>
          </p:cNvPr>
          <p:cNvSpPr>
            <a:spLocks/>
          </p:cNvSpPr>
          <p:nvPr/>
        </p:nvSpPr>
        <p:spPr bwMode="auto">
          <a:xfrm>
            <a:off x="7672389" y="5394326"/>
            <a:ext cx="39687" cy="41275"/>
          </a:xfrm>
          <a:custGeom>
            <a:avLst/>
            <a:gdLst>
              <a:gd name="T0" fmla="*/ 24469 w 39370"/>
              <a:gd name="T1" fmla="*/ 0 h 41275"/>
              <a:gd name="T2" fmla="*/ 0 w 39370"/>
              <a:gd name="T3" fmla="*/ 40766 h 41275"/>
              <a:gd name="T4" fmla="*/ 27825 w 39370"/>
              <a:gd name="T5" fmla="*/ 40766 h 41275"/>
              <a:gd name="T6" fmla="*/ 43067 w 39370"/>
              <a:gd name="T7" fmla="*/ 0 h 41275"/>
              <a:gd name="T8" fmla="*/ 24469 w 39370"/>
              <a:gd name="T9" fmla="*/ 0 h 412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370"/>
              <a:gd name="T16" fmla="*/ 0 h 41275"/>
              <a:gd name="T17" fmla="*/ 39370 w 39370"/>
              <a:gd name="T18" fmla="*/ 41275 h 4127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370" h="41275">
                <a:moveTo>
                  <a:pt x="22225" y="0"/>
                </a:moveTo>
                <a:lnTo>
                  <a:pt x="0" y="40766"/>
                </a:lnTo>
                <a:lnTo>
                  <a:pt x="25273" y="40766"/>
                </a:lnTo>
                <a:lnTo>
                  <a:pt x="39116" y="0"/>
                </a:lnTo>
                <a:lnTo>
                  <a:pt x="22225" y="0"/>
                </a:lnTo>
                <a:close/>
              </a:path>
            </a:pathLst>
          </a:custGeom>
          <a:noFill/>
          <a:ln w="10668">
            <a:solidFill>
              <a:srgbClr val="7C7C7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406" name="object 72">
            <a:extLst>
              <a:ext uri="{FF2B5EF4-FFF2-40B4-BE49-F238E27FC236}">
                <a16:creationId xmlns:a16="http://schemas.microsoft.com/office/drawing/2014/main" id="{F781A088-FF14-43ED-93F9-4C13FF5B34D6}"/>
              </a:ext>
            </a:extLst>
          </p:cNvPr>
          <p:cNvSpPr>
            <a:spLocks/>
          </p:cNvSpPr>
          <p:nvPr/>
        </p:nvSpPr>
        <p:spPr bwMode="auto">
          <a:xfrm>
            <a:off x="8042276" y="5387975"/>
            <a:ext cx="36513" cy="19050"/>
          </a:xfrm>
          <a:custGeom>
            <a:avLst/>
            <a:gdLst>
              <a:gd name="T0" fmla="*/ 21644 w 36829"/>
              <a:gd name="T1" fmla="*/ 0 h 19050"/>
              <a:gd name="T2" fmla="*/ 16606 w 36829"/>
              <a:gd name="T3" fmla="*/ 0 h 19050"/>
              <a:gd name="T4" fmla="*/ 11910 w 36829"/>
              <a:gd name="T5" fmla="*/ 2159 h 19050"/>
              <a:gd name="T6" fmla="*/ 7443 w 36829"/>
              <a:gd name="T7" fmla="*/ 6604 h 19050"/>
              <a:gd name="T8" fmla="*/ 4694 w 36829"/>
              <a:gd name="T9" fmla="*/ 9398 h 19050"/>
              <a:gd name="T10" fmla="*/ 2175 w 36829"/>
              <a:gd name="T11" fmla="*/ 13589 h 19050"/>
              <a:gd name="T12" fmla="*/ 0 w 36829"/>
              <a:gd name="T13" fmla="*/ 19050 h 19050"/>
              <a:gd name="T14" fmla="*/ 31492 w 36829"/>
              <a:gd name="T15" fmla="*/ 19050 h 19050"/>
              <a:gd name="T16" fmla="*/ 32869 w 36829"/>
              <a:gd name="T17" fmla="*/ 12319 h 19050"/>
              <a:gd name="T18" fmla="*/ 32754 w 36829"/>
              <a:gd name="T19" fmla="*/ 7366 h 19050"/>
              <a:gd name="T20" fmla="*/ 30921 w 36829"/>
              <a:gd name="T21" fmla="*/ 4445 h 19050"/>
              <a:gd name="T22" fmla="*/ 29203 w 36829"/>
              <a:gd name="T23" fmla="*/ 1397 h 19050"/>
              <a:gd name="T24" fmla="*/ 26111 w 36829"/>
              <a:gd name="T25" fmla="*/ 0 h 19050"/>
              <a:gd name="T26" fmla="*/ 21644 w 36829"/>
              <a:gd name="T27" fmla="*/ 0 h 1905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6829"/>
              <a:gd name="T43" fmla="*/ 0 h 19050"/>
              <a:gd name="T44" fmla="*/ 36829 w 36829"/>
              <a:gd name="T45" fmla="*/ 19050 h 1905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6829" h="19050">
                <a:moveTo>
                  <a:pt x="24002" y="0"/>
                </a:moveTo>
                <a:lnTo>
                  <a:pt x="18415" y="0"/>
                </a:lnTo>
                <a:lnTo>
                  <a:pt x="13207" y="2159"/>
                </a:lnTo>
                <a:lnTo>
                  <a:pt x="8254" y="6604"/>
                </a:lnTo>
                <a:lnTo>
                  <a:pt x="5206" y="9398"/>
                </a:lnTo>
                <a:lnTo>
                  <a:pt x="2412" y="13589"/>
                </a:lnTo>
                <a:lnTo>
                  <a:pt x="0" y="19050"/>
                </a:lnTo>
                <a:lnTo>
                  <a:pt x="34925" y="19050"/>
                </a:lnTo>
                <a:lnTo>
                  <a:pt x="36449" y="12319"/>
                </a:lnTo>
                <a:lnTo>
                  <a:pt x="36322" y="7366"/>
                </a:lnTo>
                <a:lnTo>
                  <a:pt x="34290" y="4445"/>
                </a:lnTo>
                <a:lnTo>
                  <a:pt x="32384" y="1397"/>
                </a:lnTo>
                <a:lnTo>
                  <a:pt x="28955" y="0"/>
                </a:lnTo>
                <a:lnTo>
                  <a:pt x="24002" y="0"/>
                </a:lnTo>
                <a:close/>
              </a:path>
            </a:pathLst>
          </a:custGeom>
          <a:noFill/>
          <a:ln w="10668">
            <a:solidFill>
              <a:srgbClr val="7C7C7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407" name="object 73">
            <a:extLst>
              <a:ext uri="{FF2B5EF4-FFF2-40B4-BE49-F238E27FC236}">
                <a16:creationId xmlns:a16="http://schemas.microsoft.com/office/drawing/2014/main" id="{5CA5D8DE-9875-4972-ACF6-559275AB96DD}"/>
              </a:ext>
            </a:extLst>
          </p:cNvPr>
          <p:cNvSpPr>
            <a:spLocks/>
          </p:cNvSpPr>
          <p:nvPr/>
        </p:nvSpPr>
        <p:spPr bwMode="auto">
          <a:xfrm>
            <a:off x="7796213" y="5387975"/>
            <a:ext cx="38100" cy="19050"/>
          </a:xfrm>
          <a:custGeom>
            <a:avLst/>
            <a:gdLst>
              <a:gd name="T0" fmla="*/ 36062 w 36829"/>
              <a:gd name="T1" fmla="*/ 0 h 19050"/>
              <a:gd name="T2" fmla="*/ 27667 w 36829"/>
              <a:gd name="T3" fmla="*/ 0 h 19050"/>
              <a:gd name="T4" fmla="*/ 19846 w 36829"/>
              <a:gd name="T5" fmla="*/ 2159 h 19050"/>
              <a:gd name="T6" fmla="*/ 12403 w 36829"/>
              <a:gd name="T7" fmla="*/ 6604 h 19050"/>
              <a:gd name="T8" fmla="*/ 7823 w 36829"/>
              <a:gd name="T9" fmla="*/ 9398 h 19050"/>
              <a:gd name="T10" fmla="*/ 3624 w 36829"/>
              <a:gd name="T11" fmla="*/ 13589 h 19050"/>
              <a:gd name="T12" fmla="*/ 0 w 36829"/>
              <a:gd name="T13" fmla="*/ 19050 h 19050"/>
              <a:gd name="T14" fmla="*/ 52473 w 36829"/>
              <a:gd name="T15" fmla="*/ 19050 h 19050"/>
              <a:gd name="T16" fmla="*/ 54765 w 36829"/>
              <a:gd name="T17" fmla="*/ 12319 h 19050"/>
              <a:gd name="T18" fmla="*/ 54571 w 36829"/>
              <a:gd name="T19" fmla="*/ 7366 h 19050"/>
              <a:gd name="T20" fmla="*/ 51517 w 36829"/>
              <a:gd name="T21" fmla="*/ 4445 h 19050"/>
              <a:gd name="T22" fmla="*/ 48658 w 36829"/>
              <a:gd name="T23" fmla="*/ 1397 h 19050"/>
              <a:gd name="T24" fmla="*/ 43504 w 36829"/>
              <a:gd name="T25" fmla="*/ 0 h 19050"/>
              <a:gd name="T26" fmla="*/ 36062 w 36829"/>
              <a:gd name="T27" fmla="*/ 0 h 1905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6829"/>
              <a:gd name="T43" fmla="*/ 0 h 19050"/>
              <a:gd name="T44" fmla="*/ 36829 w 36829"/>
              <a:gd name="T45" fmla="*/ 19050 h 1905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6829" h="19050">
                <a:moveTo>
                  <a:pt x="24002" y="0"/>
                </a:moveTo>
                <a:lnTo>
                  <a:pt x="18414" y="0"/>
                </a:lnTo>
                <a:lnTo>
                  <a:pt x="13207" y="2159"/>
                </a:lnTo>
                <a:lnTo>
                  <a:pt x="8254" y="6604"/>
                </a:lnTo>
                <a:lnTo>
                  <a:pt x="5206" y="9398"/>
                </a:lnTo>
                <a:lnTo>
                  <a:pt x="2412" y="13589"/>
                </a:lnTo>
                <a:lnTo>
                  <a:pt x="0" y="19050"/>
                </a:lnTo>
                <a:lnTo>
                  <a:pt x="34925" y="19050"/>
                </a:lnTo>
                <a:lnTo>
                  <a:pt x="36449" y="12319"/>
                </a:lnTo>
                <a:lnTo>
                  <a:pt x="36321" y="7366"/>
                </a:lnTo>
                <a:lnTo>
                  <a:pt x="34289" y="4445"/>
                </a:lnTo>
                <a:lnTo>
                  <a:pt x="32385" y="1397"/>
                </a:lnTo>
                <a:lnTo>
                  <a:pt x="28955" y="0"/>
                </a:lnTo>
                <a:lnTo>
                  <a:pt x="24002" y="0"/>
                </a:lnTo>
                <a:close/>
              </a:path>
            </a:pathLst>
          </a:custGeom>
          <a:noFill/>
          <a:ln w="10668">
            <a:solidFill>
              <a:srgbClr val="7C7C7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408" name="object 74">
            <a:extLst>
              <a:ext uri="{FF2B5EF4-FFF2-40B4-BE49-F238E27FC236}">
                <a16:creationId xmlns:a16="http://schemas.microsoft.com/office/drawing/2014/main" id="{00245A31-9DE3-4733-93DD-028AFCDA9156}"/>
              </a:ext>
            </a:extLst>
          </p:cNvPr>
          <p:cNvSpPr>
            <a:spLocks/>
          </p:cNvSpPr>
          <p:nvPr/>
        </p:nvSpPr>
        <p:spPr bwMode="auto">
          <a:xfrm>
            <a:off x="8112126" y="5368926"/>
            <a:ext cx="106363" cy="93663"/>
          </a:xfrm>
          <a:custGeom>
            <a:avLst/>
            <a:gdLst>
              <a:gd name="T0" fmla="*/ 30395 w 106679"/>
              <a:gd name="T1" fmla="*/ 0 h 92710"/>
              <a:gd name="T2" fmla="*/ 102582 w 106679"/>
              <a:gd name="T3" fmla="*/ 0 h 92710"/>
              <a:gd name="T4" fmla="*/ 94124 w 106679"/>
              <a:gd name="T5" fmla="*/ 29149 h 92710"/>
              <a:gd name="T6" fmla="*/ 56132 w 106679"/>
              <a:gd name="T7" fmla="*/ 29149 h 92710"/>
              <a:gd name="T8" fmla="*/ 34316 w 106679"/>
              <a:gd name="T9" fmla="*/ 104528 h 92710"/>
              <a:gd name="T10" fmla="*/ 0 w 106679"/>
              <a:gd name="T11" fmla="*/ 104528 h 92710"/>
              <a:gd name="T12" fmla="*/ 30395 w 106679"/>
              <a:gd name="T13" fmla="*/ 0 h 927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6679"/>
              <a:gd name="T22" fmla="*/ 0 h 92710"/>
              <a:gd name="T23" fmla="*/ 106679 w 106679"/>
              <a:gd name="T24" fmla="*/ 92710 h 9271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6679" h="92710">
                <a:moveTo>
                  <a:pt x="31496" y="0"/>
                </a:moveTo>
                <a:lnTo>
                  <a:pt x="106299" y="0"/>
                </a:lnTo>
                <a:lnTo>
                  <a:pt x="97535" y="25781"/>
                </a:lnTo>
                <a:lnTo>
                  <a:pt x="58166" y="25781"/>
                </a:lnTo>
                <a:lnTo>
                  <a:pt x="35559" y="92456"/>
                </a:lnTo>
                <a:lnTo>
                  <a:pt x="0" y="92456"/>
                </a:lnTo>
                <a:lnTo>
                  <a:pt x="31496" y="0"/>
                </a:lnTo>
                <a:close/>
              </a:path>
            </a:pathLst>
          </a:custGeom>
          <a:noFill/>
          <a:ln w="10668">
            <a:solidFill>
              <a:srgbClr val="7C7C7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409" name="object 75">
            <a:extLst>
              <a:ext uri="{FF2B5EF4-FFF2-40B4-BE49-F238E27FC236}">
                <a16:creationId xmlns:a16="http://schemas.microsoft.com/office/drawing/2014/main" id="{A870B578-388F-4FE0-8283-8C521726A12B}"/>
              </a:ext>
            </a:extLst>
          </p:cNvPr>
          <p:cNvSpPr>
            <a:spLocks/>
          </p:cNvSpPr>
          <p:nvPr/>
        </p:nvSpPr>
        <p:spPr bwMode="auto">
          <a:xfrm>
            <a:off x="7866064" y="5368926"/>
            <a:ext cx="136525" cy="93663"/>
          </a:xfrm>
          <a:custGeom>
            <a:avLst/>
            <a:gdLst>
              <a:gd name="T0" fmla="*/ 35236 w 135254"/>
              <a:gd name="T1" fmla="*/ 0 h 92710"/>
              <a:gd name="T2" fmla="*/ 74878 w 135254"/>
              <a:gd name="T3" fmla="*/ 0 h 92710"/>
              <a:gd name="T4" fmla="*/ 62799 w 135254"/>
              <a:gd name="T5" fmla="*/ 35752 h 92710"/>
              <a:gd name="T6" fmla="*/ 98890 w 135254"/>
              <a:gd name="T7" fmla="*/ 35752 h 92710"/>
              <a:gd name="T8" fmla="*/ 110970 w 135254"/>
              <a:gd name="T9" fmla="*/ 0 h 92710"/>
              <a:gd name="T10" fmla="*/ 150749 w 135254"/>
              <a:gd name="T11" fmla="*/ 0 h 92710"/>
              <a:gd name="T12" fmla="*/ 115513 w 135254"/>
              <a:gd name="T13" fmla="*/ 104528 h 92710"/>
              <a:gd name="T14" fmla="*/ 75871 w 135254"/>
              <a:gd name="T15" fmla="*/ 104528 h 92710"/>
              <a:gd name="T16" fmla="*/ 89085 w 135254"/>
              <a:gd name="T17" fmla="*/ 65042 h 92710"/>
              <a:gd name="T18" fmla="*/ 52996 w 135254"/>
              <a:gd name="T19" fmla="*/ 65042 h 92710"/>
              <a:gd name="T20" fmla="*/ 39782 w 135254"/>
              <a:gd name="T21" fmla="*/ 104528 h 92710"/>
              <a:gd name="T22" fmla="*/ 0 w 135254"/>
              <a:gd name="T23" fmla="*/ 104528 h 92710"/>
              <a:gd name="T24" fmla="*/ 35236 w 135254"/>
              <a:gd name="T25" fmla="*/ 0 h 9271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5254"/>
              <a:gd name="T40" fmla="*/ 0 h 92710"/>
              <a:gd name="T41" fmla="*/ 135254 w 135254"/>
              <a:gd name="T42" fmla="*/ 92710 h 9271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5254" h="92710">
                <a:moveTo>
                  <a:pt x="31495" y="0"/>
                </a:moveTo>
                <a:lnTo>
                  <a:pt x="66928" y="0"/>
                </a:lnTo>
                <a:lnTo>
                  <a:pt x="56133" y="31623"/>
                </a:lnTo>
                <a:lnTo>
                  <a:pt x="88391" y="31623"/>
                </a:lnTo>
                <a:lnTo>
                  <a:pt x="99187" y="0"/>
                </a:lnTo>
                <a:lnTo>
                  <a:pt x="134746" y="0"/>
                </a:lnTo>
                <a:lnTo>
                  <a:pt x="103250" y="92456"/>
                </a:lnTo>
                <a:lnTo>
                  <a:pt x="67817" y="92456"/>
                </a:lnTo>
                <a:lnTo>
                  <a:pt x="79628" y="57531"/>
                </a:lnTo>
                <a:lnTo>
                  <a:pt x="47370" y="57531"/>
                </a:lnTo>
                <a:lnTo>
                  <a:pt x="35560" y="92456"/>
                </a:lnTo>
                <a:lnTo>
                  <a:pt x="0" y="92456"/>
                </a:lnTo>
                <a:lnTo>
                  <a:pt x="31495" y="0"/>
                </a:lnTo>
                <a:close/>
              </a:path>
            </a:pathLst>
          </a:custGeom>
          <a:noFill/>
          <a:ln w="10668">
            <a:solidFill>
              <a:srgbClr val="7C7C7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410" name="object 76">
            <a:extLst>
              <a:ext uri="{FF2B5EF4-FFF2-40B4-BE49-F238E27FC236}">
                <a16:creationId xmlns:a16="http://schemas.microsoft.com/office/drawing/2014/main" id="{19E46535-D19D-4F1B-94C8-98F47E493A36}"/>
              </a:ext>
            </a:extLst>
          </p:cNvPr>
          <p:cNvSpPr>
            <a:spLocks/>
          </p:cNvSpPr>
          <p:nvPr/>
        </p:nvSpPr>
        <p:spPr bwMode="auto">
          <a:xfrm>
            <a:off x="7610475" y="5368926"/>
            <a:ext cx="146050" cy="119063"/>
          </a:xfrm>
          <a:custGeom>
            <a:avLst/>
            <a:gdLst>
              <a:gd name="T0" fmla="*/ 62364 w 145414"/>
              <a:gd name="T1" fmla="*/ 0 h 119379"/>
              <a:gd name="T2" fmla="*/ 153098 w 145414"/>
              <a:gd name="T3" fmla="*/ 0 h 119379"/>
              <a:gd name="T4" fmla="*/ 129279 w 145414"/>
              <a:gd name="T5" fmla="*/ 64465 h 119379"/>
              <a:gd name="T6" fmla="*/ 139583 w 145414"/>
              <a:gd name="T7" fmla="*/ 64465 h 119379"/>
              <a:gd name="T8" fmla="*/ 120847 w 145414"/>
              <a:gd name="T9" fmla="*/ 115150 h 119379"/>
              <a:gd name="T10" fmla="*/ 95018 w 145414"/>
              <a:gd name="T11" fmla="*/ 115150 h 119379"/>
              <a:gd name="T12" fmla="*/ 104388 w 145414"/>
              <a:gd name="T13" fmla="*/ 89561 h 119379"/>
              <a:gd name="T14" fmla="*/ 35463 w 145414"/>
              <a:gd name="T15" fmla="*/ 89561 h 119379"/>
              <a:gd name="T16" fmla="*/ 25963 w 145414"/>
              <a:gd name="T17" fmla="*/ 115150 h 119379"/>
              <a:gd name="T18" fmla="*/ 0 w 145414"/>
              <a:gd name="T19" fmla="*/ 115150 h 119379"/>
              <a:gd name="T20" fmla="*/ 18736 w 145414"/>
              <a:gd name="T21" fmla="*/ 64465 h 119379"/>
              <a:gd name="T22" fmla="*/ 28237 w 145414"/>
              <a:gd name="T23" fmla="*/ 64465 h 119379"/>
              <a:gd name="T24" fmla="*/ 36068 w 145414"/>
              <a:gd name="T25" fmla="*/ 55401 h 119379"/>
              <a:gd name="T26" fmla="*/ 43108 w 145414"/>
              <a:gd name="T27" fmla="*/ 45012 h 119379"/>
              <a:gd name="T28" fmla="*/ 49372 w 145414"/>
              <a:gd name="T29" fmla="*/ 33306 h 119379"/>
              <a:gd name="T30" fmla="*/ 54872 w 145414"/>
              <a:gd name="T31" fmla="*/ 20300 h 119379"/>
              <a:gd name="T32" fmla="*/ 62364 w 145414"/>
              <a:gd name="T33" fmla="*/ 0 h 11937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45414"/>
              <a:gd name="T52" fmla="*/ 0 h 119379"/>
              <a:gd name="T53" fmla="*/ 145414 w 145414"/>
              <a:gd name="T54" fmla="*/ 119379 h 11937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45414" h="119379">
                <a:moveTo>
                  <a:pt x="59182" y="0"/>
                </a:moveTo>
                <a:lnTo>
                  <a:pt x="145287" y="0"/>
                </a:lnTo>
                <a:lnTo>
                  <a:pt x="122682" y="66548"/>
                </a:lnTo>
                <a:lnTo>
                  <a:pt x="132461" y="66548"/>
                </a:lnTo>
                <a:lnTo>
                  <a:pt x="114681" y="118872"/>
                </a:lnTo>
                <a:lnTo>
                  <a:pt x="90170" y="118872"/>
                </a:lnTo>
                <a:lnTo>
                  <a:pt x="99060" y="92456"/>
                </a:lnTo>
                <a:lnTo>
                  <a:pt x="33655" y="92456"/>
                </a:lnTo>
                <a:lnTo>
                  <a:pt x="24637" y="118872"/>
                </a:lnTo>
                <a:lnTo>
                  <a:pt x="0" y="118872"/>
                </a:lnTo>
                <a:lnTo>
                  <a:pt x="17780" y="66548"/>
                </a:lnTo>
                <a:lnTo>
                  <a:pt x="26797" y="66548"/>
                </a:lnTo>
                <a:lnTo>
                  <a:pt x="34228" y="57191"/>
                </a:lnTo>
                <a:lnTo>
                  <a:pt x="40909" y="46466"/>
                </a:lnTo>
                <a:lnTo>
                  <a:pt x="46853" y="34383"/>
                </a:lnTo>
                <a:lnTo>
                  <a:pt x="52070" y="20955"/>
                </a:lnTo>
                <a:lnTo>
                  <a:pt x="59182" y="0"/>
                </a:lnTo>
                <a:close/>
              </a:path>
            </a:pathLst>
          </a:custGeom>
          <a:noFill/>
          <a:ln w="10667">
            <a:solidFill>
              <a:srgbClr val="7C7C7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411" name="object 77">
            <a:extLst>
              <a:ext uri="{FF2B5EF4-FFF2-40B4-BE49-F238E27FC236}">
                <a16:creationId xmlns:a16="http://schemas.microsoft.com/office/drawing/2014/main" id="{AC3A2062-F9A7-4F02-B2C5-0257BDBAC04B}"/>
              </a:ext>
            </a:extLst>
          </p:cNvPr>
          <p:cNvSpPr>
            <a:spLocks/>
          </p:cNvSpPr>
          <p:nvPr/>
        </p:nvSpPr>
        <p:spPr bwMode="auto">
          <a:xfrm>
            <a:off x="7999413" y="5367339"/>
            <a:ext cx="114300" cy="96837"/>
          </a:xfrm>
          <a:custGeom>
            <a:avLst/>
            <a:gdLst>
              <a:gd name="T0" fmla="*/ 76836 w 113665"/>
              <a:gd name="T1" fmla="*/ 0 h 97154"/>
              <a:gd name="T2" fmla="*/ 119065 w 113665"/>
              <a:gd name="T3" fmla="*/ 15264 h 97154"/>
              <a:gd name="T4" fmla="*/ 121119 w 113665"/>
              <a:gd name="T5" fmla="*/ 28498 h 97154"/>
              <a:gd name="T6" fmla="*/ 120574 w 113665"/>
              <a:gd name="T7" fmla="*/ 35230 h 97154"/>
              <a:gd name="T8" fmla="*/ 118934 w 113665"/>
              <a:gd name="T9" fmla="*/ 42786 h 97154"/>
              <a:gd name="T10" fmla="*/ 116212 w 113665"/>
              <a:gd name="T11" fmla="*/ 51166 h 97154"/>
              <a:gd name="T12" fmla="*/ 114719 w 113665"/>
              <a:gd name="T13" fmla="*/ 54952 h 97154"/>
              <a:gd name="T14" fmla="*/ 38818 w 113665"/>
              <a:gd name="T15" fmla="*/ 54952 h 97154"/>
              <a:gd name="T16" fmla="*/ 37324 w 113665"/>
              <a:gd name="T17" fmla="*/ 60447 h 97154"/>
              <a:gd name="T18" fmla="*/ 37461 w 113665"/>
              <a:gd name="T19" fmla="*/ 64476 h 97154"/>
              <a:gd name="T20" fmla="*/ 39090 w 113665"/>
              <a:gd name="T21" fmla="*/ 67163 h 97154"/>
              <a:gd name="T22" fmla="*/ 41262 w 113665"/>
              <a:gd name="T23" fmla="*/ 71071 h 97154"/>
              <a:gd name="T24" fmla="*/ 45336 w 113665"/>
              <a:gd name="T25" fmla="*/ 73024 h 97154"/>
              <a:gd name="T26" fmla="*/ 51173 w 113665"/>
              <a:gd name="T27" fmla="*/ 73024 h 97154"/>
              <a:gd name="T28" fmla="*/ 54975 w 113665"/>
              <a:gd name="T29" fmla="*/ 73024 h 97154"/>
              <a:gd name="T30" fmla="*/ 71541 w 113665"/>
              <a:gd name="T31" fmla="*/ 64843 h 97154"/>
              <a:gd name="T32" fmla="*/ 107659 w 113665"/>
              <a:gd name="T33" fmla="*/ 67896 h 97154"/>
              <a:gd name="T34" fmla="*/ 72048 w 113665"/>
              <a:gd name="T35" fmla="*/ 89686 h 97154"/>
              <a:gd name="T36" fmla="*/ 42891 w 113665"/>
              <a:gd name="T37" fmla="*/ 92932 h 97154"/>
              <a:gd name="T38" fmla="*/ 33673 w 113665"/>
              <a:gd name="T39" fmla="*/ 92633 h 97154"/>
              <a:gd name="T40" fmla="*/ 0 w 113665"/>
              <a:gd name="T41" fmla="*/ 66516 h 97154"/>
              <a:gd name="T42" fmla="*/ 33 w 113665"/>
              <a:gd name="T43" fmla="*/ 60369 h 97154"/>
              <a:gd name="T44" fmla="*/ 21825 w 113665"/>
              <a:gd name="T45" fmla="*/ 19859 h 97154"/>
              <a:gd name="T46" fmla="*/ 64187 w 113665"/>
              <a:gd name="T47" fmla="*/ 817 h 97154"/>
              <a:gd name="T48" fmla="*/ 76836 w 113665"/>
              <a:gd name="T49" fmla="*/ 0 h 9715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13665"/>
              <a:gd name="T76" fmla="*/ 0 h 97154"/>
              <a:gd name="T77" fmla="*/ 113665 w 113665"/>
              <a:gd name="T78" fmla="*/ 97154 h 9715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13665" h="97154">
                <a:moveTo>
                  <a:pt x="71868" y="0"/>
                </a:moveTo>
                <a:lnTo>
                  <a:pt x="111365" y="15874"/>
                </a:lnTo>
                <a:lnTo>
                  <a:pt x="113287" y="29638"/>
                </a:lnTo>
                <a:lnTo>
                  <a:pt x="112777" y="36639"/>
                </a:lnTo>
                <a:lnTo>
                  <a:pt x="111244" y="44497"/>
                </a:lnTo>
                <a:lnTo>
                  <a:pt x="108698" y="53212"/>
                </a:lnTo>
                <a:lnTo>
                  <a:pt x="107301" y="57149"/>
                </a:lnTo>
                <a:lnTo>
                  <a:pt x="36308" y="57149"/>
                </a:lnTo>
                <a:lnTo>
                  <a:pt x="34911" y="62864"/>
                </a:lnTo>
                <a:lnTo>
                  <a:pt x="35038" y="67055"/>
                </a:lnTo>
                <a:lnTo>
                  <a:pt x="36562" y="69849"/>
                </a:lnTo>
                <a:lnTo>
                  <a:pt x="38594" y="73913"/>
                </a:lnTo>
                <a:lnTo>
                  <a:pt x="42404" y="75945"/>
                </a:lnTo>
                <a:lnTo>
                  <a:pt x="47865" y="75945"/>
                </a:lnTo>
                <a:lnTo>
                  <a:pt x="51421" y="75945"/>
                </a:lnTo>
                <a:lnTo>
                  <a:pt x="66915" y="67436"/>
                </a:lnTo>
                <a:lnTo>
                  <a:pt x="100697" y="70611"/>
                </a:lnTo>
                <a:lnTo>
                  <a:pt x="67389" y="93271"/>
                </a:lnTo>
                <a:lnTo>
                  <a:pt x="40118" y="96646"/>
                </a:lnTo>
                <a:lnTo>
                  <a:pt x="31495" y="96335"/>
                </a:lnTo>
                <a:lnTo>
                  <a:pt x="0" y="69177"/>
                </a:lnTo>
                <a:lnTo>
                  <a:pt x="33" y="62785"/>
                </a:lnTo>
                <a:lnTo>
                  <a:pt x="20413" y="20653"/>
                </a:lnTo>
                <a:lnTo>
                  <a:pt x="60035" y="853"/>
                </a:lnTo>
                <a:lnTo>
                  <a:pt x="71868" y="0"/>
                </a:lnTo>
                <a:close/>
              </a:path>
            </a:pathLst>
          </a:custGeom>
          <a:noFill/>
          <a:ln w="10668">
            <a:solidFill>
              <a:srgbClr val="7C7C7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412" name="object 78">
            <a:extLst>
              <a:ext uri="{FF2B5EF4-FFF2-40B4-BE49-F238E27FC236}">
                <a16:creationId xmlns:a16="http://schemas.microsoft.com/office/drawing/2014/main" id="{05ED9DCB-608D-4302-8290-0418776932CA}"/>
              </a:ext>
            </a:extLst>
          </p:cNvPr>
          <p:cNvSpPr>
            <a:spLocks/>
          </p:cNvSpPr>
          <p:nvPr/>
        </p:nvSpPr>
        <p:spPr bwMode="auto">
          <a:xfrm>
            <a:off x="7754938" y="5367339"/>
            <a:ext cx="112712" cy="96837"/>
          </a:xfrm>
          <a:custGeom>
            <a:avLst/>
            <a:gdLst>
              <a:gd name="T0" fmla="*/ 64968 w 113664"/>
              <a:gd name="T1" fmla="*/ 0 h 97154"/>
              <a:gd name="T2" fmla="*/ 100674 w 113664"/>
              <a:gd name="T3" fmla="*/ 15264 h 97154"/>
              <a:gd name="T4" fmla="*/ 102411 w 113664"/>
              <a:gd name="T5" fmla="*/ 28498 h 97154"/>
              <a:gd name="T6" fmla="*/ 101949 w 113664"/>
              <a:gd name="T7" fmla="*/ 35230 h 97154"/>
              <a:gd name="T8" fmla="*/ 100564 w 113664"/>
              <a:gd name="T9" fmla="*/ 42786 h 97154"/>
              <a:gd name="T10" fmla="*/ 98263 w 113664"/>
              <a:gd name="T11" fmla="*/ 51166 h 97154"/>
              <a:gd name="T12" fmla="*/ 97001 w 113664"/>
              <a:gd name="T13" fmla="*/ 54952 h 97154"/>
              <a:gd name="T14" fmla="*/ 32821 w 113664"/>
              <a:gd name="T15" fmla="*/ 54952 h 97154"/>
              <a:gd name="T16" fmla="*/ 31559 w 113664"/>
              <a:gd name="T17" fmla="*/ 60447 h 97154"/>
              <a:gd name="T18" fmla="*/ 31674 w 113664"/>
              <a:gd name="T19" fmla="*/ 64476 h 97154"/>
              <a:gd name="T20" fmla="*/ 33051 w 113664"/>
              <a:gd name="T21" fmla="*/ 67163 h 97154"/>
              <a:gd name="T22" fmla="*/ 34888 w 113664"/>
              <a:gd name="T23" fmla="*/ 71071 h 97154"/>
              <a:gd name="T24" fmla="*/ 38333 w 113664"/>
              <a:gd name="T25" fmla="*/ 73024 h 97154"/>
              <a:gd name="T26" fmla="*/ 43269 w 113664"/>
              <a:gd name="T27" fmla="*/ 73024 h 97154"/>
              <a:gd name="T28" fmla="*/ 46485 w 113664"/>
              <a:gd name="T29" fmla="*/ 73024 h 97154"/>
              <a:gd name="T30" fmla="*/ 60492 w 113664"/>
              <a:gd name="T31" fmla="*/ 64843 h 97154"/>
              <a:gd name="T32" fmla="*/ 91030 w 113664"/>
              <a:gd name="T33" fmla="*/ 67896 h 97154"/>
              <a:gd name="T34" fmla="*/ 60919 w 113664"/>
              <a:gd name="T35" fmla="*/ 89686 h 97154"/>
              <a:gd name="T36" fmla="*/ 36267 w 113664"/>
              <a:gd name="T37" fmla="*/ 92932 h 97154"/>
              <a:gd name="T38" fmla="*/ 28471 w 113664"/>
              <a:gd name="T39" fmla="*/ 92633 h 97154"/>
              <a:gd name="T40" fmla="*/ 0 w 113664"/>
              <a:gd name="T41" fmla="*/ 66516 h 97154"/>
              <a:gd name="T42" fmla="*/ 33 w 113664"/>
              <a:gd name="T43" fmla="*/ 60369 h 97154"/>
              <a:gd name="T44" fmla="*/ 18453 w 113664"/>
              <a:gd name="T45" fmla="*/ 19859 h 97154"/>
              <a:gd name="T46" fmla="*/ 54273 w 113664"/>
              <a:gd name="T47" fmla="*/ 817 h 97154"/>
              <a:gd name="T48" fmla="*/ 64968 w 113664"/>
              <a:gd name="T49" fmla="*/ 0 h 9715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13664"/>
              <a:gd name="T76" fmla="*/ 0 h 97154"/>
              <a:gd name="T77" fmla="*/ 113664 w 113664"/>
              <a:gd name="T78" fmla="*/ 97154 h 9715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13664" h="97154">
                <a:moveTo>
                  <a:pt x="71868" y="0"/>
                </a:moveTo>
                <a:lnTo>
                  <a:pt x="111365" y="15874"/>
                </a:lnTo>
                <a:lnTo>
                  <a:pt x="113287" y="29638"/>
                </a:lnTo>
                <a:lnTo>
                  <a:pt x="112777" y="36639"/>
                </a:lnTo>
                <a:lnTo>
                  <a:pt x="111244" y="44497"/>
                </a:lnTo>
                <a:lnTo>
                  <a:pt x="108698" y="53212"/>
                </a:lnTo>
                <a:lnTo>
                  <a:pt x="107301" y="57149"/>
                </a:lnTo>
                <a:lnTo>
                  <a:pt x="36308" y="57149"/>
                </a:lnTo>
                <a:lnTo>
                  <a:pt x="34911" y="62864"/>
                </a:lnTo>
                <a:lnTo>
                  <a:pt x="35038" y="67055"/>
                </a:lnTo>
                <a:lnTo>
                  <a:pt x="36562" y="69849"/>
                </a:lnTo>
                <a:lnTo>
                  <a:pt x="38594" y="73913"/>
                </a:lnTo>
                <a:lnTo>
                  <a:pt x="42404" y="75945"/>
                </a:lnTo>
                <a:lnTo>
                  <a:pt x="47865" y="75945"/>
                </a:lnTo>
                <a:lnTo>
                  <a:pt x="51421" y="75945"/>
                </a:lnTo>
                <a:lnTo>
                  <a:pt x="66915" y="67436"/>
                </a:lnTo>
                <a:lnTo>
                  <a:pt x="100697" y="70611"/>
                </a:lnTo>
                <a:lnTo>
                  <a:pt x="67389" y="93271"/>
                </a:lnTo>
                <a:lnTo>
                  <a:pt x="40118" y="96646"/>
                </a:lnTo>
                <a:lnTo>
                  <a:pt x="31495" y="96335"/>
                </a:lnTo>
                <a:lnTo>
                  <a:pt x="0" y="69177"/>
                </a:lnTo>
                <a:lnTo>
                  <a:pt x="33" y="62785"/>
                </a:lnTo>
                <a:lnTo>
                  <a:pt x="20413" y="20653"/>
                </a:lnTo>
                <a:lnTo>
                  <a:pt x="60035" y="853"/>
                </a:lnTo>
                <a:lnTo>
                  <a:pt x="71868" y="0"/>
                </a:lnTo>
                <a:close/>
              </a:path>
            </a:pathLst>
          </a:custGeom>
          <a:noFill/>
          <a:ln w="10668">
            <a:solidFill>
              <a:srgbClr val="7C7C7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413" name="object 79">
            <a:extLst>
              <a:ext uri="{FF2B5EF4-FFF2-40B4-BE49-F238E27FC236}">
                <a16:creationId xmlns:a16="http://schemas.microsoft.com/office/drawing/2014/main" id="{9DEF0EBE-3692-440A-9764-374D6DA6BB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5713" y="5575301"/>
            <a:ext cx="1098550" cy="320675"/>
          </a:xfrm>
          <a:prstGeom prst="rect">
            <a:avLst/>
          </a:prstGeom>
          <a:blipFill dpi="0" rotWithShape="1">
            <a:blip r:embed="rId5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4414" name="object 80">
            <a:extLst>
              <a:ext uri="{FF2B5EF4-FFF2-40B4-BE49-F238E27FC236}">
                <a16:creationId xmlns:a16="http://schemas.microsoft.com/office/drawing/2014/main" id="{E70458F4-7365-4A52-A354-B29E75D093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5713" y="5945188"/>
            <a:ext cx="2309812" cy="839787"/>
          </a:xfrm>
          <a:prstGeom prst="rect">
            <a:avLst/>
          </a:prstGeom>
          <a:blipFill dpi="0" rotWithShape="1">
            <a:blip r:embed="rId5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14415" name="object 81">
            <a:extLst>
              <a:ext uri="{FF2B5EF4-FFF2-40B4-BE49-F238E27FC236}">
                <a16:creationId xmlns:a16="http://schemas.microsoft.com/office/drawing/2014/main" id="{F1310268-8771-476A-933D-185D3D2FF5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20214" y="3562350"/>
            <a:ext cx="701675" cy="920750"/>
          </a:xfrm>
          <a:prstGeom prst="rect">
            <a:avLst/>
          </a:prstGeom>
          <a:blipFill dpi="0" rotWithShape="1">
            <a:blip r:embed="rId5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4416" name="object 82">
            <a:extLst>
              <a:ext uri="{FF2B5EF4-FFF2-40B4-BE49-F238E27FC236}">
                <a16:creationId xmlns:a16="http://schemas.microsoft.com/office/drawing/2014/main" id="{81350ACE-7732-4E50-870D-EAB7AF549B57}"/>
              </a:ext>
            </a:extLst>
          </p:cNvPr>
          <p:cNvSpPr>
            <a:spLocks/>
          </p:cNvSpPr>
          <p:nvPr/>
        </p:nvSpPr>
        <p:spPr bwMode="auto">
          <a:xfrm>
            <a:off x="9336088" y="2682875"/>
            <a:ext cx="671512" cy="890588"/>
          </a:xfrm>
          <a:custGeom>
            <a:avLst/>
            <a:gdLst>
              <a:gd name="T0" fmla="*/ 616512 w 671195"/>
              <a:gd name="T1" fmla="*/ 0 h 890904"/>
              <a:gd name="T2" fmla="*/ 57982 w 671195"/>
              <a:gd name="T3" fmla="*/ 0 h 890904"/>
              <a:gd name="T4" fmla="*/ 35404 w 671195"/>
              <a:gd name="T5" fmla="*/ 4502 h 890904"/>
              <a:gd name="T6" fmla="*/ 16971 w 671195"/>
              <a:gd name="T7" fmla="*/ 16803 h 890904"/>
              <a:gd name="T8" fmla="*/ 4550 w 671195"/>
              <a:gd name="T9" fmla="*/ 35056 h 890904"/>
              <a:gd name="T10" fmla="*/ 0 w 671195"/>
              <a:gd name="T11" fmla="*/ 57418 h 890904"/>
              <a:gd name="T12" fmla="*/ 0 w 671195"/>
              <a:gd name="T13" fmla="*/ 829707 h 890904"/>
              <a:gd name="T14" fmla="*/ 4550 w 671195"/>
              <a:gd name="T15" fmla="*/ 852069 h 890904"/>
              <a:gd name="T16" fmla="*/ 16971 w 671195"/>
              <a:gd name="T17" fmla="*/ 870316 h 890904"/>
              <a:gd name="T18" fmla="*/ 35404 w 671195"/>
              <a:gd name="T19" fmla="*/ 882613 h 890904"/>
              <a:gd name="T20" fmla="*/ 57982 w 671195"/>
              <a:gd name="T21" fmla="*/ 887119 h 890904"/>
              <a:gd name="T22" fmla="*/ 616512 w 671195"/>
              <a:gd name="T23" fmla="*/ 887119 h 890904"/>
              <a:gd name="T24" fmla="*/ 639097 w 671195"/>
              <a:gd name="T25" fmla="*/ 882613 h 890904"/>
              <a:gd name="T26" fmla="*/ 657526 w 671195"/>
              <a:gd name="T27" fmla="*/ 870316 h 890904"/>
              <a:gd name="T28" fmla="*/ 669946 w 671195"/>
              <a:gd name="T29" fmla="*/ 852069 h 890904"/>
              <a:gd name="T30" fmla="*/ 674498 w 671195"/>
              <a:gd name="T31" fmla="*/ 829707 h 890904"/>
              <a:gd name="T32" fmla="*/ 674498 w 671195"/>
              <a:gd name="T33" fmla="*/ 57418 h 890904"/>
              <a:gd name="T34" fmla="*/ 669946 w 671195"/>
              <a:gd name="T35" fmla="*/ 35056 h 890904"/>
              <a:gd name="T36" fmla="*/ 657526 w 671195"/>
              <a:gd name="T37" fmla="*/ 16803 h 890904"/>
              <a:gd name="T38" fmla="*/ 639097 w 671195"/>
              <a:gd name="T39" fmla="*/ 4502 h 890904"/>
              <a:gd name="T40" fmla="*/ 616512 w 671195"/>
              <a:gd name="T41" fmla="*/ 0 h 89090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671195"/>
              <a:gd name="T64" fmla="*/ 0 h 890904"/>
              <a:gd name="T65" fmla="*/ 671195 w 671195"/>
              <a:gd name="T66" fmla="*/ 890904 h 89090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671195" h="890904">
                <a:moveTo>
                  <a:pt x="613028" y="0"/>
                </a:moveTo>
                <a:lnTo>
                  <a:pt x="57658" y="0"/>
                </a:lnTo>
                <a:lnTo>
                  <a:pt x="35200" y="4526"/>
                </a:lnTo>
                <a:lnTo>
                  <a:pt x="16875" y="16875"/>
                </a:lnTo>
                <a:lnTo>
                  <a:pt x="4526" y="35200"/>
                </a:lnTo>
                <a:lnTo>
                  <a:pt x="0" y="57658"/>
                </a:lnTo>
                <a:lnTo>
                  <a:pt x="0" y="833247"/>
                </a:lnTo>
                <a:lnTo>
                  <a:pt x="4526" y="855704"/>
                </a:lnTo>
                <a:lnTo>
                  <a:pt x="16875" y="874029"/>
                </a:lnTo>
                <a:lnTo>
                  <a:pt x="35200" y="886378"/>
                </a:lnTo>
                <a:lnTo>
                  <a:pt x="57658" y="890904"/>
                </a:lnTo>
                <a:lnTo>
                  <a:pt x="613028" y="890904"/>
                </a:lnTo>
                <a:lnTo>
                  <a:pt x="635486" y="886378"/>
                </a:lnTo>
                <a:lnTo>
                  <a:pt x="653811" y="874029"/>
                </a:lnTo>
                <a:lnTo>
                  <a:pt x="666160" y="855704"/>
                </a:lnTo>
                <a:lnTo>
                  <a:pt x="670687" y="833247"/>
                </a:lnTo>
                <a:lnTo>
                  <a:pt x="670687" y="57658"/>
                </a:lnTo>
                <a:lnTo>
                  <a:pt x="666160" y="35200"/>
                </a:lnTo>
                <a:lnTo>
                  <a:pt x="653811" y="16875"/>
                </a:lnTo>
                <a:lnTo>
                  <a:pt x="635486" y="4526"/>
                </a:lnTo>
                <a:lnTo>
                  <a:pt x="613028" y="0"/>
                </a:lnTo>
                <a:close/>
              </a:path>
            </a:pathLst>
          </a:custGeom>
          <a:solidFill>
            <a:srgbClr val="ECEC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417" name="object 83">
            <a:extLst>
              <a:ext uri="{FF2B5EF4-FFF2-40B4-BE49-F238E27FC236}">
                <a16:creationId xmlns:a16="http://schemas.microsoft.com/office/drawing/2014/main" id="{49C1D21B-EAC6-478E-A030-E4B513BA3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6088" y="2682875"/>
            <a:ext cx="671512" cy="890588"/>
          </a:xfrm>
          <a:prstGeom prst="rect">
            <a:avLst/>
          </a:prstGeom>
          <a:blipFill dpi="0" rotWithShape="1">
            <a:blip r:embed="rId5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4418" name="object 84">
            <a:extLst>
              <a:ext uri="{FF2B5EF4-FFF2-40B4-BE49-F238E27FC236}">
                <a16:creationId xmlns:a16="http://schemas.microsoft.com/office/drawing/2014/main" id="{722BEDA5-A096-4A17-A8C5-C302D27DC2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7175" y="3697289"/>
            <a:ext cx="838200" cy="695325"/>
          </a:xfrm>
          <a:prstGeom prst="rect">
            <a:avLst/>
          </a:prstGeom>
          <a:blipFill dpi="0" rotWithShape="1">
            <a:blip r:embed="rId5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4419" name="object 85">
            <a:extLst>
              <a:ext uri="{FF2B5EF4-FFF2-40B4-BE49-F238E27FC236}">
                <a16:creationId xmlns:a16="http://schemas.microsoft.com/office/drawing/2014/main" id="{1F3B00AD-D114-4CB5-9CDA-03DBA8EC26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3826" y="6040438"/>
            <a:ext cx="1058863" cy="781050"/>
          </a:xfrm>
          <a:prstGeom prst="rect">
            <a:avLst/>
          </a:prstGeom>
          <a:blipFill dpi="0" rotWithShape="1">
            <a:blip r:embed="rId5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14420" name="object 86">
            <a:extLst>
              <a:ext uri="{FF2B5EF4-FFF2-40B4-BE49-F238E27FC236}">
                <a16:creationId xmlns:a16="http://schemas.microsoft.com/office/drawing/2014/main" id="{99A1D2F8-AC20-47BB-B811-CD7C913A31E1}"/>
              </a:ext>
            </a:extLst>
          </p:cNvPr>
          <p:cNvSpPr>
            <a:spLocks/>
          </p:cNvSpPr>
          <p:nvPr/>
        </p:nvSpPr>
        <p:spPr bwMode="auto">
          <a:xfrm>
            <a:off x="9029701" y="5300664"/>
            <a:ext cx="1027113" cy="750887"/>
          </a:xfrm>
          <a:custGeom>
            <a:avLst/>
            <a:gdLst>
              <a:gd name="T0" fmla="*/ 972299 w 1026159"/>
              <a:gd name="T1" fmla="*/ 0 h 749935"/>
              <a:gd name="T2" fmla="*/ 65109 w 1026159"/>
              <a:gd name="T3" fmla="*/ 0 h 749935"/>
              <a:gd name="T4" fmla="*/ 39770 w 1026159"/>
              <a:gd name="T5" fmla="*/ 5133 h 749935"/>
              <a:gd name="T6" fmla="*/ 19075 w 1026159"/>
              <a:gd name="T7" fmla="*/ 19147 h 749935"/>
              <a:gd name="T8" fmla="*/ 5120 w 1026159"/>
              <a:gd name="T9" fmla="*/ 39928 h 749935"/>
              <a:gd name="T10" fmla="*/ 0 w 1026159"/>
              <a:gd name="T11" fmla="*/ 65376 h 749935"/>
              <a:gd name="T12" fmla="*/ 0 w 1026159"/>
              <a:gd name="T13" fmla="*/ 695816 h 749935"/>
              <a:gd name="T14" fmla="*/ 5120 w 1026159"/>
              <a:gd name="T15" fmla="*/ 721281 h 749935"/>
              <a:gd name="T16" fmla="*/ 19075 w 1026159"/>
              <a:gd name="T17" fmla="*/ 742074 h 749935"/>
              <a:gd name="T18" fmla="*/ 39770 w 1026159"/>
              <a:gd name="T19" fmla="*/ 756093 h 749935"/>
              <a:gd name="T20" fmla="*/ 65109 w 1026159"/>
              <a:gd name="T21" fmla="*/ 761232 h 749935"/>
              <a:gd name="T22" fmla="*/ 972299 w 1026159"/>
              <a:gd name="T23" fmla="*/ 761232 h 749935"/>
              <a:gd name="T24" fmla="*/ 997662 w 1026159"/>
              <a:gd name="T25" fmla="*/ 756093 h 749935"/>
              <a:gd name="T26" fmla="*/ 1018403 w 1026159"/>
              <a:gd name="T27" fmla="*/ 742074 h 749935"/>
              <a:gd name="T28" fmla="*/ 1032401 w 1026159"/>
              <a:gd name="T29" fmla="*/ 721281 h 749935"/>
              <a:gd name="T30" fmla="*/ 1037539 w 1026159"/>
              <a:gd name="T31" fmla="*/ 695816 h 749935"/>
              <a:gd name="T32" fmla="*/ 1037539 w 1026159"/>
              <a:gd name="T33" fmla="*/ 65376 h 749935"/>
              <a:gd name="T34" fmla="*/ 1032401 w 1026159"/>
              <a:gd name="T35" fmla="*/ 39928 h 749935"/>
              <a:gd name="T36" fmla="*/ 1018403 w 1026159"/>
              <a:gd name="T37" fmla="*/ 19147 h 749935"/>
              <a:gd name="T38" fmla="*/ 997662 w 1026159"/>
              <a:gd name="T39" fmla="*/ 5133 h 749935"/>
              <a:gd name="T40" fmla="*/ 972299 w 1026159"/>
              <a:gd name="T41" fmla="*/ 0 h 74993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026159"/>
              <a:gd name="T64" fmla="*/ 0 h 749935"/>
              <a:gd name="T65" fmla="*/ 1026159 w 1026159"/>
              <a:gd name="T66" fmla="*/ 749935 h 74993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026159" h="749935">
                <a:moveTo>
                  <a:pt x="961517" y="0"/>
                </a:moveTo>
                <a:lnTo>
                  <a:pt x="64389" y="0"/>
                </a:lnTo>
                <a:lnTo>
                  <a:pt x="39326" y="5060"/>
                </a:lnTo>
                <a:lnTo>
                  <a:pt x="18859" y="18859"/>
                </a:lnTo>
                <a:lnTo>
                  <a:pt x="5060" y="39326"/>
                </a:lnTo>
                <a:lnTo>
                  <a:pt x="0" y="64388"/>
                </a:lnTo>
                <a:lnTo>
                  <a:pt x="0" y="685304"/>
                </a:lnTo>
                <a:lnTo>
                  <a:pt x="5060" y="710384"/>
                </a:lnTo>
                <a:lnTo>
                  <a:pt x="18859" y="730862"/>
                </a:lnTo>
                <a:lnTo>
                  <a:pt x="39326" y="744669"/>
                </a:lnTo>
                <a:lnTo>
                  <a:pt x="64389" y="749731"/>
                </a:lnTo>
                <a:lnTo>
                  <a:pt x="961517" y="749731"/>
                </a:lnTo>
                <a:lnTo>
                  <a:pt x="986599" y="744669"/>
                </a:lnTo>
                <a:lnTo>
                  <a:pt x="1007110" y="730862"/>
                </a:lnTo>
                <a:lnTo>
                  <a:pt x="1020953" y="710384"/>
                </a:lnTo>
                <a:lnTo>
                  <a:pt x="1026033" y="685304"/>
                </a:lnTo>
                <a:lnTo>
                  <a:pt x="1026033" y="64388"/>
                </a:lnTo>
                <a:lnTo>
                  <a:pt x="1020953" y="39326"/>
                </a:lnTo>
                <a:lnTo>
                  <a:pt x="1007110" y="18859"/>
                </a:lnTo>
                <a:lnTo>
                  <a:pt x="986599" y="5060"/>
                </a:lnTo>
                <a:lnTo>
                  <a:pt x="961517" y="0"/>
                </a:lnTo>
                <a:close/>
              </a:path>
            </a:pathLst>
          </a:custGeom>
          <a:solidFill>
            <a:srgbClr val="ECEC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421" name="object 87">
            <a:extLst>
              <a:ext uri="{FF2B5EF4-FFF2-40B4-BE49-F238E27FC236}">
                <a16:creationId xmlns:a16="http://schemas.microsoft.com/office/drawing/2014/main" id="{6CD7EF9C-6683-48AC-9467-BE74A1527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9701" y="5300664"/>
            <a:ext cx="1027113" cy="750887"/>
          </a:xfrm>
          <a:prstGeom prst="rect">
            <a:avLst/>
          </a:prstGeom>
          <a:blipFill dpi="0" rotWithShape="1">
            <a:blip r:embed="rId5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88" name="object 17">
            <a:extLst>
              <a:ext uri="{FF2B5EF4-FFF2-40B4-BE49-F238E27FC236}">
                <a16:creationId xmlns:a16="http://schemas.microsoft.com/office/drawing/2014/main" id="{39FF48B7-9130-4C75-9E27-AAA11E418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0069" y="96838"/>
            <a:ext cx="8551862" cy="558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r>
              <a:rPr lang="ru-RU" altLang="ru-RU" sz="2800" dirty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Comic Sans MS" panose="030F0702030302020204" pitchFamily="66" charset="0"/>
              </a:rPr>
              <a:t>Бюджетная</a:t>
            </a:r>
            <a:r>
              <a:rPr lang="ru-RU" altLang="ru-RU" dirty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</a:rPr>
              <a:t> </a:t>
            </a:r>
            <a:r>
              <a:rPr lang="ru-RU" altLang="ru-RU" sz="2800" dirty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Comic Sans MS" panose="030F0702030302020204" pitchFamily="66" charset="0"/>
              </a:rPr>
              <a:t>терминология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AE67C66-0BA4-4243-9D99-AC2D02F0F733}"/>
              </a:ext>
            </a:extLst>
          </p:cNvPr>
          <p:cNvSpPr/>
          <p:nvPr/>
        </p:nvSpPr>
        <p:spPr>
          <a:xfrm>
            <a:off x="3289300" y="127000"/>
            <a:ext cx="54483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altLang="ru-RU" sz="2800" dirty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Comic Sans MS" panose="030F0702030302020204" pitchFamily="66" charset="0"/>
              </a:rPr>
              <a:t>Бюджетная</a:t>
            </a:r>
            <a:r>
              <a:rPr lang="ru-RU" altLang="ru-RU" sz="2800" dirty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</a:rPr>
              <a:t> </a:t>
            </a:r>
            <a:r>
              <a:rPr lang="ru-RU" altLang="ru-RU" sz="2800" dirty="0">
                <a:solidFill>
                  <a:schemeClr val="bg1"/>
                </a:solidFill>
                <a:effectLst>
                  <a:reflection endPos="0" dist="50800" dir="5400000" sy="-100000" algn="bl" rotWithShape="0"/>
                </a:effectLst>
                <a:latin typeface="Comic Sans MS" panose="030F0702030302020204" pitchFamily="66" charset="0"/>
              </a:rPr>
              <a:t>терминология</a:t>
            </a: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A5B055BE-C80B-447D-B655-95F564FC0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700" y="965200"/>
            <a:ext cx="3136900" cy="32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2700" rIns="0" bIns="0">
            <a:spAutoFit/>
          </a:bodyPr>
          <a:lstStyle>
            <a:lvl1pPr marL="127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100"/>
              </a:spcBef>
            </a:pPr>
            <a:r>
              <a:rPr lang="ru-RU" altLang="ru-RU" sz="2000" b="1" dirty="0">
                <a:solidFill>
                  <a:schemeClr val="bg1"/>
                </a:solidFill>
                <a:latin typeface="Constantia" panose="02030602050306030303" pitchFamily="18" charset="0"/>
              </a:rPr>
              <a:t>Бюджетный процесс –</a:t>
            </a:r>
            <a:endParaRPr lang="ru-RU" altLang="ru-RU" sz="2000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9B1B1ED-717D-4729-9E9E-BFFC8F9B9A64}"/>
              </a:ext>
            </a:extLst>
          </p:cNvPr>
          <p:cNvSpPr/>
          <p:nvPr/>
        </p:nvSpPr>
        <p:spPr>
          <a:xfrm>
            <a:off x="4025900" y="749300"/>
            <a:ext cx="68707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i="1" dirty="0">
                <a:solidFill>
                  <a:schemeClr val="bg1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ежегодное формирование и исполнение бюджета</a:t>
            </a:r>
          </a:p>
          <a:p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D6053EF9-A8FF-4C0A-B583-D54DCFB57555}"/>
              </a:ext>
            </a:extLst>
          </p:cNvPr>
          <p:cNvSpPr/>
          <p:nvPr/>
        </p:nvSpPr>
        <p:spPr>
          <a:xfrm>
            <a:off x="1022350" y="1882217"/>
            <a:ext cx="444500" cy="4106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3385C654-BEA5-4BDA-844E-59BFB33F4389}"/>
              </a:ext>
            </a:extLst>
          </p:cNvPr>
          <p:cNvSpPr/>
          <p:nvPr/>
        </p:nvSpPr>
        <p:spPr>
          <a:xfrm>
            <a:off x="1028700" y="2488270"/>
            <a:ext cx="444500" cy="3942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01A958FF-578E-452A-9761-6A280A70D07F}"/>
              </a:ext>
            </a:extLst>
          </p:cNvPr>
          <p:cNvSpPr/>
          <p:nvPr/>
        </p:nvSpPr>
        <p:spPr>
          <a:xfrm>
            <a:off x="1028700" y="3075043"/>
            <a:ext cx="444500" cy="3942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0EC5A47C-CDBB-487E-8D66-7A5C63979594}"/>
              </a:ext>
            </a:extLst>
          </p:cNvPr>
          <p:cNvSpPr/>
          <p:nvPr/>
        </p:nvSpPr>
        <p:spPr>
          <a:xfrm>
            <a:off x="1022350" y="3686557"/>
            <a:ext cx="444500" cy="384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B3DFDAB2-C894-465C-9688-E99DD9B41651}"/>
              </a:ext>
            </a:extLst>
          </p:cNvPr>
          <p:cNvSpPr/>
          <p:nvPr/>
        </p:nvSpPr>
        <p:spPr>
          <a:xfrm>
            <a:off x="1028700" y="4271056"/>
            <a:ext cx="444500" cy="3624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4FD8F7BA-5AA5-4C8E-9C68-CF3DE577E1D9}"/>
              </a:ext>
            </a:extLst>
          </p:cNvPr>
          <p:cNvSpPr/>
          <p:nvPr/>
        </p:nvSpPr>
        <p:spPr>
          <a:xfrm>
            <a:off x="1022350" y="4826000"/>
            <a:ext cx="444500" cy="361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object 4">
            <a:extLst>
              <a:ext uri="{FF2B5EF4-FFF2-40B4-BE49-F238E27FC236}">
                <a16:creationId xmlns:a16="http://schemas.microsoft.com/office/drawing/2014/main" id="{47E685B4-CA1F-49CD-9B2C-41BF3EEEDA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7700" y="1955800"/>
            <a:ext cx="5664200" cy="32323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 dirty="0">
              <a:solidFill>
                <a:schemeClr val="bg1"/>
              </a:solidFill>
            </a:endParaRPr>
          </a:p>
        </p:txBody>
      </p:sp>
      <p:sp>
        <p:nvSpPr>
          <p:cNvPr id="21" name="object 6">
            <a:extLst>
              <a:ext uri="{FF2B5EF4-FFF2-40B4-BE49-F238E27FC236}">
                <a16:creationId xmlns:a16="http://schemas.microsoft.com/office/drawing/2014/main" id="{0F34A207-93C0-4535-B923-A6F4A99CD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7700" y="2515464"/>
            <a:ext cx="5194300" cy="320601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2" name="object 8">
            <a:extLst>
              <a:ext uri="{FF2B5EF4-FFF2-40B4-BE49-F238E27FC236}">
                <a16:creationId xmlns:a16="http://schemas.microsoft.com/office/drawing/2014/main" id="{089E2377-D472-4F72-ACF7-2F816A491E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7700" y="3057406"/>
            <a:ext cx="7910512" cy="3848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23" name="object 10">
            <a:extLst>
              <a:ext uri="{FF2B5EF4-FFF2-40B4-BE49-F238E27FC236}">
                <a16:creationId xmlns:a16="http://schemas.microsoft.com/office/drawing/2014/main" id="{3B476154-447A-494A-A2D6-858E769621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6588" y="3644298"/>
            <a:ext cx="7442200" cy="384851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4" name="object 12">
            <a:extLst>
              <a:ext uri="{FF2B5EF4-FFF2-40B4-BE49-F238E27FC236}">
                <a16:creationId xmlns:a16="http://schemas.microsoft.com/office/drawing/2014/main" id="{5B8F6D18-0B4A-466A-9B7D-A4E1EA841C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7701" y="4304114"/>
            <a:ext cx="6731000" cy="329408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5" name="object 14">
            <a:extLst>
              <a:ext uri="{FF2B5EF4-FFF2-40B4-BE49-F238E27FC236}">
                <a16:creationId xmlns:a16="http://schemas.microsoft.com/office/drawing/2014/main" id="{83CCE4B6-6C47-41F7-8089-C82384833F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7700" y="4826000"/>
            <a:ext cx="6819899" cy="36130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724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bject 2">
            <a:extLst>
              <a:ext uri="{FF2B5EF4-FFF2-40B4-BE49-F238E27FC236}">
                <a16:creationId xmlns:a16="http://schemas.microsoft.com/office/drawing/2014/main" id="{6E12B951-2FA0-4691-80A9-1EB7092CF511}"/>
              </a:ext>
            </a:extLst>
          </p:cNvPr>
          <p:cNvSpPr>
            <a:spLocks/>
          </p:cNvSpPr>
          <p:nvPr/>
        </p:nvSpPr>
        <p:spPr bwMode="auto">
          <a:xfrm>
            <a:off x="3211514" y="4953000"/>
            <a:ext cx="7456487" cy="488950"/>
          </a:xfrm>
          <a:custGeom>
            <a:avLst/>
            <a:gdLst>
              <a:gd name="T0" fmla="*/ 7452608 w 7456805"/>
              <a:gd name="T1" fmla="*/ 0 h 488314"/>
              <a:gd name="T2" fmla="*/ 0 w 7456805"/>
              <a:gd name="T3" fmla="*/ 294507 h 488314"/>
              <a:gd name="T4" fmla="*/ 7452608 w 7456805"/>
              <a:gd name="T5" fmla="*/ 495872 h 488314"/>
              <a:gd name="T6" fmla="*/ 7452608 w 7456805"/>
              <a:gd name="T7" fmla="*/ 0 h 488314"/>
              <a:gd name="T8" fmla="*/ 0 60000 65536"/>
              <a:gd name="T9" fmla="*/ 0 60000 65536"/>
              <a:gd name="T10" fmla="*/ 0 60000 65536"/>
              <a:gd name="T11" fmla="*/ 0 60000 65536"/>
              <a:gd name="T12" fmla="*/ 0 w 7456805"/>
              <a:gd name="T13" fmla="*/ 0 h 488314"/>
              <a:gd name="T14" fmla="*/ 7456805 w 7456805"/>
              <a:gd name="T15" fmla="*/ 488314 h 4883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56805" h="488314">
                <a:moveTo>
                  <a:pt x="7456424" y="0"/>
                </a:moveTo>
                <a:lnTo>
                  <a:pt x="0" y="289941"/>
                </a:lnTo>
                <a:lnTo>
                  <a:pt x="7456424" y="488188"/>
                </a:lnTo>
                <a:lnTo>
                  <a:pt x="7456424" y="0"/>
                </a:lnTo>
                <a:close/>
              </a:path>
            </a:pathLst>
          </a:custGeom>
          <a:noFill/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6387" name="object 3">
            <a:extLst>
              <a:ext uri="{FF2B5EF4-FFF2-40B4-BE49-F238E27FC236}">
                <a16:creationId xmlns:a16="http://schemas.microsoft.com/office/drawing/2014/main" id="{F7AE1133-F27B-45D9-9BB9-C80D0D321293}"/>
              </a:ext>
            </a:extLst>
          </p:cNvPr>
          <p:cNvSpPr>
            <a:spLocks/>
          </p:cNvSpPr>
          <p:nvPr/>
        </p:nvSpPr>
        <p:spPr bwMode="auto">
          <a:xfrm>
            <a:off x="1966913" y="4244182"/>
            <a:ext cx="9032875" cy="788987"/>
          </a:xfrm>
          <a:custGeom>
            <a:avLst/>
            <a:gdLst>
              <a:gd name="T0" fmla="*/ 9032652 w 9032875"/>
              <a:gd name="T1" fmla="*/ 0 h 788670"/>
              <a:gd name="T2" fmla="*/ 0 w 9032875"/>
              <a:gd name="T3" fmla="*/ 0 h 788670"/>
              <a:gd name="T4" fmla="*/ 9032652 w 9032875"/>
              <a:gd name="T5" fmla="*/ 792481 h 788670"/>
              <a:gd name="T6" fmla="*/ 9032652 w 9032875"/>
              <a:gd name="T7" fmla="*/ 0 h 788670"/>
              <a:gd name="T8" fmla="*/ 0 60000 65536"/>
              <a:gd name="T9" fmla="*/ 0 60000 65536"/>
              <a:gd name="T10" fmla="*/ 0 60000 65536"/>
              <a:gd name="T11" fmla="*/ 0 60000 65536"/>
              <a:gd name="T12" fmla="*/ 0 w 9032875"/>
              <a:gd name="T13" fmla="*/ 0 h 788670"/>
              <a:gd name="T14" fmla="*/ 9032875 w 9032875"/>
              <a:gd name="T15" fmla="*/ 788670 h 78867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032875" h="788670">
                <a:moveTo>
                  <a:pt x="9032652" y="0"/>
                </a:moveTo>
                <a:lnTo>
                  <a:pt x="0" y="0"/>
                </a:lnTo>
                <a:lnTo>
                  <a:pt x="9032652" y="788669"/>
                </a:lnTo>
                <a:lnTo>
                  <a:pt x="9032652" y="0"/>
                </a:lnTo>
                <a:close/>
              </a:path>
            </a:pathLst>
          </a:custGeom>
          <a:noFill/>
          <a:ln>
            <a:noFill/>
          </a:ln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16388" name="object 4">
            <a:extLst>
              <a:ext uri="{FF2B5EF4-FFF2-40B4-BE49-F238E27FC236}">
                <a16:creationId xmlns:a16="http://schemas.microsoft.com/office/drawing/2014/main" id="{2DE8D776-CE54-4343-A7FB-51CDD2870B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999038"/>
            <a:ext cx="9144000" cy="18589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6389" name="object 5">
            <a:extLst>
              <a:ext uri="{FF2B5EF4-FFF2-40B4-BE49-F238E27FC236}">
                <a16:creationId xmlns:a16="http://schemas.microsoft.com/office/drawing/2014/main" id="{16D2B55C-31D4-4140-83F0-E5770125D6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991101"/>
            <a:ext cx="9144000" cy="8032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6390" name="object 6">
            <a:extLst>
              <a:ext uri="{FF2B5EF4-FFF2-40B4-BE49-F238E27FC236}">
                <a16:creationId xmlns:a16="http://schemas.microsoft.com/office/drawing/2014/main" id="{19119197-1104-4324-B7A9-F30A871B3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2575" y="5143501"/>
            <a:ext cx="2292351" cy="16033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1271" name="object 7">
            <a:extLst>
              <a:ext uri="{FF2B5EF4-FFF2-40B4-BE49-F238E27FC236}">
                <a16:creationId xmlns:a16="http://schemas.microsoft.com/office/drawing/2014/main" id="{F7BECC29-EA9C-447D-B5A8-F1E47E7C96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1" y="152400"/>
            <a:ext cx="8437563" cy="733426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hangingPunct="1">
              <a:defRPr/>
            </a:pPr>
            <a:r>
              <a:rPr lang="ru-RU" sz="2000" i="1" dirty="0">
                <a:solidFill>
                  <a:schemeClr val="bg1"/>
                </a:solidFill>
              </a:rPr>
              <a:t>Основные параметры бюджета МО город Горячий Ключ на 2020 и плановый период 2021 и 2022 годов                                                                                                                                                                                           (</a:t>
            </a:r>
            <a:r>
              <a:rPr lang="ru-RU" sz="2000" i="1" dirty="0" err="1">
                <a:solidFill>
                  <a:schemeClr val="bg1"/>
                </a:solidFill>
              </a:rPr>
              <a:t>тыс.руб</a:t>
            </a:r>
            <a:r>
              <a:rPr lang="ru-RU" sz="2000" i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6392" name="object 8">
            <a:extLst>
              <a:ext uri="{FF2B5EF4-FFF2-40B4-BE49-F238E27FC236}">
                <a16:creationId xmlns:a16="http://schemas.microsoft.com/office/drawing/2014/main" id="{A233BF47-7D6E-4EBE-ABD5-0A75D07CF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0788" y="3771900"/>
            <a:ext cx="1328740" cy="186849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6393" name="object 9">
            <a:extLst>
              <a:ext uri="{FF2B5EF4-FFF2-40B4-BE49-F238E27FC236}">
                <a16:creationId xmlns:a16="http://schemas.microsoft.com/office/drawing/2014/main" id="{16936D56-5D58-44F4-9156-A705B11FA5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1315" y="3700464"/>
            <a:ext cx="1376363" cy="1939926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6394" name="object 10">
            <a:extLst>
              <a:ext uri="{FF2B5EF4-FFF2-40B4-BE49-F238E27FC236}">
                <a16:creationId xmlns:a16="http://schemas.microsoft.com/office/drawing/2014/main" id="{060D1E44-0858-4375-B8F8-C2EA10589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1" y="3906134"/>
            <a:ext cx="892176" cy="1316741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16395" name="object 11">
            <a:extLst>
              <a:ext uri="{FF2B5EF4-FFF2-40B4-BE49-F238E27FC236}">
                <a16:creationId xmlns:a16="http://schemas.microsoft.com/office/drawing/2014/main" id="{E18BC69B-D200-4A00-B78E-F97EAE7CC59D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5514977" y="3890960"/>
            <a:ext cx="746125" cy="1346203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16396" name="object 12">
            <a:extLst>
              <a:ext uri="{FF2B5EF4-FFF2-40B4-BE49-F238E27FC236}">
                <a16:creationId xmlns:a16="http://schemas.microsoft.com/office/drawing/2014/main" id="{FFB9D387-057C-4482-BFA2-B3A69D66F9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26" y="1130300"/>
            <a:ext cx="976313" cy="668338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6397" name="object 13">
            <a:extLst>
              <a:ext uri="{FF2B5EF4-FFF2-40B4-BE49-F238E27FC236}">
                <a16:creationId xmlns:a16="http://schemas.microsoft.com/office/drawing/2014/main" id="{F3C06F71-A3A6-489B-AAD4-DF0C0DC96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3051" y="1182688"/>
            <a:ext cx="879475" cy="487362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6398" name="object 14">
            <a:extLst>
              <a:ext uri="{FF2B5EF4-FFF2-40B4-BE49-F238E27FC236}">
                <a16:creationId xmlns:a16="http://schemas.microsoft.com/office/drawing/2014/main" id="{6158E479-D3DC-40E6-B961-CF92AEE660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950" y="1152525"/>
            <a:ext cx="857250" cy="547688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6399" name="object 15">
            <a:extLst>
              <a:ext uri="{FF2B5EF4-FFF2-40B4-BE49-F238E27FC236}">
                <a16:creationId xmlns:a16="http://schemas.microsoft.com/office/drawing/2014/main" id="{9B3AEE65-40C9-46AB-85A5-BC41FC37BBB0}"/>
              </a:ext>
            </a:extLst>
          </p:cNvPr>
          <p:cNvSpPr>
            <a:spLocks/>
          </p:cNvSpPr>
          <p:nvPr/>
        </p:nvSpPr>
        <p:spPr bwMode="auto">
          <a:xfrm>
            <a:off x="1631950" y="1152525"/>
            <a:ext cx="857250" cy="547688"/>
          </a:xfrm>
          <a:custGeom>
            <a:avLst/>
            <a:gdLst>
              <a:gd name="T0" fmla="*/ 0 w 857885"/>
              <a:gd name="T1" fmla="*/ 90677 h 548005"/>
              <a:gd name="T2" fmla="*/ 7118 w 857885"/>
              <a:gd name="T3" fmla="*/ 55390 h 548005"/>
              <a:gd name="T4" fmla="*/ 26513 w 857885"/>
              <a:gd name="T5" fmla="*/ 26569 h 548005"/>
              <a:gd name="T6" fmla="*/ 55294 w 857885"/>
              <a:gd name="T7" fmla="*/ 7129 h 548005"/>
              <a:gd name="T8" fmla="*/ 90532 w 857885"/>
              <a:gd name="T9" fmla="*/ 0 h 548005"/>
              <a:gd name="T10" fmla="*/ 759552 w 857885"/>
              <a:gd name="T11" fmla="*/ 0 h 548005"/>
              <a:gd name="T12" fmla="*/ 794790 w 857885"/>
              <a:gd name="T13" fmla="*/ 7129 h 548005"/>
              <a:gd name="T14" fmla="*/ 823566 w 857885"/>
              <a:gd name="T15" fmla="*/ 26569 h 548005"/>
              <a:gd name="T16" fmla="*/ 842968 w 857885"/>
              <a:gd name="T17" fmla="*/ 55390 h 548005"/>
              <a:gd name="T18" fmla="*/ 850083 w 857885"/>
              <a:gd name="T19" fmla="*/ 90677 h 548005"/>
              <a:gd name="T20" fmla="*/ 850083 w 857885"/>
              <a:gd name="T21" fmla="*/ 453531 h 548005"/>
              <a:gd name="T22" fmla="*/ 842968 w 857885"/>
              <a:gd name="T23" fmla="*/ 488824 h 548005"/>
              <a:gd name="T24" fmla="*/ 823566 w 857885"/>
              <a:gd name="T25" fmla="*/ 517648 h 548005"/>
              <a:gd name="T26" fmla="*/ 794790 w 857885"/>
              <a:gd name="T27" fmla="*/ 537085 h 548005"/>
              <a:gd name="T28" fmla="*/ 759552 w 857885"/>
              <a:gd name="T29" fmla="*/ 544213 h 548005"/>
              <a:gd name="T30" fmla="*/ 90532 w 857885"/>
              <a:gd name="T31" fmla="*/ 544213 h 548005"/>
              <a:gd name="T32" fmla="*/ 55294 w 857885"/>
              <a:gd name="T33" fmla="*/ 537085 h 548005"/>
              <a:gd name="T34" fmla="*/ 26513 w 857885"/>
              <a:gd name="T35" fmla="*/ 517648 h 548005"/>
              <a:gd name="T36" fmla="*/ 7118 w 857885"/>
              <a:gd name="T37" fmla="*/ 488824 h 548005"/>
              <a:gd name="T38" fmla="*/ 0 w 857885"/>
              <a:gd name="T39" fmla="*/ 453531 h 548005"/>
              <a:gd name="T40" fmla="*/ 0 w 857885"/>
              <a:gd name="T41" fmla="*/ 90677 h 54800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857885"/>
              <a:gd name="T64" fmla="*/ 0 h 548005"/>
              <a:gd name="T65" fmla="*/ 857885 w 857885"/>
              <a:gd name="T66" fmla="*/ 548005 h 54800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857885" h="548005">
                <a:moveTo>
                  <a:pt x="0" y="91312"/>
                </a:moveTo>
                <a:lnTo>
                  <a:pt x="7178" y="55774"/>
                </a:lnTo>
                <a:lnTo>
                  <a:pt x="26753" y="26749"/>
                </a:lnTo>
                <a:lnTo>
                  <a:pt x="55786" y="7177"/>
                </a:lnTo>
                <a:lnTo>
                  <a:pt x="91339" y="0"/>
                </a:lnTo>
                <a:lnTo>
                  <a:pt x="766331" y="0"/>
                </a:lnTo>
                <a:lnTo>
                  <a:pt x="801884" y="7177"/>
                </a:lnTo>
                <a:lnTo>
                  <a:pt x="830917" y="26749"/>
                </a:lnTo>
                <a:lnTo>
                  <a:pt x="850492" y="55774"/>
                </a:lnTo>
                <a:lnTo>
                  <a:pt x="857670" y="91312"/>
                </a:lnTo>
                <a:lnTo>
                  <a:pt x="857670" y="456692"/>
                </a:lnTo>
                <a:lnTo>
                  <a:pt x="850492" y="492230"/>
                </a:lnTo>
                <a:lnTo>
                  <a:pt x="830917" y="521255"/>
                </a:lnTo>
                <a:lnTo>
                  <a:pt x="801884" y="540827"/>
                </a:lnTo>
                <a:lnTo>
                  <a:pt x="766331" y="548005"/>
                </a:lnTo>
                <a:lnTo>
                  <a:pt x="91339" y="548005"/>
                </a:lnTo>
                <a:lnTo>
                  <a:pt x="55786" y="540827"/>
                </a:lnTo>
                <a:lnTo>
                  <a:pt x="26753" y="521255"/>
                </a:lnTo>
                <a:lnTo>
                  <a:pt x="7178" y="492230"/>
                </a:lnTo>
                <a:lnTo>
                  <a:pt x="0" y="456692"/>
                </a:lnTo>
                <a:lnTo>
                  <a:pt x="0" y="91312"/>
                </a:lnTo>
                <a:close/>
              </a:path>
            </a:pathLst>
          </a:custGeom>
          <a:noFill/>
          <a:ln w="12700">
            <a:solidFill>
              <a:srgbClr val="CEC5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6400" name="object 16">
            <a:extLst>
              <a:ext uri="{FF2B5EF4-FFF2-40B4-BE49-F238E27FC236}">
                <a16:creationId xmlns:a16="http://schemas.microsoft.com/office/drawing/2014/main" id="{D13560DB-97F7-46AB-A418-893A25F13BFD}"/>
              </a:ext>
            </a:extLst>
          </p:cNvPr>
          <p:cNvSpPr>
            <a:spLocks/>
          </p:cNvSpPr>
          <p:nvPr/>
        </p:nvSpPr>
        <p:spPr bwMode="auto">
          <a:xfrm>
            <a:off x="1766889" y="1377950"/>
            <a:ext cx="477837" cy="171450"/>
          </a:xfrm>
          <a:custGeom>
            <a:avLst/>
            <a:gdLst>
              <a:gd name="T0" fmla="*/ 293606 w 478155"/>
              <a:gd name="T1" fmla="*/ 89742 h 172719"/>
              <a:gd name="T2" fmla="*/ 303359 w 478155"/>
              <a:gd name="T3" fmla="*/ 157976 h 172719"/>
              <a:gd name="T4" fmla="*/ 443510 w 478155"/>
              <a:gd name="T5" fmla="*/ 123567 h 172719"/>
              <a:gd name="T6" fmla="*/ 443510 w 478155"/>
              <a:gd name="T7" fmla="*/ 123567 h 172719"/>
              <a:gd name="T8" fmla="*/ 396062 w 478155"/>
              <a:gd name="T9" fmla="*/ 157976 h 172719"/>
              <a:gd name="T10" fmla="*/ 443510 w 478155"/>
              <a:gd name="T11" fmla="*/ 123567 h 172719"/>
              <a:gd name="T12" fmla="*/ 193620 w 478155"/>
              <a:gd name="T13" fmla="*/ 10052 h 172719"/>
              <a:gd name="T14" fmla="*/ 139064 w 478155"/>
              <a:gd name="T15" fmla="*/ 77447 h 172719"/>
              <a:gd name="T16" fmla="*/ 142150 w 478155"/>
              <a:gd name="T17" fmla="*/ 101604 h 172719"/>
              <a:gd name="T18" fmla="*/ 194567 w 478155"/>
              <a:gd name="T19" fmla="*/ 126243 h 172719"/>
              <a:gd name="T20" fmla="*/ 256540 w 478155"/>
              <a:gd name="T21" fmla="*/ 108453 h 172719"/>
              <a:gd name="T22" fmla="*/ 199189 w 478155"/>
              <a:gd name="T23" fmla="*/ 94972 h 172719"/>
              <a:gd name="T24" fmla="*/ 191366 w 478155"/>
              <a:gd name="T25" fmla="*/ 87299 h 172719"/>
              <a:gd name="T26" fmla="*/ 189676 w 478155"/>
              <a:gd name="T27" fmla="*/ 77418 h 172719"/>
              <a:gd name="T28" fmla="*/ 208967 w 478155"/>
              <a:gd name="T29" fmla="*/ 39639 h 172719"/>
              <a:gd name="T30" fmla="*/ 296645 w 478155"/>
              <a:gd name="T31" fmla="*/ 31851 h 172719"/>
              <a:gd name="T32" fmla="*/ 292624 w 478155"/>
              <a:gd name="T33" fmla="*/ 21040 h 172719"/>
              <a:gd name="T34" fmla="*/ 273537 w 478155"/>
              <a:gd name="T35" fmla="*/ 5245 h 172719"/>
              <a:gd name="T36" fmla="*/ 240956 w 478155"/>
              <a:gd name="T37" fmla="*/ 0 h 172719"/>
              <a:gd name="T38" fmla="*/ 44496 w 478155"/>
              <a:gd name="T39" fmla="*/ 2674 h 172719"/>
              <a:gd name="T40" fmla="*/ 50292 w 478155"/>
              <a:gd name="T41" fmla="*/ 123567 h 172719"/>
              <a:gd name="T42" fmla="*/ 138073 w 478155"/>
              <a:gd name="T43" fmla="*/ 36501 h 172719"/>
              <a:gd name="T44" fmla="*/ 296645 w 478155"/>
              <a:gd name="T45" fmla="*/ 31851 h 172719"/>
              <a:gd name="T46" fmla="*/ 241711 w 478155"/>
              <a:gd name="T47" fmla="*/ 34409 h 172719"/>
              <a:gd name="T48" fmla="*/ 245995 w 478155"/>
              <a:gd name="T49" fmla="*/ 43861 h 172719"/>
              <a:gd name="T50" fmla="*/ 246175 w 478155"/>
              <a:gd name="T51" fmla="*/ 49491 h 172719"/>
              <a:gd name="T52" fmla="*/ 226958 w 478155"/>
              <a:gd name="T53" fmla="*/ 87299 h 172719"/>
              <a:gd name="T54" fmla="*/ 272571 w 478155"/>
              <a:gd name="T55" fmla="*/ 94972 h 172719"/>
              <a:gd name="T56" fmla="*/ 297772 w 478155"/>
              <a:gd name="T57" fmla="*/ 39944 h 172719"/>
              <a:gd name="T58" fmla="*/ 474214 w 478155"/>
              <a:gd name="T59" fmla="*/ 2674 h 172719"/>
              <a:gd name="T60" fmla="*/ 342101 w 478155"/>
              <a:gd name="T61" fmla="*/ 30106 h 172719"/>
              <a:gd name="T62" fmla="*/ 326315 w 478155"/>
              <a:gd name="T63" fmla="*/ 63469 h 172719"/>
              <a:gd name="T64" fmla="*/ 306307 w 478155"/>
              <a:gd name="T65" fmla="*/ 89742 h 172719"/>
              <a:gd name="T66" fmla="*/ 381514 w 478155"/>
              <a:gd name="T67" fmla="*/ 50557 h 172719"/>
              <a:gd name="T68" fmla="*/ 461760 w 478155"/>
              <a:gd name="T69" fmla="*/ 36501 h 172719"/>
              <a:gd name="T70" fmla="*/ 461760 w 478155"/>
              <a:gd name="T71" fmla="*/ 36501 h 172719"/>
              <a:gd name="T72" fmla="*/ 391867 w 478155"/>
              <a:gd name="T73" fmla="*/ 89742 h 172719"/>
              <a:gd name="T74" fmla="*/ 461760 w 478155"/>
              <a:gd name="T75" fmla="*/ 36501 h 172719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478155"/>
              <a:gd name="T115" fmla="*/ 0 h 172719"/>
              <a:gd name="T116" fmla="*/ 478155 w 478155"/>
              <a:gd name="T117" fmla="*/ 172719 h 172719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478155" h="172719">
                <a:moveTo>
                  <a:pt x="459625" y="98044"/>
                </a:moveTo>
                <a:lnTo>
                  <a:pt x="295960" y="98044"/>
                </a:lnTo>
                <a:lnTo>
                  <a:pt x="270624" y="172592"/>
                </a:lnTo>
                <a:lnTo>
                  <a:pt x="305790" y="172592"/>
                </a:lnTo>
                <a:lnTo>
                  <a:pt x="318592" y="135000"/>
                </a:lnTo>
                <a:lnTo>
                  <a:pt x="447065" y="135000"/>
                </a:lnTo>
                <a:lnTo>
                  <a:pt x="459625" y="98044"/>
                </a:lnTo>
                <a:close/>
              </a:path>
              <a:path w="478155" h="172719">
                <a:moveTo>
                  <a:pt x="447065" y="135000"/>
                </a:moveTo>
                <a:lnTo>
                  <a:pt x="412038" y="135000"/>
                </a:lnTo>
                <a:lnTo>
                  <a:pt x="399237" y="172592"/>
                </a:lnTo>
                <a:lnTo>
                  <a:pt x="434289" y="172592"/>
                </a:lnTo>
                <a:lnTo>
                  <a:pt x="447065" y="135000"/>
                </a:lnTo>
                <a:close/>
              </a:path>
              <a:path w="478155" h="172719">
                <a:moveTo>
                  <a:pt x="242887" y="0"/>
                </a:moveTo>
                <a:lnTo>
                  <a:pt x="195172" y="10983"/>
                </a:lnTo>
                <a:lnTo>
                  <a:pt x="158337" y="41782"/>
                </a:lnTo>
                <a:lnTo>
                  <a:pt x="140180" y="84613"/>
                </a:lnTo>
                <a:lnTo>
                  <a:pt x="139946" y="98663"/>
                </a:lnTo>
                <a:lnTo>
                  <a:pt x="143290" y="111007"/>
                </a:lnTo>
                <a:lnTo>
                  <a:pt x="181324" y="136919"/>
                </a:lnTo>
                <a:lnTo>
                  <a:pt x="196126" y="137922"/>
                </a:lnTo>
                <a:lnTo>
                  <a:pt x="213404" y="136707"/>
                </a:lnTo>
                <a:lnTo>
                  <a:pt x="258597" y="118490"/>
                </a:lnTo>
                <a:lnTo>
                  <a:pt x="274756" y="103759"/>
                </a:lnTo>
                <a:lnTo>
                  <a:pt x="200786" y="103759"/>
                </a:lnTo>
                <a:lnTo>
                  <a:pt x="195757" y="100964"/>
                </a:lnTo>
                <a:lnTo>
                  <a:pt x="192900" y="95376"/>
                </a:lnTo>
                <a:lnTo>
                  <a:pt x="191407" y="90539"/>
                </a:lnTo>
                <a:lnTo>
                  <a:pt x="191196" y="84581"/>
                </a:lnTo>
                <a:lnTo>
                  <a:pt x="192269" y="77481"/>
                </a:lnTo>
                <a:lnTo>
                  <a:pt x="210642" y="43307"/>
                </a:lnTo>
                <a:lnTo>
                  <a:pt x="224434" y="34798"/>
                </a:lnTo>
                <a:lnTo>
                  <a:pt x="299023" y="34798"/>
                </a:lnTo>
                <a:lnTo>
                  <a:pt x="298763" y="32771"/>
                </a:lnTo>
                <a:lnTo>
                  <a:pt x="294970" y="22987"/>
                </a:lnTo>
                <a:lnTo>
                  <a:pt x="287050" y="12912"/>
                </a:lnTo>
                <a:lnTo>
                  <a:pt x="275729" y="5730"/>
                </a:lnTo>
                <a:lnTo>
                  <a:pt x="261008" y="1430"/>
                </a:lnTo>
                <a:lnTo>
                  <a:pt x="242887" y="0"/>
                </a:lnTo>
                <a:close/>
              </a:path>
              <a:path w="478155" h="172719">
                <a:moveTo>
                  <a:pt x="151726" y="2921"/>
                </a:moveTo>
                <a:lnTo>
                  <a:pt x="44856" y="2921"/>
                </a:lnTo>
                <a:lnTo>
                  <a:pt x="0" y="135000"/>
                </a:lnTo>
                <a:lnTo>
                  <a:pt x="50698" y="135000"/>
                </a:lnTo>
                <a:lnTo>
                  <a:pt x="83007" y="39877"/>
                </a:lnTo>
                <a:lnTo>
                  <a:pt x="139179" y="39877"/>
                </a:lnTo>
                <a:lnTo>
                  <a:pt x="151726" y="2921"/>
                </a:lnTo>
                <a:close/>
              </a:path>
              <a:path w="478155" h="172719">
                <a:moveTo>
                  <a:pt x="299023" y="34798"/>
                </a:moveTo>
                <a:lnTo>
                  <a:pt x="238760" y="34798"/>
                </a:lnTo>
                <a:lnTo>
                  <a:pt x="243649" y="37591"/>
                </a:lnTo>
                <a:lnTo>
                  <a:pt x="246481" y="43179"/>
                </a:lnTo>
                <a:lnTo>
                  <a:pt x="247967" y="47918"/>
                </a:lnTo>
                <a:lnTo>
                  <a:pt x="248128" y="52038"/>
                </a:lnTo>
                <a:lnTo>
                  <a:pt x="248148" y="54070"/>
                </a:lnTo>
                <a:lnTo>
                  <a:pt x="247167" y="60682"/>
                </a:lnTo>
                <a:lnTo>
                  <a:pt x="228777" y="95376"/>
                </a:lnTo>
                <a:lnTo>
                  <a:pt x="215277" y="103759"/>
                </a:lnTo>
                <a:lnTo>
                  <a:pt x="274756" y="103759"/>
                </a:lnTo>
                <a:lnTo>
                  <a:pt x="295744" y="68579"/>
                </a:lnTo>
                <a:lnTo>
                  <a:pt x="300158" y="43640"/>
                </a:lnTo>
                <a:lnTo>
                  <a:pt x="299023" y="34798"/>
                </a:lnTo>
                <a:close/>
              </a:path>
              <a:path w="478155" h="172719">
                <a:moveTo>
                  <a:pt x="478015" y="2921"/>
                </a:moveTo>
                <a:lnTo>
                  <a:pt x="354990" y="2921"/>
                </a:lnTo>
                <a:lnTo>
                  <a:pt x="344843" y="32892"/>
                </a:lnTo>
                <a:lnTo>
                  <a:pt x="337446" y="52038"/>
                </a:lnTo>
                <a:lnTo>
                  <a:pt x="328930" y="69341"/>
                </a:lnTo>
                <a:lnTo>
                  <a:pt x="319409" y="84613"/>
                </a:lnTo>
                <a:lnTo>
                  <a:pt x="308762" y="98044"/>
                </a:lnTo>
                <a:lnTo>
                  <a:pt x="358838" y="98044"/>
                </a:lnTo>
                <a:lnTo>
                  <a:pt x="384572" y="55235"/>
                </a:lnTo>
                <a:lnTo>
                  <a:pt x="390537" y="39877"/>
                </a:lnTo>
                <a:lnTo>
                  <a:pt x="465462" y="39877"/>
                </a:lnTo>
                <a:lnTo>
                  <a:pt x="478015" y="2921"/>
                </a:lnTo>
                <a:close/>
              </a:path>
              <a:path w="478155" h="172719">
                <a:moveTo>
                  <a:pt x="465462" y="39877"/>
                </a:moveTo>
                <a:lnTo>
                  <a:pt x="414769" y="39877"/>
                </a:lnTo>
                <a:lnTo>
                  <a:pt x="395008" y="98044"/>
                </a:lnTo>
                <a:lnTo>
                  <a:pt x="445706" y="98044"/>
                </a:lnTo>
                <a:lnTo>
                  <a:pt x="465462" y="3987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6401" name="object 17">
            <a:extLst>
              <a:ext uri="{FF2B5EF4-FFF2-40B4-BE49-F238E27FC236}">
                <a16:creationId xmlns:a16="http://schemas.microsoft.com/office/drawing/2014/main" id="{2B61B51C-969D-426B-9BFC-0ACF002A7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2126" y="1371600"/>
            <a:ext cx="487363" cy="184150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 dirty="0">
              <a:solidFill>
                <a:schemeClr val="bg1"/>
              </a:solidFill>
            </a:endParaRPr>
          </a:p>
        </p:txBody>
      </p:sp>
      <p:sp>
        <p:nvSpPr>
          <p:cNvPr id="16402" name="object 21">
            <a:extLst>
              <a:ext uri="{FF2B5EF4-FFF2-40B4-BE49-F238E27FC236}">
                <a16:creationId xmlns:a16="http://schemas.microsoft.com/office/drawing/2014/main" id="{6180D0D0-9431-4B3D-BC76-EA4CB820A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8763" y="2451101"/>
            <a:ext cx="1033462" cy="657225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 dirty="0"/>
          </a:p>
          <a:p>
            <a:pPr eaLnBrk="1" hangingPunct="1">
              <a:spcBef>
                <a:spcPct val="0"/>
              </a:spcBef>
            </a:pPr>
            <a:r>
              <a:rPr lang="ru-RU" altLang="ru-RU" dirty="0"/>
              <a:t>      2021</a:t>
            </a:r>
          </a:p>
        </p:txBody>
      </p:sp>
      <p:sp>
        <p:nvSpPr>
          <p:cNvPr id="16403" name="object 23">
            <a:extLst>
              <a:ext uri="{FF2B5EF4-FFF2-40B4-BE49-F238E27FC236}">
                <a16:creationId xmlns:a16="http://schemas.microsoft.com/office/drawing/2014/main" id="{8064411E-8ACE-44E7-B0DD-1E53AAC26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8288" y="3132138"/>
            <a:ext cx="1033462" cy="768350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 dirty="0"/>
          </a:p>
          <a:p>
            <a:pPr eaLnBrk="1" hangingPunct="1">
              <a:spcBef>
                <a:spcPct val="0"/>
              </a:spcBef>
            </a:pPr>
            <a:r>
              <a:rPr lang="ru-RU" altLang="ru-RU" dirty="0"/>
              <a:t>      2022</a:t>
            </a:r>
          </a:p>
        </p:txBody>
      </p:sp>
      <p:sp>
        <p:nvSpPr>
          <p:cNvPr id="16404" name="object 25">
            <a:extLst>
              <a:ext uri="{FF2B5EF4-FFF2-40B4-BE49-F238E27FC236}">
                <a16:creationId xmlns:a16="http://schemas.microsoft.com/office/drawing/2014/main" id="{7EDB335C-4644-4B2B-A796-9F9A43499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3175" y="1084264"/>
            <a:ext cx="2382838" cy="725487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6405" name="object 26">
            <a:extLst>
              <a:ext uri="{FF2B5EF4-FFF2-40B4-BE49-F238E27FC236}">
                <a16:creationId xmlns:a16="http://schemas.microsoft.com/office/drawing/2014/main" id="{400C68E0-BBA2-43A0-82FA-7D8784380B5A}"/>
              </a:ext>
            </a:extLst>
          </p:cNvPr>
          <p:cNvSpPr>
            <a:spLocks/>
          </p:cNvSpPr>
          <p:nvPr/>
        </p:nvSpPr>
        <p:spPr bwMode="auto">
          <a:xfrm>
            <a:off x="3170239" y="1323975"/>
            <a:ext cx="1239837" cy="203200"/>
          </a:xfrm>
          <a:custGeom>
            <a:avLst/>
            <a:gdLst>
              <a:gd name="T0" fmla="*/ 40759 w 1239520"/>
              <a:gd name="T1" fmla="*/ 209787 h 202565"/>
              <a:gd name="T2" fmla="*/ 198514 w 1239520"/>
              <a:gd name="T3" fmla="*/ 172737 h 202565"/>
              <a:gd name="T4" fmla="*/ 198514 w 1239520"/>
              <a:gd name="T5" fmla="*/ 172737 h 202565"/>
              <a:gd name="T6" fmla="*/ 794407 w 1239520"/>
              <a:gd name="T7" fmla="*/ 209787 h 202565"/>
              <a:gd name="T8" fmla="*/ 952150 w 1239520"/>
              <a:gd name="T9" fmla="*/ 172737 h 202565"/>
              <a:gd name="T10" fmla="*/ 952150 w 1239520"/>
              <a:gd name="T11" fmla="*/ 172737 h 202565"/>
              <a:gd name="T12" fmla="*/ 240381 w 1239520"/>
              <a:gd name="T13" fmla="*/ 87951 h 202565"/>
              <a:gd name="T14" fmla="*/ 298345 w 1239520"/>
              <a:gd name="T15" fmla="*/ 175637 h 202565"/>
              <a:gd name="T16" fmla="*/ 298981 w 1239520"/>
              <a:gd name="T17" fmla="*/ 136344 h 202565"/>
              <a:gd name="T18" fmla="*/ 286182 w 1239520"/>
              <a:gd name="T19" fmla="*/ 115213 h 202565"/>
              <a:gd name="T20" fmla="*/ 340895 w 1239520"/>
              <a:gd name="T21" fmla="*/ 39689 h 202565"/>
              <a:gd name="T22" fmla="*/ 400698 w 1239520"/>
              <a:gd name="T23" fmla="*/ 12739 h 202565"/>
              <a:gd name="T24" fmla="*/ 723960 w 1239520"/>
              <a:gd name="T25" fmla="*/ 0 h 202565"/>
              <a:gd name="T26" fmla="*/ 603875 w 1239520"/>
              <a:gd name="T27" fmla="*/ 127001 h 202565"/>
              <a:gd name="T28" fmla="*/ 681615 w 1239520"/>
              <a:gd name="T29" fmla="*/ 174973 h 202565"/>
              <a:gd name="T30" fmla="*/ 661792 w 1239520"/>
              <a:gd name="T31" fmla="*/ 132653 h 202565"/>
              <a:gd name="T32" fmla="*/ 656077 w 1239520"/>
              <a:gd name="T33" fmla="*/ 109970 h 202565"/>
              <a:gd name="T34" fmla="*/ 785838 w 1239520"/>
              <a:gd name="T35" fmla="*/ 39689 h 202565"/>
              <a:gd name="T36" fmla="*/ 758387 w 1239520"/>
              <a:gd name="T37" fmla="*/ 5652 h 202565"/>
              <a:gd name="T38" fmla="*/ 454528 w 1239520"/>
              <a:gd name="T39" fmla="*/ 2902 h 202565"/>
              <a:gd name="T40" fmla="*/ 500645 w 1239520"/>
              <a:gd name="T41" fmla="*/ 118147 h 202565"/>
              <a:gd name="T42" fmla="*/ 522298 w 1239520"/>
              <a:gd name="T43" fmla="*/ 55118 h 202565"/>
              <a:gd name="T44" fmla="*/ 515167 w 1239520"/>
              <a:gd name="T45" fmla="*/ 172737 h 202565"/>
              <a:gd name="T46" fmla="*/ 1028550 w 1239520"/>
              <a:gd name="T47" fmla="*/ 2902 h 202565"/>
              <a:gd name="T48" fmla="*/ 1111353 w 1239520"/>
              <a:gd name="T49" fmla="*/ 160343 h 202565"/>
              <a:gd name="T50" fmla="*/ 1143281 w 1239520"/>
              <a:gd name="T51" fmla="*/ 102719 h 202565"/>
              <a:gd name="T52" fmla="*/ 1057721 w 1239520"/>
              <a:gd name="T53" fmla="*/ 68303 h 202565"/>
              <a:gd name="T54" fmla="*/ 1136194 w 1239520"/>
              <a:gd name="T55" fmla="*/ 172737 h 202565"/>
              <a:gd name="T56" fmla="*/ 351599 w 1239520"/>
              <a:gd name="T57" fmla="*/ 39689 h 202565"/>
              <a:gd name="T58" fmla="*/ 364907 w 1239520"/>
              <a:gd name="T59" fmla="*/ 65090 h 202565"/>
              <a:gd name="T60" fmla="*/ 384366 w 1239520"/>
              <a:gd name="T61" fmla="*/ 136344 h 202565"/>
              <a:gd name="T62" fmla="*/ 785838 w 1239520"/>
              <a:gd name="T63" fmla="*/ 39689 h 202565"/>
              <a:gd name="T64" fmla="*/ 734521 w 1239520"/>
              <a:gd name="T65" fmla="*/ 57117 h 202565"/>
              <a:gd name="T66" fmla="*/ 679500 w 1239520"/>
              <a:gd name="T67" fmla="*/ 136344 h 202565"/>
              <a:gd name="T68" fmla="*/ 785838 w 1239520"/>
              <a:gd name="T69" fmla="*/ 39689 h 202565"/>
              <a:gd name="T70" fmla="*/ 1088995 w 1239520"/>
              <a:gd name="T71" fmla="*/ 106657 h 202565"/>
              <a:gd name="T72" fmla="*/ 1080700 w 1239520"/>
              <a:gd name="T73" fmla="*/ 131761 h 202565"/>
              <a:gd name="T74" fmla="*/ 1135053 w 1239520"/>
              <a:gd name="T75" fmla="*/ 135420 h 202565"/>
              <a:gd name="T76" fmla="*/ 236558 w 1239520"/>
              <a:gd name="T77" fmla="*/ 2902 h 202565"/>
              <a:gd name="T78" fmla="*/ 66926 w 1239520"/>
              <a:gd name="T79" fmla="*/ 89781 h 202565"/>
              <a:gd name="T80" fmla="*/ 115008 w 1239520"/>
              <a:gd name="T81" fmla="*/ 85840 h 202565"/>
              <a:gd name="T82" fmla="*/ 236558 w 1239520"/>
              <a:gd name="T83" fmla="*/ 2902 h 202565"/>
              <a:gd name="T84" fmla="*/ 193628 w 1239520"/>
              <a:gd name="T85" fmla="*/ 133574 h 202565"/>
              <a:gd name="T86" fmla="*/ 840138 w 1239520"/>
              <a:gd name="T87" fmla="*/ 40745 h 202565"/>
              <a:gd name="T88" fmla="*/ 795550 w 1239520"/>
              <a:gd name="T89" fmla="*/ 133574 h 202565"/>
              <a:gd name="T90" fmla="*/ 885107 w 1239520"/>
              <a:gd name="T91" fmla="*/ 44568 h 202565"/>
              <a:gd name="T92" fmla="*/ 925872 w 1239520"/>
              <a:gd name="T93" fmla="*/ 44568 h 202565"/>
              <a:gd name="T94" fmla="*/ 623065 w 1239520"/>
              <a:gd name="T95" fmla="*/ 2902 h 202565"/>
              <a:gd name="T96" fmla="*/ 623065 w 1239520"/>
              <a:gd name="T97" fmla="*/ 2902 h 20256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239520"/>
              <a:gd name="T148" fmla="*/ 0 h 202565"/>
              <a:gd name="T149" fmla="*/ 1239520 w 1239520"/>
              <a:gd name="T150" fmla="*/ 202565 h 20256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239520" h="202565">
                <a:moveTo>
                  <a:pt x="210693" y="128650"/>
                </a:moveTo>
                <a:lnTo>
                  <a:pt x="24892" y="128650"/>
                </a:lnTo>
                <a:lnTo>
                  <a:pt x="0" y="202057"/>
                </a:lnTo>
                <a:lnTo>
                  <a:pt x="40639" y="202057"/>
                </a:lnTo>
                <a:lnTo>
                  <a:pt x="52705" y="166370"/>
                </a:lnTo>
                <a:lnTo>
                  <a:pt x="197902" y="166370"/>
                </a:lnTo>
                <a:lnTo>
                  <a:pt x="210693" y="128650"/>
                </a:lnTo>
                <a:close/>
              </a:path>
              <a:path w="1239520" h="202565">
                <a:moveTo>
                  <a:pt x="197902" y="166370"/>
                </a:moveTo>
                <a:lnTo>
                  <a:pt x="157099" y="166370"/>
                </a:lnTo>
                <a:lnTo>
                  <a:pt x="145033" y="202057"/>
                </a:lnTo>
                <a:lnTo>
                  <a:pt x="185800" y="202057"/>
                </a:lnTo>
                <a:lnTo>
                  <a:pt x="197902" y="166370"/>
                </a:lnTo>
                <a:close/>
              </a:path>
              <a:path w="1239520" h="202565">
                <a:moveTo>
                  <a:pt x="962025" y="128650"/>
                </a:moveTo>
                <a:lnTo>
                  <a:pt x="776224" y="128650"/>
                </a:lnTo>
                <a:lnTo>
                  <a:pt x="751332" y="202057"/>
                </a:lnTo>
                <a:lnTo>
                  <a:pt x="791971" y="202057"/>
                </a:lnTo>
                <a:lnTo>
                  <a:pt x="804037" y="166370"/>
                </a:lnTo>
                <a:lnTo>
                  <a:pt x="949234" y="166370"/>
                </a:lnTo>
                <a:lnTo>
                  <a:pt x="962025" y="128650"/>
                </a:lnTo>
                <a:close/>
              </a:path>
              <a:path w="1239520" h="202565">
                <a:moveTo>
                  <a:pt x="949234" y="166370"/>
                </a:moveTo>
                <a:lnTo>
                  <a:pt x="908431" y="166370"/>
                </a:lnTo>
                <a:lnTo>
                  <a:pt x="896365" y="202057"/>
                </a:lnTo>
                <a:lnTo>
                  <a:pt x="937132" y="202057"/>
                </a:lnTo>
                <a:lnTo>
                  <a:pt x="949234" y="166370"/>
                </a:lnTo>
                <a:close/>
              </a:path>
              <a:path w="1239520" h="202565">
                <a:moveTo>
                  <a:pt x="352932" y="0"/>
                </a:moveTo>
                <a:lnTo>
                  <a:pt x="298783" y="12537"/>
                </a:lnTo>
                <a:lnTo>
                  <a:pt x="257381" y="49101"/>
                </a:lnTo>
                <a:lnTo>
                  <a:pt x="239649" y="84709"/>
                </a:lnTo>
                <a:lnTo>
                  <a:pt x="233219" y="122320"/>
                </a:lnTo>
                <a:lnTo>
                  <a:pt x="234695" y="132461"/>
                </a:lnTo>
                <a:lnTo>
                  <a:pt x="262965" y="164234"/>
                </a:lnTo>
                <a:lnTo>
                  <a:pt x="297433" y="169163"/>
                </a:lnTo>
                <a:lnTo>
                  <a:pt x="310719" y="168523"/>
                </a:lnTo>
                <a:lnTo>
                  <a:pt x="356937" y="153360"/>
                </a:lnTo>
                <a:lnTo>
                  <a:pt x="383190" y="131318"/>
                </a:lnTo>
                <a:lnTo>
                  <a:pt x="298069" y="131318"/>
                </a:lnTo>
                <a:lnTo>
                  <a:pt x="290956" y="127762"/>
                </a:lnTo>
                <a:lnTo>
                  <a:pt x="287274" y="120523"/>
                </a:lnTo>
                <a:lnTo>
                  <a:pt x="285421" y="114395"/>
                </a:lnTo>
                <a:lnTo>
                  <a:pt x="285306" y="110966"/>
                </a:lnTo>
                <a:lnTo>
                  <a:pt x="285259" y="105917"/>
                </a:lnTo>
                <a:lnTo>
                  <a:pt x="286809" y="96466"/>
                </a:lnTo>
                <a:lnTo>
                  <a:pt x="305339" y="55334"/>
                </a:lnTo>
                <a:lnTo>
                  <a:pt x="339851" y="38226"/>
                </a:lnTo>
                <a:lnTo>
                  <a:pt x="414621" y="38226"/>
                </a:lnTo>
                <a:lnTo>
                  <a:pt x="414006" y="33966"/>
                </a:lnTo>
                <a:lnTo>
                  <a:pt x="408431" y="21844"/>
                </a:lnTo>
                <a:lnTo>
                  <a:pt x="399474" y="12269"/>
                </a:lnTo>
                <a:lnTo>
                  <a:pt x="387254" y="5445"/>
                </a:lnTo>
                <a:lnTo>
                  <a:pt x="371748" y="1359"/>
                </a:lnTo>
                <a:lnTo>
                  <a:pt x="352932" y="0"/>
                </a:lnTo>
                <a:close/>
              </a:path>
              <a:path w="1239520" h="202565">
                <a:moveTo>
                  <a:pt x="721740" y="0"/>
                </a:moveTo>
                <a:lnTo>
                  <a:pt x="667591" y="12537"/>
                </a:lnTo>
                <a:lnTo>
                  <a:pt x="626189" y="49101"/>
                </a:lnTo>
                <a:lnTo>
                  <a:pt x="608457" y="84709"/>
                </a:lnTo>
                <a:lnTo>
                  <a:pt x="602027" y="122320"/>
                </a:lnTo>
                <a:lnTo>
                  <a:pt x="603504" y="132461"/>
                </a:lnTo>
                <a:lnTo>
                  <a:pt x="631773" y="164234"/>
                </a:lnTo>
                <a:lnTo>
                  <a:pt x="666242" y="169163"/>
                </a:lnTo>
                <a:lnTo>
                  <a:pt x="679527" y="168523"/>
                </a:lnTo>
                <a:lnTo>
                  <a:pt x="725745" y="153360"/>
                </a:lnTo>
                <a:lnTo>
                  <a:pt x="751998" y="131318"/>
                </a:lnTo>
                <a:lnTo>
                  <a:pt x="666876" y="131318"/>
                </a:lnTo>
                <a:lnTo>
                  <a:pt x="659764" y="127762"/>
                </a:lnTo>
                <a:lnTo>
                  <a:pt x="656082" y="120523"/>
                </a:lnTo>
                <a:lnTo>
                  <a:pt x="654229" y="114395"/>
                </a:lnTo>
                <a:lnTo>
                  <a:pt x="654114" y="110966"/>
                </a:lnTo>
                <a:lnTo>
                  <a:pt x="654067" y="105917"/>
                </a:lnTo>
                <a:lnTo>
                  <a:pt x="655617" y="96466"/>
                </a:lnTo>
                <a:lnTo>
                  <a:pt x="674147" y="55334"/>
                </a:lnTo>
                <a:lnTo>
                  <a:pt x="708659" y="38226"/>
                </a:lnTo>
                <a:lnTo>
                  <a:pt x="783429" y="38226"/>
                </a:lnTo>
                <a:lnTo>
                  <a:pt x="782814" y="33966"/>
                </a:lnTo>
                <a:lnTo>
                  <a:pt x="777239" y="21844"/>
                </a:lnTo>
                <a:lnTo>
                  <a:pt x="768282" y="12269"/>
                </a:lnTo>
                <a:lnTo>
                  <a:pt x="756062" y="5445"/>
                </a:lnTo>
                <a:lnTo>
                  <a:pt x="740556" y="1359"/>
                </a:lnTo>
                <a:lnTo>
                  <a:pt x="721740" y="0"/>
                </a:lnTo>
                <a:close/>
              </a:path>
              <a:path w="1239520" h="202565">
                <a:moveTo>
                  <a:pt x="508888" y="2794"/>
                </a:moveTo>
                <a:lnTo>
                  <a:pt x="453136" y="2794"/>
                </a:lnTo>
                <a:lnTo>
                  <a:pt x="477900" y="81152"/>
                </a:lnTo>
                <a:lnTo>
                  <a:pt x="392430" y="166370"/>
                </a:lnTo>
                <a:lnTo>
                  <a:pt x="448944" y="166370"/>
                </a:lnTo>
                <a:lnTo>
                  <a:pt x="499109" y="113792"/>
                </a:lnTo>
                <a:lnTo>
                  <a:pt x="553490" y="113792"/>
                </a:lnTo>
                <a:lnTo>
                  <a:pt x="543306" y="82042"/>
                </a:lnTo>
                <a:lnTo>
                  <a:pt x="571751" y="53086"/>
                </a:lnTo>
                <a:lnTo>
                  <a:pt x="520700" y="53086"/>
                </a:lnTo>
                <a:lnTo>
                  <a:pt x="508888" y="2794"/>
                </a:lnTo>
                <a:close/>
              </a:path>
              <a:path w="1239520" h="202565">
                <a:moveTo>
                  <a:pt x="553490" y="113792"/>
                </a:moveTo>
                <a:lnTo>
                  <a:pt x="499109" y="113792"/>
                </a:lnTo>
                <a:lnTo>
                  <a:pt x="513588" y="166370"/>
                </a:lnTo>
                <a:lnTo>
                  <a:pt x="570357" y="166370"/>
                </a:lnTo>
                <a:lnTo>
                  <a:pt x="553490" y="113792"/>
                </a:lnTo>
                <a:close/>
              </a:path>
              <a:path w="1239520" h="202565">
                <a:moveTo>
                  <a:pt x="1075817" y="2794"/>
                </a:moveTo>
                <a:lnTo>
                  <a:pt x="1025398" y="2794"/>
                </a:lnTo>
                <a:lnTo>
                  <a:pt x="969771" y="166370"/>
                </a:lnTo>
                <a:lnTo>
                  <a:pt x="1056639" y="166370"/>
                </a:lnTo>
                <a:lnTo>
                  <a:pt x="1071425" y="165629"/>
                </a:lnTo>
                <a:lnTo>
                  <a:pt x="1107948" y="154432"/>
                </a:lnTo>
                <a:lnTo>
                  <a:pt x="1131063" y="131190"/>
                </a:lnTo>
                <a:lnTo>
                  <a:pt x="1032256" y="131190"/>
                </a:lnTo>
                <a:lnTo>
                  <a:pt x="1043177" y="98933"/>
                </a:lnTo>
                <a:lnTo>
                  <a:pt x="1139778" y="98933"/>
                </a:lnTo>
                <a:lnTo>
                  <a:pt x="1139791" y="95345"/>
                </a:lnTo>
                <a:lnTo>
                  <a:pt x="1098502" y="66617"/>
                </a:lnTo>
                <a:lnTo>
                  <a:pt x="1081405" y="65786"/>
                </a:lnTo>
                <a:lnTo>
                  <a:pt x="1054481" y="65786"/>
                </a:lnTo>
                <a:lnTo>
                  <a:pt x="1075817" y="2794"/>
                </a:lnTo>
                <a:close/>
              </a:path>
              <a:path w="1239520" h="202565">
                <a:moveTo>
                  <a:pt x="1239012" y="2794"/>
                </a:moveTo>
                <a:lnTo>
                  <a:pt x="1188339" y="2794"/>
                </a:lnTo>
                <a:lnTo>
                  <a:pt x="1132713" y="166370"/>
                </a:lnTo>
                <a:lnTo>
                  <a:pt x="1183386" y="166370"/>
                </a:lnTo>
                <a:lnTo>
                  <a:pt x="1239012" y="2794"/>
                </a:lnTo>
                <a:close/>
              </a:path>
              <a:path w="1239520" h="202565">
                <a:moveTo>
                  <a:pt x="414621" y="38226"/>
                </a:moveTo>
                <a:lnTo>
                  <a:pt x="350519" y="38226"/>
                </a:lnTo>
                <a:lnTo>
                  <a:pt x="357631" y="41783"/>
                </a:lnTo>
                <a:lnTo>
                  <a:pt x="361442" y="48895"/>
                </a:lnTo>
                <a:lnTo>
                  <a:pt x="363462" y="55012"/>
                </a:lnTo>
                <a:lnTo>
                  <a:pt x="363791" y="62690"/>
                </a:lnTo>
                <a:lnTo>
                  <a:pt x="362406" y="71915"/>
                </a:lnTo>
                <a:lnTo>
                  <a:pt x="343513" y="114395"/>
                </a:lnTo>
                <a:lnTo>
                  <a:pt x="308609" y="131318"/>
                </a:lnTo>
                <a:lnTo>
                  <a:pt x="383190" y="131318"/>
                </a:lnTo>
                <a:lnTo>
                  <a:pt x="404443" y="97031"/>
                </a:lnTo>
                <a:lnTo>
                  <a:pt x="416067" y="48244"/>
                </a:lnTo>
                <a:lnTo>
                  <a:pt x="414621" y="38226"/>
                </a:lnTo>
                <a:close/>
              </a:path>
              <a:path w="1239520" h="202565">
                <a:moveTo>
                  <a:pt x="783429" y="38226"/>
                </a:moveTo>
                <a:lnTo>
                  <a:pt x="719327" y="38226"/>
                </a:lnTo>
                <a:lnTo>
                  <a:pt x="726439" y="41783"/>
                </a:lnTo>
                <a:lnTo>
                  <a:pt x="730250" y="48895"/>
                </a:lnTo>
                <a:lnTo>
                  <a:pt x="732270" y="55012"/>
                </a:lnTo>
                <a:lnTo>
                  <a:pt x="732599" y="62690"/>
                </a:lnTo>
                <a:lnTo>
                  <a:pt x="731214" y="71915"/>
                </a:lnTo>
                <a:lnTo>
                  <a:pt x="712321" y="114395"/>
                </a:lnTo>
                <a:lnTo>
                  <a:pt x="677418" y="131318"/>
                </a:lnTo>
                <a:lnTo>
                  <a:pt x="751998" y="131318"/>
                </a:lnTo>
                <a:lnTo>
                  <a:pt x="773251" y="97031"/>
                </a:lnTo>
                <a:lnTo>
                  <a:pt x="784875" y="48244"/>
                </a:lnTo>
                <a:lnTo>
                  <a:pt x="783429" y="38226"/>
                </a:lnTo>
                <a:close/>
              </a:path>
              <a:path w="1239520" h="202565">
                <a:moveTo>
                  <a:pt x="1139778" y="98933"/>
                </a:moveTo>
                <a:lnTo>
                  <a:pt x="1069086" y="98933"/>
                </a:lnTo>
                <a:lnTo>
                  <a:pt x="1079182" y="99883"/>
                </a:lnTo>
                <a:lnTo>
                  <a:pt x="1085659" y="102727"/>
                </a:lnTo>
                <a:lnTo>
                  <a:pt x="1088517" y="107451"/>
                </a:lnTo>
                <a:lnTo>
                  <a:pt x="1087755" y="114046"/>
                </a:lnTo>
                <a:lnTo>
                  <a:pt x="1083685" y="121546"/>
                </a:lnTo>
                <a:lnTo>
                  <a:pt x="1077388" y="126904"/>
                </a:lnTo>
                <a:lnTo>
                  <a:pt x="1068877" y="130119"/>
                </a:lnTo>
                <a:lnTo>
                  <a:pt x="1058164" y="131190"/>
                </a:lnTo>
                <a:lnTo>
                  <a:pt x="1131063" y="131190"/>
                </a:lnTo>
                <a:lnTo>
                  <a:pt x="1131575" y="130428"/>
                </a:lnTo>
                <a:lnTo>
                  <a:pt x="1136269" y="119761"/>
                </a:lnTo>
                <a:lnTo>
                  <a:pt x="1139507" y="106836"/>
                </a:lnTo>
                <a:lnTo>
                  <a:pt x="1139778" y="98933"/>
                </a:lnTo>
                <a:close/>
              </a:path>
              <a:path w="1239520" h="202565">
                <a:moveTo>
                  <a:pt x="235838" y="2794"/>
                </a:moveTo>
                <a:lnTo>
                  <a:pt x="98679" y="2794"/>
                </a:lnTo>
                <a:lnTo>
                  <a:pt x="86232" y="39243"/>
                </a:lnTo>
                <a:lnTo>
                  <a:pt x="77162" y="63482"/>
                </a:lnTo>
                <a:lnTo>
                  <a:pt x="66722" y="86471"/>
                </a:lnTo>
                <a:lnTo>
                  <a:pt x="54925" y="108198"/>
                </a:lnTo>
                <a:lnTo>
                  <a:pt x="41782" y="128650"/>
                </a:lnTo>
                <a:lnTo>
                  <a:pt x="90424" y="128650"/>
                </a:lnTo>
                <a:lnTo>
                  <a:pt x="114660" y="82676"/>
                </a:lnTo>
                <a:lnTo>
                  <a:pt x="130301" y="45085"/>
                </a:lnTo>
                <a:lnTo>
                  <a:pt x="131063" y="42925"/>
                </a:lnTo>
                <a:lnTo>
                  <a:pt x="222191" y="42925"/>
                </a:lnTo>
                <a:lnTo>
                  <a:pt x="235838" y="2794"/>
                </a:lnTo>
                <a:close/>
              </a:path>
              <a:path w="1239520" h="202565">
                <a:moveTo>
                  <a:pt x="222191" y="42925"/>
                </a:moveTo>
                <a:lnTo>
                  <a:pt x="171704" y="42925"/>
                </a:lnTo>
                <a:lnTo>
                  <a:pt x="142494" y="128650"/>
                </a:lnTo>
                <a:lnTo>
                  <a:pt x="193039" y="128650"/>
                </a:lnTo>
                <a:lnTo>
                  <a:pt x="222191" y="42925"/>
                </a:lnTo>
                <a:close/>
              </a:path>
              <a:path w="1239520" h="202565">
                <a:moveTo>
                  <a:pt x="987170" y="2794"/>
                </a:moveTo>
                <a:lnTo>
                  <a:pt x="850011" y="2794"/>
                </a:lnTo>
                <a:lnTo>
                  <a:pt x="837564" y="39243"/>
                </a:lnTo>
                <a:lnTo>
                  <a:pt x="828494" y="63482"/>
                </a:lnTo>
                <a:lnTo>
                  <a:pt x="818054" y="86471"/>
                </a:lnTo>
                <a:lnTo>
                  <a:pt x="806257" y="108198"/>
                </a:lnTo>
                <a:lnTo>
                  <a:pt x="793114" y="128650"/>
                </a:lnTo>
                <a:lnTo>
                  <a:pt x="841756" y="128650"/>
                </a:lnTo>
                <a:lnTo>
                  <a:pt x="865992" y="82676"/>
                </a:lnTo>
                <a:lnTo>
                  <a:pt x="881633" y="45085"/>
                </a:lnTo>
                <a:lnTo>
                  <a:pt x="882395" y="42925"/>
                </a:lnTo>
                <a:lnTo>
                  <a:pt x="973523" y="42925"/>
                </a:lnTo>
                <a:lnTo>
                  <a:pt x="987170" y="2794"/>
                </a:lnTo>
                <a:close/>
              </a:path>
              <a:path w="1239520" h="202565">
                <a:moveTo>
                  <a:pt x="973523" y="42925"/>
                </a:moveTo>
                <a:lnTo>
                  <a:pt x="923036" y="42925"/>
                </a:lnTo>
                <a:lnTo>
                  <a:pt x="893826" y="128650"/>
                </a:lnTo>
                <a:lnTo>
                  <a:pt x="944371" y="128650"/>
                </a:lnTo>
                <a:lnTo>
                  <a:pt x="973523" y="42925"/>
                </a:lnTo>
                <a:close/>
              </a:path>
              <a:path w="1239520" h="202565">
                <a:moveTo>
                  <a:pt x="621157" y="2794"/>
                </a:moveTo>
                <a:lnTo>
                  <a:pt x="566038" y="2794"/>
                </a:lnTo>
                <a:lnTo>
                  <a:pt x="520700" y="53086"/>
                </a:lnTo>
                <a:lnTo>
                  <a:pt x="571751" y="53086"/>
                </a:lnTo>
                <a:lnTo>
                  <a:pt x="621157" y="27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6406" name="object 27">
            <a:extLst>
              <a:ext uri="{FF2B5EF4-FFF2-40B4-BE49-F238E27FC236}">
                <a16:creationId xmlns:a16="http://schemas.microsoft.com/office/drawing/2014/main" id="{C621136A-FDD4-4256-8B05-FE35DABD67BA}"/>
              </a:ext>
            </a:extLst>
          </p:cNvPr>
          <p:cNvSpPr>
            <a:spLocks/>
          </p:cNvSpPr>
          <p:nvPr/>
        </p:nvSpPr>
        <p:spPr bwMode="auto">
          <a:xfrm>
            <a:off x="4202113" y="1422400"/>
            <a:ext cx="57150" cy="33338"/>
          </a:xfrm>
          <a:custGeom>
            <a:avLst/>
            <a:gdLst>
              <a:gd name="T0" fmla="*/ 12490 w 56514"/>
              <a:gd name="T1" fmla="*/ 0 h 32384"/>
              <a:gd name="T2" fmla="*/ 0 w 56514"/>
              <a:gd name="T3" fmla="*/ 45701 h 32384"/>
              <a:gd name="T4" fmla="*/ 29631 w 56514"/>
              <a:gd name="T5" fmla="*/ 45701 h 32384"/>
              <a:gd name="T6" fmla="*/ 64346 w 56514"/>
              <a:gd name="T7" fmla="*/ 12068 h 32384"/>
              <a:gd name="T8" fmla="*/ 61081 w 56514"/>
              <a:gd name="T9" fmla="*/ 5375 h 32384"/>
              <a:gd name="T10" fmla="*/ 53670 w 56514"/>
              <a:gd name="T11" fmla="*/ 1344 h 32384"/>
              <a:gd name="T12" fmla="*/ 42122 w 56514"/>
              <a:gd name="T13" fmla="*/ 0 h 32384"/>
              <a:gd name="T14" fmla="*/ 12490 w 56514"/>
              <a:gd name="T15" fmla="*/ 0 h 3238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6514"/>
              <a:gd name="T25" fmla="*/ 0 h 32384"/>
              <a:gd name="T26" fmla="*/ 56514 w 56514"/>
              <a:gd name="T27" fmla="*/ 32384 h 3238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6514" h="32384">
                <a:moveTo>
                  <a:pt x="10921" y="0"/>
                </a:moveTo>
                <a:lnTo>
                  <a:pt x="0" y="32257"/>
                </a:lnTo>
                <a:lnTo>
                  <a:pt x="25907" y="32257"/>
                </a:lnTo>
                <a:lnTo>
                  <a:pt x="56261" y="8518"/>
                </a:lnTo>
                <a:lnTo>
                  <a:pt x="53403" y="3794"/>
                </a:lnTo>
                <a:lnTo>
                  <a:pt x="46926" y="950"/>
                </a:lnTo>
                <a:lnTo>
                  <a:pt x="36830" y="0"/>
                </a:lnTo>
                <a:lnTo>
                  <a:pt x="10921" y="0"/>
                </a:lnTo>
                <a:close/>
              </a:path>
            </a:pathLst>
          </a:custGeom>
          <a:noFill/>
          <a:ln w="10668">
            <a:solidFill>
              <a:srgbClr val="7C7C7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6407" name="object 28">
            <a:extLst>
              <a:ext uri="{FF2B5EF4-FFF2-40B4-BE49-F238E27FC236}">
                <a16:creationId xmlns:a16="http://schemas.microsoft.com/office/drawing/2014/main" id="{5ABA81B9-AB07-4A85-8776-5B2F05BA2FFD}"/>
              </a:ext>
            </a:extLst>
          </p:cNvPr>
          <p:cNvSpPr>
            <a:spLocks/>
          </p:cNvSpPr>
          <p:nvPr/>
        </p:nvSpPr>
        <p:spPr bwMode="auto">
          <a:xfrm>
            <a:off x="4011613" y="1366839"/>
            <a:ext cx="80962" cy="85725"/>
          </a:xfrm>
          <a:custGeom>
            <a:avLst/>
            <a:gdLst>
              <a:gd name="T0" fmla="*/ 38772 w 81280"/>
              <a:gd name="T1" fmla="*/ 0 h 85725"/>
              <a:gd name="T2" fmla="*/ 23022 w 81280"/>
              <a:gd name="T3" fmla="*/ 39989 h 85725"/>
              <a:gd name="T4" fmla="*/ 0 w 81280"/>
              <a:gd name="T5" fmla="*/ 85725 h 85725"/>
              <a:gd name="T6" fmla="*/ 49676 w 81280"/>
              <a:gd name="T7" fmla="*/ 85725 h 85725"/>
              <a:gd name="T8" fmla="*/ 77544 w 81280"/>
              <a:gd name="T9" fmla="*/ 0 h 85725"/>
              <a:gd name="T10" fmla="*/ 38772 w 81280"/>
              <a:gd name="T11" fmla="*/ 0 h 8572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1280"/>
              <a:gd name="T19" fmla="*/ 0 h 85725"/>
              <a:gd name="T20" fmla="*/ 81280 w 81280"/>
              <a:gd name="T21" fmla="*/ 85725 h 8572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1280" h="85725">
                <a:moveTo>
                  <a:pt x="40639" y="0"/>
                </a:moveTo>
                <a:lnTo>
                  <a:pt x="24130" y="39989"/>
                </a:lnTo>
                <a:lnTo>
                  <a:pt x="0" y="85725"/>
                </a:lnTo>
                <a:lnTo>
                  <a:pt x="52069" y="85725"/>
                </a:lnTo>
                <a:lnTo>
                  <a:pt x="81280" y="0"/>
                </a:lnTo>
                <a:lnTo>
                  <a:pt x="40639" y="0"/>
                </a:lnTo>
                <a:close/>
              </a:path>
            </a:pathLst>
          </a:custGeom>
          <a:noFill/>
          <a:ln w="10668">
            <a:solidFill>
              <a:srgbClr val="7C7C7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6408" name="object 29">
            <a:extLst>
              <a:ext uri="{FF2B5EF4-FFF2-40B4-BE49-F238E27FC236}">
                <a16:creationId xmlns:a16="http://schemas.microsoft.com/office/drawing/2014/main" id="{A16D988A-2331-4ECB-B7F5-2A07FD14634D}"/>
              </a:ext>
            </a:extLst>
          </p:cNvPr>
          <p:cNvSpPr>
            <a:spLocks/>
          </p:cNvSpPr>
          <p:nvPr/>
        </p:nvSpPr>
        <p:spPr bwMode="auto">
          <a:xfrm>
            <a:off x="3260726" y="1366839"/>
            <a:ext cx="80963" cy="85725"/>
          </a:xfrm>
          <a:custGeom>
            <a:avLst/>
            <a:gdLst>
              <a:gd name="T0" fmla="*/ 38778 w 81280"/>
              <a:gd name="T1" fmla="*/ 0 h 85725"/>
              <a:gd name="T2" fmla="*/ 23024 w 81280"/>
              <a:gd name="T3" fmla="*/ 39989 h 85725"/>
              <a:gd name="T4" fmla="*/ 0 w 81280"/>
              <a:gd name="T5" fmla="*/ 85725 h 85725"/>
              <a:gd name="T6" fmla="*/ 49684 w 81280"/>
              <a:gd name="T7" fmla="*/ 85725 h 85725"/>
              <a:gd name="T8" fmla="*/ 77556 w 81280"/>
              <a:gd name="T9" fmla="*/ 0 h 85725"/>
              <a:gd name="T10" fmla="*/ 38778 w 81280"/>
              <a:gd name="T11" fmla="*/ 0 h 8572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1280"/>
              <a:gd name="T19" fmla="*/ 0 h 85725"/>
              <a:gd name="T20" fmla="*/ 81280 w 81280"/>
              <a:gd name="T21" fmla="*/ 85725 h 8572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1280" h="85725">
                <a:moveTo>
                  <a:pt x="40639" y="0"/>
                </a:moveTo>
                <a:lnTo>
                  <a:pt x="24130" y="39989"/>
                </a:lnTo>
                <a:lnTo>
                  <a:pt x="0" y="85725"/>
                </a:lnTo>
                <a:lnTo>
                  <a:pt x="52069" y="85725"/>
                </a:lnTo>
                <a:lnTo>
                  <a:pt x="81280" y="0"/>
                </a:lnTo>
                <a:lnTo>
                  <a:pt x="40639" y="0"/>
                </a:lnTo>
                <a:close/>
              </a:path>
            </a:pathLst>
          </a:custGeom>
          <a:noFill/>
          <a:ln w="10668">
            <a:solidFill>
              <a:srgbClr val="7C7C7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6409" name="object 30">
            <a:extLst>
              <a:ext uri="{FF2B5EF4-FFF2-40B4-BE49-F238E27FC236}">
                <a16:creationId xmlns:a16="http://schemas.microsoft.com/office/drawing/2014/main" id="{A42D9AC6-F6A7-4A54-9AE7-5E7EE942AAE2}"/>
              </a:ext>
            </a:extLst>
          </p:cNvPr>
          <p:cNvSpPr>
            <a:spLocks/>
          </p:cNvSpPr>
          <p:nvPr/>
        </p:nvSpPr>
        <p:spPr bwMode="auto">
          <a:xfrm>
            <a:off x="3824289" y="1362076"/>
            <a:ext cx="77787" cy="93663"/>
          </a:xfrm>
          <a:custGeom>
            <a:avLst/>
            <a:gdLst>
              <a:gd name="T0" fmla="*/ 47219 w 78739"/>
              <a:gd name="T1" fmla="*/ 0 h 93344"/>
              <a:gd name="T2" fmla="*/ 17395 w 78739"/>
              <a:gd name="T3" fmla="*/ 17821 h 93344"/>
              <a:gd name="T4" fmla="*/ 1382 w 78739"/>
              <a:gd name="T5" fmla="*/ 60673 h 93344"/>
              <a:gd name="T6" fmla="*/ 0 w 78739"/>
              <a:gd name="T7" fmla="*/ 70833 h 93344"/>
              <a:gd name="T8" fmla="*/ 138 w 78739"/>
              <a:gd name="T9" fmla="*/ 79184 h 93344"/>
              <a:gd name="T10" fmla="*/ 1783 w 78739"/>
              <a:gd name="T11" fmla="*/ 85734 h 93344"/>
              <a:gd name="T12" fmla="*/ 4965 w 78739"/>
              <a:gd name="T13" fmla="*/ 93276 h 93344"/>
              <a:gd name="T14" fmla="*/ 11111 w 78739"/>
              <a:gd name="T15" fmla="*/ 96981 h 93344"/>
              <a:gd name="T16" fmla="*/ 20221 w 78739"/>
              <a:gd name="T17" fmla="*/ 96981 h 93344"/>
              <a:gd name="T18" fmla="*/ 50384 w 78739"/>
              <a:gd name="T19" fmla="*/ 79351 h 93344"/>
              <a:gd name="T20" fmla="*/ 66712 w 78739"/>
              <a:gd name="T21" fmla="*/ 35097 h 93344"/>
              <a:gd name="T22" fmla="*/ 67908 w 78739"/>
              <a:gd name="T23" fmla="*/ 25486 h 93344"/>
              <a:gd name="T24" fmla="*/ 67623 w 78739"/>
              <a:gd name="T25" fmla="*/ 17487 h 93344"/>
              <a:gd name="T26" fmla="*/ 65877 w 78739"/>
              <a:gd name="T27" fmla="*/ 11114 h 93344"/>
              <a:gd name="T28" fmla="*/ 62585 w 78739"/>
              <a:gd name="T29" fmla="*/ 3703 h 93344"/>
              <a:gd name="T30" fmla="*/ 56439 w 78739"/>
              <a:gd name="T31" fmla="*/ 0 h 93344"/>
              <a:gd name="T32" fmla="*/ 47219 w 78739"/>
              <a:gd name="T33" fmla="*/ 0 h 9334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8739"/>
              <a:gd name="T52" fmla="*/ 0 h 93344"/>
              <a:gd name="T53" fmla="*/ 78739 w 78739"/>
              <a:gd name="T54" fmla="*/ 93344 h 9334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8739" h="93344">
                <a:moveTo>
                  <a:pt x="54641" y="0"/>
                </a:moveTo>
                <a:lnTo>
                  <a:pt x="20129" y="17107"/>
                </a:lnTo>
                <a:lnTo>
                  <a:pt x="1599" y="58239"/>
                </a:lnTo>
                <a:lnTo>
                  <a:pt x="0" y="67992"/>
                </a:lnTo>
                <a:lnTo>
                  <a:pt x="162" y="76007"/>
                </a:lnTo>
                <a:lnTo>
                  <a:pt x="2063" y="82296"/>
                </a:lnTo>
                <a:lnTo>
                  <a:pt x="5746" y="89535"/>
                </a:lnTo>
                <a:lnTo>
                  <a:pt x="12858" y="93091"/>
                </a:lnTo>
                <a:lnTo>
                  <a:pt x="23399" y="93091"/>
                </a:lnTo>
                <a:lnTo>
                  <a:pt x="58302" y="76168"/>
                </a:lnTo>
                <a:lnTo>
                  <a:pt x="77196" y="33688"/>
                </a:lnTo>
                <a:lnTo>
                  <a:pt x="78581" y="24463"/>
                </a:lnTo>
                <a:lnTo>
                  <a:pt x="78251" y="16785"/>
                </a:lnTo>
                <a:lnTo>
                  <a:pt x="76231" y="10668"/>
                </a:lnTo>
                <a:lnTo>
                  <a:pt x="72421" y="3556"/>
                </a:lnTo>
                <a:lnTo>
                  <a:pt x="65309" y="0"/>
                </a:lnTo>
                <a:lnTo>
                  <a:pt x="54641" y="0"/>
                </a:lnTo>
                <a:close/>
              </a:path>
            </a:pathLst>
          </a:custGeom>
          <a:noFill/>
          <a:ln w="10668">
            <a:solidFill>
              <a:srgbClr val="7C7C7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6410" name="object 31">
            <a:extLst>
              <a:ext uri="{FF2B5EF4-FFF2-40B4-BE49-F238E27FC236}">
                <a16:creationId xmlns:a16="http://schemas.microsoft.com/office/drawing/2014/main" id="{4C75E8BE-C768-4FFF-BC1D-3064AA30096B}"/>
              </a:ext>
            </a:extLst>
          </p:cNvPr>
          <p:cNvSpPr>
            <a:spLocks/>
          </p:cNvSpPr>
          <p:nvPr/>
        </p:nvSpPr>
        <p:spPr bwMode="auto">
          <a:xfrm>
            <a:off x="3454401" y="1362076"/>
            <a:ext cx="79375" cy="93663"/>
          </a:xfrm>
          <a:custGeom>
            <a:avLst/>
            <a:gdLst>
              <a:gd name="T0" fmla="*/ 60178 w 78739"/>
              <a:gd name="T1" fmla="*/ 0 h 93344"/>
              <a:gd name="T2" fmla="*/ 22170 w 78739"/>
              <a:gd name="T3" fmla="*/ 17821 h 93344"/>
              <a:gd name="T4" fmla="*/ 1761 w 78739"/>
              <a:gd name="T5" fmla="*/ 60673 h 93344"/>
              <a:gd name="T6" fmla="*/ 0 w 78739"/>
              <a:gd name="T7" fmla="*/ 70833 h 93344"/>
              <a:gd name="T8" fmla="*/ 174 w 78739"/>
              <a:gd name="T9" fmla="*/ 79184 h 93344"/>
              <a:gd name="T10" fmla="*/ 2272 w 78739"/>
              <a:gd name="T11" fmla="*/ 85734 h 93344"/>
              <a:gd name="T12" fmla="*/ 6328 w 78739"/>
              <a:gd name="T13" fmla="*/ 93276 h 93344"/>
              <a:gd name="T14" fmla="*/ 14162 w 78739"/>
              <a:gd name="T15" fmla="*/ 96981 h 93344"/>
              <a:gd name="T16" fmla="*/ 25771 w 78739"/>
              <a:gd name="T17" fmla="*/ 96981 h 93344"/>
              <a:gd name="T18" fmla="*/ 64209 w 78739"/>
              <a:gd name="T19" fmla="*/ 79351 h 93344"/>
              <a:gd name="T20" fmla="*/ 85021 w 78739"/>
              <a:gd name="T21" fmla="*/ 35097 h 93344"/>
              <a:gd name="T22" fmla="*/ 86544 w 78739"/>
              <a:gd name="T23" fmla="*/ 25486 h 93344"/>
              <a:gd name="T24" fmla="*/ 86182 w 78739"/>
              <a:gd name="T25" fmla="*/ 17487 h 93344"/>
              <a:gd name="T26" fmla="*/ 83958 w 78739"/>
              <a:gd name="T27" fmla="*/ 11114 h 93344"/>
              <a:gd name="T28" fmla="*/ 79761 w 78739"/>
              <a:gd name="T29" fmla="*/ 3703 h 93344"/>
              <a:gd name="T30" fmla="*/ 71929 w 78739"/>
              <a:gd name="T31" fmla="*/ 0 h 93344"/>
              <a:gd name="T32" fmla="*/ 60178 w 78739"/>
              <a:gd name="T33" fmla="*/ 0 h 9334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8739"/>
              <a:gd name="T52" fmla="*/ 0 h 93344"/>
              <a:gd name="T53" fmla="*/ 78739 w 78739"/>
              <a:gd name="T54" fmla="*/ 93344 h 9334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8739" h="93344">
                <a:moveTo>
                  <a:pt x="54641" y="0"/>
                </a:moveTo>
                <a:lnTo>
                  <a:pt x="20129" y="17107"/>
                </a:lnTo>
                <a:lnTo>
                  <a:pt x="1599" y="58239"/>
                </a:lnTo>
                <a:lnTo>
                  <a:pt x="0" y="67992"/>
                </a:lnTo>
                <a:lnTo>
                  <a:pt x="162" y="76007"/>
                </a:lnTo>
                <a:lnTo>
                  <a:pt x="2063" y="82296"/>
                </a:lnTo>
                <a:lnTo>
                  <a:pt x="5746" y="89535"/>
                </a:lnTo>
                <a:lnTo>
                  <a:pt x="12858" y="93091"/>
                </a:lnTo>
                <a:lnTo>
                  <a:pt x="23399" y="93091"/>
                </a:lnTo>
                <a:lnTo>
                  <a:pt x="58302" y="76168"/>
                </a:lnTo>
                <a:lnTo>
                  <a:pt x="77196" y="33688"/>
                </a:lnTo>
                <a:lnTo>
                  <a:pt x="78581" y="24463"/>
                </a:lnTo>
                <a:lnTo>
                  <a:pt x="78251" y="16785"/>
                </a:lnTo>
                <a:lnTo>
                  <a:pt x="76231" y="10668"/>
                </a:lnTo>
                <a:lnTo>
                  <a:pt x="72421" y="3556"/>
                </a:lnTo>
                <a:lnTo>
                  <a:pt x="65309" y="0"/>
                </a:lnTo>
                <a:lnTo>
                  <a:pt x="54641" y="0"/>
                </a:lnTo>
                <a:close/>
              </a:path>
            </a:pathLst>
          </a:custGeom>
          <a:noFill/>
          <a:ln w="10668">
            <a:solidFill>
              <a:srgbClr val="7C7C7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6411" name="object 32">
            <a:extLst>
              <a:ext uri="{FF2B5EF4-FFF2-40B4-BE49-F238E27FC236}">
                <a16:creationId xmlns:a16="http://schemas.microsoft.com/office/drawing/2014/main" id="{D9221FCF-EF99-43BA-A78F-DBFA3FA073EF}"/>
              </a:ext>
            </a:extLst>
          </p:cNvPr>
          <p:cNvSpPr>
            <a:spLocks/>
          </p:cNvSpPr>
          <p:nvPr/>
        </p:nvSpPr>
        <p:spPr bwMode="auto">
          <a:xfrm>
            <a:off x="4302126" y="1327151"/>
            <a:ext cx="106363" cy="163513"/>
          </a:xfrm>
          <a:custGeom>
            <a:avLst/>
            <a:gdLst>
              <a:gd name="T0" fmla="*/ 53675 w 106680"/>
              <a:gd name="T1" fmla="*/ 0 h 163830"/>
              <a:gd name="T2" fmla="*/ 102570 w 106680"/>
              <a:gd name="T3" fmla="*/ 0 h 163830"/>
              <a:gd name="T4" fmla="*/ 48895 w 106680"/>
              <a:gd name="T5" fmla="*/ 159817 h 163830"/>
              <a:gd name="T6" fmla="*/ 0 w 106680"/>
              <a:gd name="T7" fmla="*/ 159817 h 163830"/>
              <a:gd name="T8" fmla="*/ 53675 w 106680"/>
              <a:gd name="T9" fmla="*/ 0 h 1638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680"/>
              <a:gd name="T16" fmla="*/ 0 h 163830"/>
              <a:gd name="T17" fmla="*/ 106680 w 106680"/>
              <a:gd name="T18" fmla="*/ 163830 h 1638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680" h="163830">
                <a:moveTo>
                  <a:pt x="55625" y="0"/>
                </a:moveTo>
                <a:lnTo>
                  <a:pt x="106299" y="0"/>
                </a:lnTo>
                <a:lnTo>
                  <a:pt x="50673" y="163575"/>
                </a:lnTo>
                <a:lnTo>
                  <a:pt x="0" y="163575"/>
                </a:lnTo>
                <a:lnTo>
                  <a:pt x="55625" y="0"/>
                </a:lnTo>
                <a:close/>
              </a:path>
            </a:pathLst>
          </a:custGeom>
          <a:noFill/>
          <a:ln w="10668">
            <a:solidFill>
              <a:srgbClr val="7C7C7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6412" name="object 33">
            <a:extLst>
              <a:ext uri="{FF2B5EF4-FFF2-40B4-BE49-F238E27FC236}">
                <a16:creationId xmlns:a16="http://schemas.microsoft.com/office/drawing/2014/main" id="{9E838991-7E81-401B-BF85-8F6DB7818DF0}"/>
              </a:ext>
            </a:extLst>
          </p:cNvPr>
          <p:cNvSpPr>
            <a:spLocks/>
          </p:cNvSpPr>
          <p:nvPr/>
        </p:nvSpPr>
        <p:spPr bwMode="auto">
          <a:xfrm>
            <a:off x="4140201" y="1327151"/>
            <a:ext cx="169863" cy="163513"/>
          </a:xfrm>
          <a:custGeom>
            <a:avLst/>
            <a:gdLst>
              <a:gd name="T0" fmla="*/ 54395 w 170180"/>
              <a:gd name="T1" fmla="*/ 0 h 163830"/>
              <a:gd name="T2" fmla="*/ 103698 w 170180"/>
              <a:gd name="T3" fmla="*/ 0 h 163830"/>
              <a:gd name="T4" fmla="*/ 82835 w 170180"/>
              <a:gd name="T5" fmla="*/ 61544 h 163830"/>
              <a:gd name="T6" fmla="*/ 109163 w 170180"/>
              <a:gd name="T7" fmla="*/ 61544 h 163830"/>
              <a:gd name="T8" fmla="*/ 150658 w 170180"/>
              <a:gd name="T9" fmla="*/ 68821 h 163830"/>
              <a:gd name="T10" fmla="*/ 166352 w 170180"/>
              <a:gd name="T11" fmla="*/ 90782 h 163830"/>
              <a:gd name="T12" fmla="*/ 165980 w 170180"/>
              <a:gd name="T13" fmla="*/ 101652 h 163830"/>
              <a:gd name="T14" fmla="*/ 144389 w 170180"/>
              <a:gd name="T15" fmla="*/ 141639 h 163830"/>
              <a:gd name="T16" fmla="*/ 99403 w 170180"/>
              <a:gd name="T17" fmla="*/ 159095 h 163830"/>
              <a:gd name="T18" fmla="*/ 84945 w 170180"/>
              <a:gd name="T19" fmla="*/ 159817 h 163830"/>
              <a:gd name="T20" fmla="*/ 0 w 170180"/>
              <a:gd name="T21" fmla="*/ 159817 h 163830"/>
              <a:gd name="T22" fmla="*/ 54395 w 170180"/>
              <a:gd name="T23" fmla="*/ 0 h 16383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70180"/>
              <a:gd name="T37" fmla="*/ 0 h 163830"/>
              <a:gd name="T38" fmla="*/ 170180 w 170180"/>
              <a:gd name="T39" fmla="*/ 163830 h 16383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70180" h="163830">
                <a:moveTo>
                  <a:pt x="55626" y="0"/>
                </a:moveTo>
                <a:lnTo>
                  <a:pt x="106045" y="0"/>
                </a:lnTo>
                <a:lnTo>
                  <a:pt x="84709" y="62991"/>
                </a:lnTo>
                <a:lnTo>
                  <a:pt x="111633" y="62991"/>
                </a:lnTo>
                <a:lnTo>
                  <a:pt x="154066" y="70439"/>
                </a:lnTo>
                <a:lnTo>
                  <a:pt x="170116" y="92916"/>
                </a:lnTo>
                <a:lnTo>
                  <a:pt x="169735" y="104042"/>
                </a:lnTo>
                <a:lnTo>
                  <a:pt x="147655" y="144970"/>
                </a:lnTo>
                <a:lnTo>
                  <a:pt x="101653" y="162835"/>
                </a:lnTo>
                <a:lnTo>
                  <a:pt x="86868" y="163575"/>
                </a:lnTo>
                <a:lnTo>
                  <a:pt x="0" y="163575"/>
                </a:lnTo>
                <a:lnTo>
                  <a:pt x="55626" y="0"/>
                </a:lnTo>
                <a:close/>
              </a:path>
            </a:pathLst>
          </a:custGeom>
          <a:noFill/>
          <a:ln w="10668">
            <a:solidFill>
              <a:srgbClr val="7C7C7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6413" name="object 34">
            <a:extLst>
              <a:ext uri="{FF2B5EF4-FFF2-40B4-BE49-F238E27FC236}">
                <a16:creationId xmlns:a16="http://schemas.microsoft.com/office/drawing/2014/main" id="{CAE5C354-B670-494F-B754-6F6CF41892DB}"/>
              </a:ext>
            </a:extLst>
          </p:cNvPr>
          <p:cNvSpPr>
            <a:spLocks/>
          </p:cNvSpPr>
          <p:nvPr/>
        </p:nvSpPr>
        <p:spPr bwMode="auto">
          <a:xfrm>
            <a:off x="3921125" y="1327150"/>
            <a:ext cx="236538" cy="198438"/>
          </a:xfrm>
          <a:custGeom>
            <a:avLst/>
            <a:gdLst>
              <a:gd name="T0" fmla="*/ 100290 w 236219"/>
              <a:gd name="T1" fmla="*/ 0 h 199390"/>
              <a:gd name="T2" fmla="*/ 239688 w 236219"/>
              <a:gd name="T3" fmla="*/ 0 h 199390"/>
              <a:gd name="T4" fmla="*/ 196191 w 236219"/>
              <a:gd name="T5" fmla="*/ 118831 h 199390"/>
              <a:gd name="T6" fmla="*/ 214133 w 236219"/>
              <a:gd name="T7" fmla="*/ 118831 h 199390"/>
              <a:gd name="T8" fmla="*/ 188834 w 236219"/>
              <a:gd name="T9" fmla="*/ 188141 h 199390"/>
              <a:gd name="T10" fmla="*/ 147401 w 236219"/>
              <a:gd name="T11" fmla="*/ 188141 h 199390"/>
              <a:gd name="T12" fmla="*/ 159663 w 236219"/>
              <a:gd name="T13" fmla="*/ 154445 h 199390"/>
              <a:gd name="T14" fmla="*/ 53565 w 236219"/>
              <a:gd name="T15" fmla="*/ 154445 h 199390"/>
              <a:gd name="T16" fmla="*/ 41302 w 236219"/>
              <a:gd name="T17" fmla="*/ 188141 h 199390"/>
              <a:gd name="T18" fmla="*/ 0 w 236219"/>
              <a:gd name="T19" fmla="*/ 188141 h 199390"/>
              <a:gd name="T20" fmla="*/ 25300 w 236219"/>
              <a:gd name="T21" fmla="*/ 118831 h 199390"/>
              <a:gd name="T22" fmla="*/ 42464 w 236219"/>
              <a:gd name="T23" fmla="*/ 118831 h 199390"/>
              <a:gd name="T24" fmla="*/ 55821 w 236219"/>
              <a:gd name="T25" fmla="*/ 99522 h 199390"/>
              <a:gd name="T26" fmla="*/ 67810 w 236219"/>
              <a:gd name="T27" fmla="*/ 79005 h 199390"/>
              <a:gd name="T28" fmla="*/ 78421 w 236219"/>
              <a:gd name="T29" fmla="*/ 57300 h 199390"/>
              <a:gd name="T30" fmla="*/ 87640 w 236219"/>
              <a:gd name="T31" fmla="*/ 34415 h 199390"/>
              <a:gd name="T32" fmla="*/ 100290 w 236219"/>
              <a:gd name="T33" fmla="*/ 0 h 19939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36219"/>
              <a:gd name="T52" fmla="*/ 0 h 199390"/>
              <a:gd name="T53" fmla="*/ 236219 w 236219"/>
              <a:gd name="T54" fmla="*/ 199390 h 19939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36219" h="199390">
                <a:moveTo>
                  <a:pt x="98679" y="0"/>
                </a:moveTo>
                <a:lnTo>
                  <a:pt x="235838" y="0"/>
                </a:lnTo>
                <a:lnTo>
                  <a:pt x="193039" y="125856"/>
                </a:lnTo>
                <a:lnTo>
                  <a:pt x="210693" y="125856"/>
                </a:lnTo>
                <a:lnTo>
                  <a:pt x="185800" y="199262"/>
                </a:lnTo>
                <a:lnTo>
                  <a:pt x="145033" y="199262"/>
                </a:lnTo>
                <a:lnTo>
                  <a:pt x="157099" y="163575"/>
                </a:lnTo>
                <a:lnTo>
                  <a:pt x="52705" y="163575"/>
                </a:lnTo>
                <a:lnTo>
                  <a:pt x="40639" y="199262"/>
                </a:lnTo>
                <a:lnTo>
                  <a:pt x="0" y="199262"/>
                </a:lnTo>
                <a:lnTo>
                  <a:pt x="24892" y="125856"/>
                </a:lnTo>
                <a:lnTo>
                  <a:pt x="41782" y="125856"/>
                </a:lnTo>
                <a:lnTo>
                  <a:pt x="54925" y="105404"/>
                </a:lnTo>
                <a:lnTo>
                  <a:pt x="66722" y="83677"/>
                </a:lnTo>
                <a:lnTo>
                  <a:pt x="77162" y="60688"/>
                </a:lnTo>
                <a:lnTo>
                  <a:pt x="86232" y="36449"/>
                </a:lnTo>
                <a:lnTo>
                  <a:pt x="98679" y="0"/>
                </a:lnTo>
                <a:close/>
              </a:path>
            </a:pathLst>
          </a:custGeom>
          <a:noFill/>
          <a:ln w="10668">
            <a:solidFill>
              <a:srgbClr val="7C7C7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6414" name="object 35">
            <a:extLst>
              <a:ext uri="{FF2B5EF4-FFF2-40B4-BE49-F238E27FC236}">
                <a16:creationId xmlns:a16="http://schemas.microsoft.com/office/drawing/2014/main" id="{4D5BA24D-7019-47B3-ABCF-B0E712875C12}"/>
              </a:ext>
            </a:extLst>
          </p:cNvPr>
          <p:cNvSpPr>
            <a:spLocks/>
          </p:cNvSpPr>
          <p:nvPr/>
        </p:nvSpPr>
        <p:spPr bwMode="auto">
          <a:xfrm>
            <a:off x="3562350" y="1327151"/>
            <a:ext cx="228600" cy="163513"/>
          </a:xfrm>
          <a:custGeom>
            <a:avLst/>
            <a:gdLst>
              <a:gd name="T0" fmla="*/ 58719 w 229235"/>
              <a:gd name="T1" fmla="*/ 0 h 163830"/>
              <a:gd name="T2" fmla="*/ 112644 w 229235"/>
              <a:gd name="T3" fmla="*/ 0 h 163830"/>
              <a:gd name="T4" fmla="*/ 124071 w 229235"/>
              <a:gd name="T5" fmla="*/ 49136 h 163830"/>
              <a:gd name="T6" fmla="*/ 167924 w 229235"/>
              <a:gd name="T7" fmla="*/ 0 h 163830"/>
              <a:gd name="T8" fmla="*/ 221237 w 229235"/>
              <a:gd name="T9" fmla="*/ 0 h 163830"/>
              <a:gd name="T10" fmla="*/ 145935 w 229235"/>
              <a:gd name="T11" fmla="*/ 77428 h 163830"/>
              <a:gd name="T12" fmla="*/ 172101 w 229235"/>
              <a:gd name="T13" fmla="*/ 159817 h 163830"/>
              <a:gd name="T14" fmla="*/ 117190 w 229235"/>
              <a:gd name="T15" fmla="*/ 159817 h 163830"/>
              <a:gd name="T16" fmla="*/ 103186 w 229235"/>
              <a:gd name="T17" fmla="*/ 108448 h 163830"/>
              <a:gd name="T18" fmla="*/ 54663 w 229235"/>
              <a:gd name="T19" fmla="*/ 159817 h 163830"/>
              <a:gd name="T20" fmla="*/ 0 w 229235"/>
              <a:gd name="T21" fmla="*/ 159817 h 163830"/>
              <a:gd name="T22" fmla="*/ 82672 w 229235"/>
              <a:gd name="T23" fmla="*/ 76558 h 163830"/>
              <a:gd name="T24" fmla="*/ 58719 w 229235"/>
              <a:gd name="T25" fmla="*/ 0 h 16383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29235"/>
              <a:gd name="T40" fmla="*/ 0 h 163830"/>
              <a:gd name="T41" fmla="*/ 229235 w 229235"/>
              <a:gd name="T42" fmla="*/ 163830 h 16383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29235" h="163830">
                <a:moveTo>
                  <a:pt x="60706" y="0"/>
                </a:moveTo>
                <a:lnTo>
                  <a:pt x="116458" y="0"/>
                </a:lnTo>
                <a:lnTo>
                  <a:pt x="128269" y="50291"/>
                </a:lnTo>
                <a:lnTo>
                  <a:pt x="173608" y="0"/>
                </a:lnTo>
                <a:lnTo>
                  <a:pt x="228726" y="0"/>
                </a:lnTo>
                <a:lnTo>
                  <a:pt x="150875" y="79248"/>
                </a:lnTo>
                <a:lnTo>
                  <a:pt x="177926" y="163575"/>
                </a:lnTo>
                <a:lnTo>
                  <a:pt x="121157" y="163575"/>
                </a:lnTo>
                <a:lnTo>
                  <a:pt x="106679" y="110998"/>
                </a:lnTo>
                <a:lnTo>
                  <a:pt x="56514" y="163575"/>
                </a:lnTo>
                <a:lnTo>
                  <a:pt x="0" y="163575"/>
                </a:lnTo>
                <a:lnTo>
                  <a:pt x="85470" y="78358"/>
                </a:lnTo>
                <a:lnTo>
                  <a:pt x="60706" y="0"/>
                </a:lnTo>
                <a:close/>
              </a:path>
            </a:pathLst>
          </a:custGeom>
          <a:noFill/>
          <a:ln w="10668">
            <a:solidFill>
              <a:srgbClr val="7C7C7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6415" name="object 36">
            <a:extLst>
              <a:ext uri="{FF2B5EF4-FFF2-40B4-BE49-F238E27FC236}">
                <a16:creationId xmlns:a16="http://schemas.microsoft.com/office/drawing/2014/main" id="{235DFC01-1B76-4E0A-92CE-495D7F6CC3AD}"/>
              </a:ext>
            </a:extLst>
          </p:cNvPr>
          <p:cNvSpPr>
            <a:spLocks/>
          </p:cNvSpPr>
          <p:nvPr/>
        </p:nvSpPr>
        <p:spPr bwMode="auto">
          <a:xfrm>
            <a:off x="3170239" y="1327150"/>
            <a:ext cx="236537" cy="198438"/>
          </a:xfrm>
          <a:custGeom>
            <a:avLst/>
            <a:gdLst>
              <a:gd name="T0" fmla="*/ 100285 w 236219"/>
              <a:gd name="T1" fmla="*/ 0 h 199390"/>
              <a:gd name="T2" fmla="*/ 239675 w 236219"/>
              <a:gd name="T3" fmla="*/ 0 h 199390"/>
              <a:gd name="T4" fmla="*/ 196181 w 236219"/>
              <a:gd name="T5" fmla="*/ 118831 h 199390"/>
              <a:gd name="T6" fmla="*/ 214122 w 236219"/>
              <a:gd name="T7" fmla="*/ 118831 h 199390"/>
              <a:gd name="T8" fmla="*/ 188823 w 236219"/>
              <a:gd name="T9" fmla="*/ 188141 h 199390"/>
              <a:gd name="T10" fmla="*/ 147394 w 236219"/>
              <a:gd name="T11" fmla="*/ 188141 h 199390"/>
              <a:gd name="T12" fmla="*/ 159655 w 236219"/>
              <a:gd name="T13" fmla="*/ 154445 h 199390"/>
              <a:gd name="T14" fmla="*/ 53563 w 236219"/>
              <a:gd name="T15" fmla="*/ 154445 h 199390"/>
              <a:gd name="T16" fmla="*/ 41300 w 236219"/>
              <a:gd name="T17" fmla="*/ 188141 h 199390"/>
              <a:gd name="T18" fmla="*/ 0 w 236219"/>
              <a:gd name="T19" fmla="*/ 188141 h 199390"/>
              <a:gd name="T20" fmla="*/ 25300 w 236219"/>
              <a:gd name="T21" fmla="*/ 118831 h 199390"/>
              <a:gd name="T22" fmla="*/ 42462 w 236219"/>
              <a:gd name="T23" fmla="*/ 118831 h 199390"/>
              <a:gd name="T24" fmla="*/ 55819 w 236219"/>
              <a:gd name="T25" fmla="*/ 99522 h 199390"/>
              <a:gd name="T26" fmla="*/ 67808 w 236219"/>
              <a:gd name="T27" fmla="*/ 79005 h 199390"/>
              <a:gd name="T28" fmla="*/ 78417 w 236219"/>
              <a:gd name="T29" fmla="*/ 57300 h 199390"/>
              <a:gd name="T30" fmla="*/ 87635 w 236219"/>
              <a:gd name="T31" fmla="*/ 34415 h 199390"/>
              <a:gd name="T32" fmla="*/ 100285 w 236219"/>
              <a:gd name="T33" fmla="*/ 0 h 19939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36219"/>
              <a:gd name="T52" fmla="*/ 0 h 199390"/>
              <a:gd name="T53" fmla="*/ 236219 w 236219"/>
              <a:gd name="T54" fmla="*/ 199390 h 19939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36219" h="199390">
                <a:moveTo>
                  <a:pt x="98679" y="0"/>
                </a:moveTo>
                <a:lnTo>
                  <a:pt x="235838" y="0"/>
                </a:lnTo>
                <a:lnTo>
                  <a:pt x="193039" y="125856"/>
                </a:lnTo>
                <a:lnTo>
                  <a:pt x="210693" y="125856"/>
                </a:lnTo>
                <a:lnTo>
                  <a:pt x="185800" y="199262"/>
                </a:lnTo>
                <a:lnTo>
                  <a:pt x="145033" y="199262"/>
                </a:lnTo>
                <a:lnTo>
                  <a:pt x="157099" y="163575"/>
                </a:lnTo>
                <a:lnTo>
                  <a:pt x="52705" y="163575"/>
                </a:lnTo>
                <a:lnTo>
                  <a:pt x="40639" y="199262"/>
                </a:lnTo>
                <a:lnTo>
                  <a:pt x="0" y="199262"/>
                </a:lnTo>
                <a:lnTo>
                  <a:pt x="24892" y="125856"/>
                </a:lnTo>
                <a:lnTo>
                  <a:pt x="41782" y="125856"/>
                </a:lnTo>
                <a:lnTo>
                  <a:pt x="54925" y="105404"/>
                </a:lnTo>
                <a:lnTo>
                  <a:pt x="66722" y="83677"/>
                </a:lnTo>
                <a:lnTo>
                  <a:pt x="77162" y="60688"/>
                </a:lnTo>
                <a:lnTo>
                  <a:pt x="86232" y="36449"/>
                </a:lnTo>
                <a:lnTo>
                  <a:pt x="98679" y="0"/>
                </a:lnTo>
                <a:close/>
              </a:path>
            </a:pathLst>
          </a:custGeom>
          <a:noFill/>
          <a:ln w="10668">
            <a:solidFill>
              <a:srgbClr val="7C7C7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6416" name="object 37">
            <a:extLst>
              <a:ext uri="{FF2B5EF4-FFF2-40B4-BE49-F238E27FC236}">
                <a16:creationId xmlns:a16="http://schemas.microsoft.com/office/drawing/2014/main" id="{C3421D98-641E-4D06-B2CF-867222C38220}"/>
              </a:ext>
            </a:extLst>
          </p:cNvPr>
          <p:cNvSpPr>
            <a:spLocks/>
          </p:cNvSpPr>
          <p:nvPr/>
        </p:nvSpPr>
        <p:spPr bwMode="auto">
          <a:xfrm>
            <a:off x="3771901" y="1323976"/>
            <a:ext cx="182563" cy="169863"/>
          </a:xfrm>
          <a:custGeom>
            <a:avLst/>
            <a:gdLst>
              <a:gd name="T0" fmla="*/ 117246 w 182880"/>
              <a:gd name="T1" fmla="*/ 0 h 169544"/>
              <a:gd name="T2" fmla="*/ 162828 w 182880"/>
              <a:gd name="T3" fmla="*/ 12547 h 169544"/>
              <a:gd name="T4" fmla="*/ 179081 w 182880"/>
              <a:gd name="T5" fmla="*/ 49344 h 169544"/>
              <a:gd name="T6" fmla="*/ 177671 w 182880"/>
              <a:gd name="T7" fmla="*/ 66164 h 169544"/>
              <a:gd name="T8" fmla="*/ 161777 w 182880"/>
              <a:gd name="T9" fmla="*/ 111938 h 169544"/>
              <a:gd name="T10" fmla="*/ 130711 w 182880"/>
              <a:gd name="T11" fmla="*/ 150064 h 169544"/>
              <a:gd name="T12" fmla="*/ 88249 w 182880"/>
              <a:gd name="T13" fmla="*/ 170408 h 169544"/>
              <a:gd name="T14" fmla="*/ 62891 w 182880"/>
              <a:gd name="T15" fmla="*/ 173021 h 169544"/>
              <a:gd name="T16" fmla="*/ 50115 w 182880"/>
              <a:gd name="T17" fmla="*/ 172462 h 169544"/>
              <a:gd name="T18" fmla="*/ 14160 w 182880"/>
              <a:gd name="T19" fmla="*/ 158846 h 169544"/>
              <a:gd name="T20" fmla="*/ 0 w 182880"/>
              <a:gd name="T21" fmla="*/ 125111 h 169544"/>
              <a:gd name="T22" fmla="*/ 321 w 182880"/>
              <a:gd name="T23" fmla="*/ 113498 h 169544"/>
              <a:gd name="T24" fmla="*/ 13994 w 182880"/>
              <a:gd name="T25" fmla="*/ 67304 h 169544"/>
              <a:gd name="T26" fmla="*/ 48960 w 182880"/>
              <a:gd name="T27" fmla="*/ 22861 h 169544"/>
              <a:gd name="T28" fmla="*/ 98356 w 182880"/>
              <a:gd name="T29" fmla="*/ 1421 h 169544"/>
              <a:gd name="T30" fmla="*/ 117246 w 182880"/>
              <a:gd name="T31" fmla="*/ 0 h 16954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2880"/>
              <a:gd name="T49" fmla="*/ 0 h 169544"/>
              <a:gd name="T50" fmla="*/ 182880 w 182880"/>
              <a:gd name="T51" fmla="*/ 169544 h 16954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2880" h="169544">
                <a:moveTo>
                  <a:pt x="119713" y="0"/>
                </a:moveTo>
                <a:lnTo>
                  <a:pt x="166254" y="12269"/>
                </a:lnTo>
                <a:lnTo>
                  <a:pt x="182848" y="48244"/>
                </a:lnTo>
                <a:lnTo>
                  <a:pt x="181409" y="64688"/>
                </a:lnTo>
                <a:lnTo>
                  <a:pt x="165179" y="109442"/>
                </a:lnTo>
                <a:lnTo>
                  <a:pt x="133461" y="146716"/>
                </a:lnTo>
                <a:lnTo>
                  <a:pt x="90106" y="166608"/>
                </a:lnTo>
                <a:lnTo>
                  <a:pt x="64214" y="169163"/>
                </a:lnTo>
                <a:lnTo>
                  <a:pt x="51169" y="168616"/>
                </a:lnTo>
                <a:lnTo>
                  <a:pt x="14460" y="155303"/>
                </a:lnTo>
                <a:lnTo>
                  <a:pt x="0" y="122320"/>
                </a:lnTo>
                <a:lnTo>
                  <a:pt x="333" y="110966"/>
                </a:lnTo>
                <a:lnTo>
                  <a:pt x="14289" y="65803"/>
                </a:lnTo>
                <a:lnTo>
                  <a:pt x="49990" y="22351"/>
                </a:lnTo>
                <a:lnTo>
                  <a:pt x="100425" y="1385"/>
                </a:lnTo>
                <a:lnTo>
                  <a:pt x="119713" y="0"/>
                </a:lnTo>
                <a:close/>
              </a:path>
            </a:pathLst>
          </a:custGeom>
          <a:noFill/>
          <a:ln w="10668">
            <a:solidFill>
              <a:srgbClr val="7C7C7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6417" name="object 38">
            <a:extLst>
              <a:ext uri="{FF2B5EF4-FFF2-40B4-BE49-F238E27FC236}">
                <a16:creationId xmlns:a16="http://schemas.microsoft.com/office/drawing/2014/main" id="{62490EA3-6DA4-4929-8B91-D7F80B8AF394}"/>
              </a:ext>
            </a:extLst>
          </p:cNvPr>
          <p:cNvSpPr>
            <a:spLocks/>
          </p:cNvSpPr>
          <p:nvPr/>
        </p:nvSpPr>
        <p:spPr bwMode="auto">
          <a:xfrm>
            <a:off x="3403601" y="1323976"/>
            <a:ext cx="182563" cy="169863"/>
          </a:xfrm>
          <a:custGeom>
            <a:avLst/>
            <a:gdLst>
              <a:gd name="T0" fmla="*/ 117246 w 182880"/>
              <a:gd name="T1" fmla="*/ 0 h 169544"/>
              <a:gd name="T2" fmla="*/ 162828 w 182880"/>
              <a:gd name="T3" fmla="*/ 12547 h 169544"/>
              <a:gd name="T4" fmla="*/ 179081 w 182880"/>
              <a:gd name="T5" fmla="*/ 49344 h 169544"/>
              <a:gd name="T6" fmla="*/ 177671 w 182880"/>
              <a:gd name="T7" fmla="*/ 66164 h 169544"/>
              <a:gd name="T8" fmla="*/ 161777 w 182880"/>
              <a:gd name="T9" fmla="*/ 111938 h 169544"/>
              <a:gd name="T10" fmla="*/ 130711 w 182880"/>
              <a:gd name="T11" fmla="*/ 150064 h 169544"/>
              <a:gd name="T12" fmla="*/ 88249 w 182880"/>
              <a:gd name="T13" fmla="*/ 170408 h 169544"/>
              <a:gd name="T14" fmla="*/ 62891 w 182880"/>
              <a:gd name="T15" fmla="*/ 173021 h 169544"/>
              <a:gd name="T16" fmla="*/ 50115 w 182880"/>
              <a:gd name="T17" fmla="*/ 172462 h 169544"/>
              <a:gd name="T18" fmla="*/ 14160 w 182880"/>
              <a:gd name="T19" fmla="*/ 158846 h 169544"/>
              <a:gd name="T20" fmla="*/ 0 w 182880"/>
              <a:gd name="T21" fmla="*/ 125111 h 169544"/>
              <a:gd name="T22" fmla="*/ 321 w 182880"/>
              <a:gd name="T23" fmla="*/ 113498 h 169544"/>
              <a:gd name="T24" fmla="*/ 13994 w 182880"/>
              <a:gd name="T25" fmla="*/ 67304 h 169544"/>
              <a:gd name="T26" fmla="*/ 48960 w 182880"/>
              <a:gd name="T27" fmla="*/ 22861 h 169544"/>
              <a:gd name="T28" fmla="*/ 98356 w 182880"/>
              <a:gd name="T29" fmla="*/ 1421 h 169544"/>
              <a:gd name="T30" fmla="*/ 117246 w 182880"/>
              <a:gd name="T31" fmla="*/ 0 h 16954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2880"/>
              <a:gd name="T49" fmla="*/ 0 h 169544"/>
              <a:gd name="T50" fmla="*/ 182880 w 182880"/>
              <a:gd name="T51" fmla="*/ 169544 h 16954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2880" h="169544">
                <a:moveTo>
                  <a:pt x="119713" y="0"/>
                </a:moveTo>
                <a:lnTo>
                  <a:pt x="166254" y="12269"/>
                </a:lnTo>
                <a:lnTo>
                  <a:pt x="182848" y="48244"/>
                </a:lnTo>
                <a:lnTo>
                  <a:pt x="181409" y="64688"/>
                </a:lnTo>
                <a:lnTo>
                  <a:pt x="165179" y="109442"/>
                </a:lnTo>
                <a:lnTo>
                  <a:pt x="133461" y="146716"/>
                </a:lnTo>
                <a:lnTo>
                  <a:pt x="90106" y="166608"/>
                </a:lnTo>
                <a:lnTo>
                  <a:pt x="64214" y="169163"/>
                </a:lnTo>
                <a:lnTo>
                  <a:pt x="51169" y="168616"/>
                </a:lnTo>
                <a:lnTo>
                  <a:pt x="14460" y="155303"/>
                </a:lnTo>
                <a:lnTo>
                  <a:pt x="0" y="122320"/>
                </a:lnTo>
                <a:lnTo>
                  <a:pt x="333" y="110966"/>
                </a:lnTo>
                <a:lnTo>
                  <a:pt x="14289" y="65803"/>
                </a:lnTo>
                <a:lnTo>
                  <a:pt x="49990" y="22351"/>
                </a:lnTo>
                <a:lnTo>
                  <a:pt x="100425" y="1385"/>
                </a:lnTo>
                <a:lnTo>
                  <a:pt x="119713" y="0"/>
                </a:lnTo>
                <a:close/>
              </a:path>
            </a:pathLst>
          </a:custGeom>
          <a:noFill/>
          <a:ln w="10668">
            <a:solidFill>
              <a:srgbClr val="7C7C7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6418" name="object 39">
            <a:extLst>
              <a:ext uri="{FF2B5EF4-FFF2-40B4-BE49-F238E27FC236}">
                <a16:creationId xmlns:a16="http://schemas.microsoft.com/office/drawing/2014/main" id="{00368CD4-848C-4DE5-BC39-189AEFAA1C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6663" y="1760538"/>
            <a:ext cx="2419350" cy="698500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6419" name="object 41">
            <a:extLst>
              <a:ext uri="{FF2B5EF4-FFF2-40B4-BE49-F238E27FC236}">
                <a16:creationId xmlns:a16="http://schemas.microsoft.com/office/drawing/2014/main" id="{5B9D83F8-8280-4E30-A42C-E42238001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1425" y="2451101"/>
            <a:ext cx="2414588" cy="657225"/>
          </a:xfrm>
          <a:prstGeom prst="rect">
            <a:avLst/>
          </a:prstGeom>
          <a:blipFill dpi="0" rotWithShape="1">
            <a:blip r:embed="rId1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6420" name="object 43">
            <a:extLst>
              <a:ext uri="{FF2B5EF4-FFF2-40B4-BE49-F238E27FC236}">
                <a16:creationId xmlns:a16="http://schemas.microsoft.com/office/drawing/2014/main" id="{36A3D65F-FA81-46EA-8F69-F47A3AA432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6989" y="3132138"/>
            <a:ext cx="2371725" cy="768350"/>
          </a:xfrm>
          <a:prstGeom prst="rect">
            <a:avLst/>
          </a:prstGeom>
          <a:blipFill dpi="0" rotWithShape="1">
            <a:blip r:embed="rId1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6421" name="object 45">
            <a:extLst>
              <a:ext uri="{FF2B5EF4-FFF2-40B4-BE49-F238E27FC236}">
                <a16:creationId xmlns:a16="http://schemas.microsoft.com/office/drawing/2014/main" id="{884B9DD6-74F0-4DB9-8939-A240F5D36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1125" y="1071564"/>
            <a:ext cx="2376487" cy="725487"/>
          </a:xfrm>
          <a:prstGeom prst="rect">
            <a:avLst/>
          </a:prstGeom>
          <a:blipFill dpi="0" rotWithShape="1">
            <a:blip r:embed="rId1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6422" name="object 46">
            <a:extLst>
              <a:ext uri="{FF2B5EF4-FFF2-40B4-BE49-F238E27FC236}">
                <a16:creationId xmlns:a16="http://schemas.microsoft.com/office/drawing/2014/main" id="{6E9A4DA8-ED6C-440B-BCB8-1E593EB22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2314" y="1319214"/>
            <a:ext cx="1362075" cy="212725"/>
          </a:xfrm>
          <a:prstGeom prst="rect">
            <a:avLst/>
          </a:prstGeom>
          <a:blipFill dpi="0" rotWithShape="1">
            <a:blip r:embed="rId1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16423" name="object 47">
            <a:extLst>
              <a:ext uri="{FF2B5EF4-FFF2-40B4-BE49-F238E27FC236}">
                <a16:creationId xmlns:a16="http://schemas.microsoft.com/office/drawing/2014/main" id="{A7913B11-534E-4AAC-9EF8-8E19632FF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7639" y="1733550"/>
            <a:ext cx="2376487" cy="725488"/>
          </a:xfrm>
          <a:prstGeom prst="rect">
            <a:avLst/>
          </a:prstGeom>
          <a:blipFill dpi="0" rotWithShape="1">
            <a:blip r:embed="rId1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6424" name="object 49">
            <a:extLst>
              <a:ext uri="{FF2B5EF4-FFF2-40B4-BE49-F238E27FC236}">
                <a16:creationId xmlns:a16="http://schemas.microsoft.com/office/drawing/2014/main" id="{120A5449-91F7-4ECA-A2C2-8070B1141C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0339" y="2471739"/>
            <a:ext cx="2376487" cy="657225"/>
          </a:xfrm>
          <a:prstGeom prst="rect">
            <a:avLst/>
          </a:prstGeom>
          <a:blipFill dpi="0" rotWithShape="1">
            <a:blip r:embed="rId2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endParaRPr lang="ru-RU" altLang="ru-RU" b="1">
              <a:solidFill>
                <a:schemeClr val="bg1"/>
              </a:solidFill>
            </a:endParaRPr>
          </a:p>
        </p:txBody>
      </p:sp>
      <p:sp>
        <p:nvSpPr>
          <p:cNvPr id="16425" name="object 51">
            <a:extLst>
              <a:ext uri="{FF2B5EF4-FFF2-40B4-BE49-F238E27FC236}">
                <a16:creationId xmlns:a16="http://schemas.microsoft.com/office/drawing/2014/main" id="{BBAC01DB-729F-4F1D-AB92-2E40246281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2400" y="3100388"/>
            <a:ext cx="2376488" cy="722312"/>
          </a:xfrm>
          <a:prstGeom prst="rect">
            <a:avLst/>
          </a:prstGeom>
          <a:blipFill dpi="0" rotWithShape="1">
            <a:blip r:embed="rId2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6426" name="object 53">
            <a:extLst>
              <a:ext uri="{FF2B5EF4-FFF2-40B4-BE49-F238E27FC236}">
                <a16:creationId xmlns:a16="http://schemas.microsoft.com/office/drawing/2014/main" id="{6B09F158-EBD9-4BAD-B490-8A1E7A239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4" y="1054099"/>
            <a:ext cx="2743200" cy="649288"/>
          </a:xfrm>
          <a:prstGeom prst="rect">
            <a:avLst/>
          </a:prstGeom>
          <a:blipFill dpi="0" rotWithShape="1">
            <a:blip r:embed="rId2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6427" name="object 54">
            <a:extLst>
              <a:ext uri="{FF2B5EF4-FFF2-40B4-BE49-F238E27FC236}">
                <a16:creationId xmlns:a16="http://schemas.microsoft.com/office/drawing/2014/main" id="{832F51B1-D9AC-41E5-AD08-63DDAA94E2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6064" y="1297781"/>
            <a:ext cx="2376487" cy="193676"/>
          </a:xfrm>
          <a:prstGeom prst="rect">
            <a:avLst/>
          </a:prstGeom>
          <a:blipFill dpi="0" rotWithShape="1">
            <a:blip r:embed="rId2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6428" name="object 55">
            <a:extLst>
              <a:ext uri="{FF2B5EF4-FFF2-40B4-BE49-F238E27FC236}">
                <a16:creationId xmlns:a16="http://schemas.microsoft.com/office/drawing/2014/main" id="{FF0C0649-51B2-4812-A13F-2128A9FE19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9238" y="1774828"/>
            <a:ext cx="2373313" cy="565154"/>
          </a:xfrm>
          <a:prstGeom prst="rect">
            <a:avLst/>
          </a:prstGeom>
          <a:blipFill dpi="0" rotWithShape="1">
            <a:blip r:embed="rId2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ru-RU" b="1" dirty="0">
                <a:ln w="50800"/>
                <a:solidFill>
                  <a:schemeClr val="bg1"/>
                </a:solidFill>
                <a:latin typeface="Arial" charset="0"/>
                <a:cs typeface="Arial" charset="0"/>
              </a:rPr>
              <a:t>0 </a:t>
            </a:r>
          </a:p>
        </p:txBody>
      </p:sp>
      <p:sp>
        <p:nvSpPr>
          <p:cNvPr id="16430" name="object 57">
            <a:extLst>
              <a:ext uri="{FF2B5EF4-FFF2-40B4-BE49-F238E27FC236}">
                <a16:creationId xmlns:a16="http://schemas.microsoft.com/office/drawing/2014/main" id="{7672AF37-12E4-4246-908D-711DD28AD8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3052" y="2501900"/>
            <a:ext cx="2371725" cy="615951"/>
          </a:xfrm>
          <a:prstGeom prst="rect">
            <a:avLst/>
          </a:prstGeom>
          <a:blipFill dpi="0" rotWithShape="1">
            <a:blip r:embed="rId2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ru-RU" altLang="ru-RU" b="1" dirty="0">
                <a:solidFill>
                  <a:schemeClr val="bg1"/>
                </a:solidFill>
                <a:latin typeface="Arial" panose="020B0604020202020204" pitchFamily="34" charset="0"/>
              </a:rPr>
              <a:t>        + 23 550</a:t>
            </a:r>
            <a:r>
              <a:rPr lang="en-US" altLang="ru-RU" b="1" dirty="0">
                <a:solidFill>
                  <a:schemeClr val="bg1"/>
                </a:solidFill>
                <a:latin typeface="Arial" panose="020B0604020202020204" pitchFamily="34" charset="0"/>
              </a:rPr>
              <a:t>, 6</a:t>
            </a:r>
            <a:endParaRPr lang="ru-RU" altLang="ru-RU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6431" name="object 61">
            <a:extLst>
              <a:ext uri="{FF2B5EF4-FFF2-40B4-BE49-F238E27FC236}">
                <a16:creationId xmlns:a16="http://schemas.microsoft.com/office/drawing/2014/main" id="{B622FC69-09DF-404F-964F-3210F2198C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5400" y="3657601"/>
            <a:ext cx="471488" cy="1471613"/>
          </a:xfrm>
          <a:prstGeom prst="rect">
            <a:avLst/>
          </a:prstGeom>
          <a:blipFill dpi="0" rotWithShape="1">
            <a:blip r:embed="rId2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6432" name="object 62">
            <a:extLst>
              <a:ext uri="{FF2B5EF4-FFF2-40B4-BE49-F238E27FC236}">
                <a16:creationId xmlns:a16="http://schemas.microsoft.com/office/drawing/2014/main" id="{9B580978-2857-41E2-A7D4-12BE4447F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1626" y="4886327"/>
            <a:ext cx="2517778" cy="1939925"/>
          </a:xfrm>
          <a:prstGeom prst="rect">
            <a:avLst/>
          </a:prstGeom>
          <a:blipFill dpi="0" rotWithShape="1">
            <a:blip r:embed="rId2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6433" name="object 63">
            <a:extLst>
              <a:ext uri="{FF2B5EF4-FFF2-40B4-BE49-F238E27FC236}">
                <a16:creationId xmlns:a16="http://schemas.microsoft.com/office/drawing/2014/main" id="{3D8AE2A5-1FBC-4541-8930-7DBC42685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3575" y="5569744"/>
            <a:ext cx="371475" cy="420688"/>
          </a:xfrm>
          <a:prstGeom prst="rect">
            <a:avLst/>
          </a:prstGeom>
          <a:blipFill dpi="0" rotWithShape="1">
            <a:blip r:embed="rId2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6434" name="object 64">
            <a:extLst>
              <a:ext uri="{FF2B5EF4-FFF2-40B4-BE49-F238E27FC236}">
                <a16:creationId xmlns:a16="http://schemas.microsoft.com/office/drawing/2014/main" id="{465BD787-FDF7-4732-B707-3C34EED9A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3137" y="5794376"/>
            <a:ext cx="417512" cy="454025"/>
          </a:xfrm>
          <a:prstGeom prst="rect">
            <a:avLst/>
          </a:prstGeom>
          <a:blipFill dpi="0" rotWithShape="1">
            <a:blip r:embed="rId2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854B8800-BC9D-4A85-A4AA-AA96962F7F45}"/>
              </a:ext>
            </a:extLst>
          </p:cNvPr>
          <p:cNvSpPr/>
          <p:nvPr/>
        </p:nvSpPr>
        <p:spPr>
          <a:xfrm>
            <a:off x="2895601" y="1905000"/>
            <a:ext cx="1600199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000" b="1" dirty="0">
                <a:ln w="50800"/>
                <a:solidFill>
                  <a:schemeClr val="bg1"/>
                </a:solidFill>
                <a:latin typeface="Arial" charset="0"/>
                <a:cs typeface="Arial" charset="0"/>
              </a:rPr>
              <a:t>1 480 002,2</a:t>
            </a:r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55D3D013-4498-4F48-ACFF-1043E4682E03}"/>
              </a:ext>
            </a:extLst>
          </p:cNvPr>
          <p:cNvSpPr/>
          <p:nvPr/>
        </p:nvSpPr>
        <p:spPr>
          <a:xfrm>
            <a:off x="5562601" y="1905000"/>
            <a:ext cx="1600199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000" b="1" dirty="0">
                <a:ln w="50800"/>
                <a:solidFill>
                  <a:schemeClr val="bg1"/>
                </a:solidFill>
                <a:latin typeface="Arial" charset="0"/>
                <a:cs typeface="Arial" charset="0"/>
              </a:rPr>
              <a:t>1 480 002,2</a:t>
            </a: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9577D105-F951-4E1D-95B8-7E8706C48653}"/>
              </a:ext>
            </a:extLst>
          </p:cNvPr>
          <p:cNvSpPr/>
          <p:nvPr/>
        </p:nvSpPr>
        <p:spPr>
          <a:xfrm>
            <a:off x="2895601" y="2514600"/>
            <a:ext cx="1600199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000" b="1" dirty="0">
                <a:ln w="50800"/>
                <a:solidFill>
                  <a:schemeClr val="bg1"/>
                </a:solidFill>
                <a:latin typeface="Arial" charset="0"/>
                <a:cs typeface="Arial" charset="0"/>
              </a:rPr>
              <a:t>1 443 073,9</a:t>
            </a: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75C6D0F9-7C55-4882-B448-68FFE8412FCB}"/>
              </a:ext>
            </a:extLst>
          </p:cNvPr>
          <p:cNvSpPr/>
          <p:nvPr/>
        </p:nvSpPr>
        <p:spPr>
          <a:xfrm>
            <a:off x="5562601" y="2514600"/>
            <a:ext cx="1600199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000" b="1" dirty="0">
                <a:ln w="50800"/>
                <a:solidFill>
                  <a:schemeClr val="bg1"/>
                </a:solidFill>
                <a:latin typeface="Arial" charset="0"/>
                <a:cs typeface="Arial" charset="0"/>
              </a:rPr>
              <a:t>1 419 </a:t>
            </a:r>
            <a:r>
              <a:rPr lang="ru-RU" b="1" dirty="0">
                <a:ln w="50800"/>
                <a:solidFill>
                  <a:schemeClr val="bg1"/>
                </a:solidFill>
                <a:latin typeface="Arial" charset="0"/>
                <a:cs typeface="Arial" charset="0"/>
              </a:rPr>
              <a:t>523,3</a:t>
            </a: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5EAF26E0-97B5-4A49-A85D-204BF39A45A9}"/>
              </a:ext>
            </a:extLst>
          </p:cNvPr>
          <p:cNvSpPr/>
          <p:nvPr/>
        </p:nvSpPr>
        <p:spPr>
          <a:xfrm>
            <a:off x="2895601" y="3276600"/>
            <a:ext cx="1600199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000" b="1" dirty="0">
                <a:ln w="50800"/>
                <a:solidFill>
                  <a:schemeClr val="bg1"/>
                </a:solidFill>
                <a:latin typeface="Arial" charset="0"/>
                <a:cs typeface="Arial" charset="0"/>
              </a:rPr>
              <a:t>1 343 732,2</a:t>
            </a: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4CF8CB0E-4FFD-4862-9D80-08A9284EAA5C}"/>
              </a:ext>
            </a:extLst>
          </p:cNvPr>
          <p:cNvSpPr/>
          <p:nvPr/>
        </p:nvSpPr>
        <p:spPr>
          <a:xfrm>
            <a:off x="5562601" y="3200400"/>
            <a:ext cx="1600199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000" b="1" dirty="0">
                <a:ln w="50800"/>
                <a:solidFill>
                  <a:schemeClr val="bg1"/>
                </a:solidFill>
                <a:latin typeface="Arial" charset="0"/>
                <a:cs typeface="Arial" charset="0"/>
              </a:rPr>
              <a:t>1 308 406,4</a:t>
            </a:r>
          </a:p>
        </p:txBody>
      </p:sp>
      <p:sp>
        <p:nvSpPr>
          <p:cNvPr id="16441" name="object 57">
            <a:extLst>
              <a:ext uri="{FF2B5EF4-FFF2-40B4-BE49-F238E27FC236}">
                <a16:creationId xmlns:a16="http://schemas.microsoft.com/office/drawing/2014/main" id="{938493D1-C537-4C92-A66B-CC42EBD3F2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6865" y="3176590"/>
            <a:ext cx="2371725" cy="625475"/>
          </a:xfrm>
          <a:prstGeom prst="rect">
            <a:avLst/>
          </a:prstGeom>
          <a:blipFill dpi="0" rotWithShape="1">
            <a:blip r:embed="rId2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ru-RU" altLang="ru-RU" b="1" dirty="0">
                <a:solidFill>
                  <a:schemeClr val="bg1"/>
                </a:solidFill>
                <a:latin typeface="Arial" panose="020B0604020202020204" pitchFamily="34" charset="0"/>
              </a:rPr>
              <a:t>         + </a:t>
            </a:r>
            <a:r>
              <a:rPr lang="en-US" altLang="ru-RU" b="1" dirty="0">
                <a:solidFill>
                  <a:schemeClr val="bg1"/>
                </a:solidFill>
                <a:latin typeface="Arial" panose="020B0604020202020204" pitchFamily="34" charset="0"/>
              </a:rPr>
              <a:t>35 325, 8</a:t>
            </a:r>
            <a:endParaRPr lang="ru-RU" altLang="ru-RU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6442" name="object 39">
            <a:extLst>
              <a:ext uri="{FF2B5EF4-FFF2-40B4-BE49-F238E27FC236}">
                <a16:creationId xmlns:a16="http://schemas.microsoft.com/office/drawing/2014/main" id="{ED19AED4-4422-469B-A6ED-FCFEF3109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0838" y="1782763"/>
            <a:ext cx="868362" cy="698500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ru-RU"/>
              <a:t>       </a:t>
            </a:r>
          </a:p>
          <a:p>
            <a:pPr algn="ctr" eaLnBrk="1" hangingPunct="1">
              <a:spcBef>
                <a:spcPct val="0"/>
              </a:spcBef>
            </a:pPr>
            <a:r>
              <a:rPr lang="ru-RU" altLang="ru-RU"/>
              <a:t>202</a:t>
            </a:r>
            <a:r>
              <a:rPr lang="en-US" altLang="ru-RU"/>
              <a:t>0</a:t>
            </a:r>
            <a:endParaRPr lang="ru-RU" alt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bject 2">
            <a:extLst>
              <a:ext uri="{FF2B5EF4-FFF2-40B4-BE49-F238E27FC236}">
                <a16:creationId xmlns:a16="http://schemas.microsoft.com/office/drawing/2014/main" id="{CA1C45D7-F964-4443-8276-95BE53472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1501" y="350839"/>
            <a:ext cx="8285162" cy="9239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7411" name="object 3">
            <a:extLst>
              <a:ext uri="{FF2B5EF4-FFF2-40B4-BE49-F238E27FC236}">
                <a16:creationId xmlns:a16="http://schemas.microsoft.com/office/drawing/2014/main" id="{A6F2C087-317B-42CF-AEC8-D17A4755A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0" y="517526"/>
            <a:ext cx="6837362" cy="212725"/>
          </a:xfrm>
        </p:spPr>
        <p:txBody>
          <a:bodyPr vert="horz" lIns="91440" tIns="12700" rIns="91440" bIns="45720" rtlCol="0" anchor="ctr">
            <a:noAutofit/>
          </a:bodyPr>
          <a:lstStyle/>
          <a:p>
            <a:pPr marL="12700">
              <a:spcBef>
                <a:spcPts val="100"/>
              </a:spcBef>
            </a:pPr>
            <a:r>
              <a:rPr lang="ru-RU" altLang="ru-RU" sz="2800" dirty="0">
                <a:solidFill>
                  <a:schemeClr val="bg1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Структура доходов бюджета</a:t>
            </a:r>
          </a:p>
        </p:txBody>
      </p:sp>
      <p:sp>
        <p:nvSpPr>
          <p:cNvPr id="17412" name="object 4">
            <a:extLst>
              <a:ext uri="{FF2B5EF4-FFF2-40B4-BE49-F238E27FC236}">
                <a16:creationId xmlns:a16="http://schemas.microsoft.com/office/drawing/2014/main" id="{DFEB3F8C-A966-4719-808F-DEFE1EEAA38D}"/>
              </a:ext>
            </a:extLst>
          </p:cNvPr>
          <p:cNvSpPr>
            <a:spLocks/>
          </p:cNvSpPr>
          <p:nvPr/>
        </p:nvSpPr>
        <p:spPr bwMode="auto">
          <a:xfrm>
            <a:off x="2495551" y="1370014"/>
            <a:ext cx="4105275" cy="293687"/>
          </a:xfrm>
          <a:custGeom>
            <a:avLst/>
            <a:gdLst>
              <a:gd name="T0" fmla="*/ 0 w 4104640"/>
              <a:gd name="T1" fmla="*/ 297182 h 293369"/>
              <a:gd name="T2" fmla="*/ 4112139 w 4104640"/>
              <a:gd name="T3" fmla="*/ 297182 h 293369"/>
              <a:gd name="T4" fmla="*/ 4112139 w 4104640"/>
              <a:gd name="T5" fmla="*/ 0 h 293369"/>
              <a:gd name="T6" fmla="*/ 0 w 4104640"/>
              <a:gd name="T7" fmla="*/ 0 h 293369"/>
              <a:gd name="T8" fmla="*/ 0 w 4104640"/>
              <a:gd name="T9" fmla="*/ 297182 h 2933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04640"/>
              <a:gd name="T16" fmla="*/ 0 h 293369"/>
              <a:gd name="T17" fmla="*/ 4104640 w 4104640"/>
              <a:gd name="T18" fmla="*/ 293369 h 2933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04640" h="293369">
                <a:moveTo>
                  <a:pt x="0" y="293344"/>
                </a:moveTo>
                <a:lnTo>
                  <a:pt x="4104513" y="293344"/>
                </a:lnTo>
                <a:lnTo>
                  <a:pt x="4104513" y="0"/>
                </a:lnTo>
                <a:lnTo>
                  <a:pt x="0" y="0"/>
                </a:lnTo>
                <a:lnTo>
                  <a:pt x="0" y="293344"/>
                </a:lnTo>
                <a:close/>
              </a:path>
            </a:pathLst>
          </a:custGeom>
          <a:solidFill>
            <a:srgbClr val="AFCC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graphicFrame>
        <p:nvGraphicFramePr>
          <p:cNvPr id="5" name="object 5">
            <a:extLst>
              <a:ext uri="{FF2B5EF4-FFF2-40B4-BE49-F238E27FC236}">
                <a16:creationId xmlns:a16="http://schemas.microsoft.com/office/drawing/2014/main" id="{8CBBFB27-8516-4417-A7A5-B286A5EE4C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1508135"/>
              </p:ext>
            </p:extLst>
          </p:nvPr>
        </p:nvGraphicFramePr>
        <p:xfrm>
          <a:off x="2489200" y="1363663"/>
          <a:ext cx="7820026" cy="1601567"/>
        </p:xfrm>
        <a:graphic>
          <a:graphicData uri="http://schemas.openxmlformats.org/drawingml/2006/table">
            <a:tbl>
              <a:tblPr/>
              <a:tblGrid>
                <a:gridCol w="42060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8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31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28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6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6195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CCAF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6195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CCAF"/>
                    </a:solidFill>
                  </a:tcPr>
                </a:tc>
                <a:tc>
                  <a:txBody>
                    <a:bodyPr/>
                    <a:lstStyle/>
                    <a:p>
                      <a:pPr marL="142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6195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CC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162">
                <a:tc>
                  <a:txBody>
                    <a:bodyPr/>
                    <a:lstStyle/>
                    <a:p>
                      <a:pPr marL="63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ВСЕГО ДОХОДОВ</a:t>
                      </a:r>
                    </a:p>
                  </a:txBody>
                  <a:tcPr marL="0" marR="0" marT="6985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BE3"/>
                    </a:solidFill>
                  </a:tcPr>
                </a:tc>
                <a:tc>
                  <a:txBody>
                    <a:bodyPr/>
                    <a:lstStyle/>
                    <a:p>
                      <a:pPr marL="9525" marR="0" lvl="0" indent="0" algn="ctr" defTabSz="914400" rtl="0" eaLnBrk="1" fontAlgn="base" latinLnBrk="0" hangingPunct="1">
                        <a:lnSpc>
                          <a:spcPts val="1750"/>
                        </a:lnSpc>
                        <a:spcBef>
                          <a:spcPts val="1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1 480 002,2</a:t>
                      </a:r>
                    </a:p>
                  </a:txBody>
                  <a:tcPr marL="0" marR="0" marT="139065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BE3"/>
                    </a:solidFill>
                  </a:tcPr>
                </a:tc>
                <a:tc>
                  <a:txBody>
                    <a:bodyPr/>
                    <a:lstStyle/>
                    <a:p>
                      <a:pPr marL="9525" marR="0" lvl="0" indent="0" algn="ctr" defTabSz="914400" rtl="0" eaLnBrk="1" fontAlgn="base" latinLnBrk="0" hangingPunct="1">
                        <a:lnSpc>
                          <a:spcPts val="1750"/>
                        </a:lnSpc>
                        <a:spcBef>
                          <a:spcPts val="1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1 443 073,9</a:t>
                      </a:r>
                    </a:p>
                  </a:txBody>
                  <a:tcPr marL="0" marR="0" marT="139065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BE3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ts val="1750"/>
                        </a:lnSpc>
                        <a:spcBef>
                          <a:spcPts val="1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1 343 732,2</a:t>
                      </a:r>
                    </a:p>
                  </a:txBody>
                  <a:tcPr marL="0" marR="0" marT="139065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B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976">
                <a:tc>
                  <a:txBody>
                    <a:bodyPr/>
                    <a:lstStyle/>
                    <a:p>
                      <a:pPr marL="6350" marR="0" lvl="0" indent="0" algn="l" defTabSz="914400" rtl="0" eaLnBrk="1" fontAlgn="base" latinLnBrk="0" hangingPunct="1">
                        <a:lnSpc>
                          <a:spcPts val="1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НАЛОГОВЫЕ И НЕНАЛОГОВЫЕ ДОХОДЫ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6F1"/>
                    </a:solidFill>
                  </a:tcPr>
                </a:tc>
                <a:tc>
                  <a:txBody>
                    <a:bodyPr/>
                    <a:lstStyle/>
                    <a:p>
                      <a:pPr marL="11113" marR="0" lvl="0" indent="0" algn="ctr" defTabSz="914400" rtl="0" eaLnBrk="1" fontAlgn="base" latinLnBrk="0" hangingPunct="1">
                        <a:lnSpc>
                          <a:spcPts val="17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649 522,6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6F1"/>
                    </a:solidFill>
                  </a:tcPr>
                </a:tc>
                <a:tc>
                  <a:txBody>
                    <a:bodyPr/>
                    <a:lstStyle/>
                    <a:p>
                      <a:pPr marL="9525" marR="0" lvl="0" indent="0" algn="ctr" defTabSz="914400" rtl="0" eaLnBrk="1" fontAlgn="base" latinLnBrk="0" hangingPunct="1">
                        <a:lnSpc>
                          <a:spcPts val="17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624 056,6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6F1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ts val="17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640 133,9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9162">
                <a:tc>
                  <a:txBody>
                    <a:bodyPr/>
                    <a:lstStyle/>
                    <a:p>
                      <a:pPr marL="63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БЕЗВОЗМЕЗДНЫЕ ПОСТУПЛЕНИЯ</a:t>
                      </a:r>
                    </a:p>
                    <a:p>
                      <a:pPr marL="63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marL="0" marR="0" marT="70485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BE3"/>
                    </a:solidFill>
                  </a:tcPr>
                </a:tc>
                <a:tc>
                  <a:txBody>
                    <a:bodyPr/>
                    <a:lstStyle/>
                    <a:p>
                      <a:pPr marL="9525" marR="0" lvl="0" indent="0" algn="ctr" defTabSz="914400" rtl="0" eaLnBrk="1" fontAlgn="base" latinLnBrk="0" hangingPunct="1">
                        <a:lnSpc>
                          <a:spcPts val="1738"/>
                        </a:lnSpc>
                        <a:spcBef>
                          <a:spcPts val="1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830 479,6</a:t>
                      </a:r>
                    </a:p>
                  </a:txBody>
                  <a:tcPr marL="0" marR="0" marT="140335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BE3"/>
                    </a:solidFill>
                  </a:tcPr>
                </a:tc>
                <a:tc>
                  <a:txBody>
                    <a:bodyPr/>
                    <a:lstStyle/>
                    <a:p>
                      <a:pPr marL="11113" marR="0" lvl="0" indent="0" algn="ctr" defTabSz="914400" rtl="0" eaLnBrk="1" fontAlgn="base" latinLnBrk="0" hangingPunct="1">
                        <a:lnSpc>
                          <a:spcPts val="1738"/>
                        </a:lnSpc>
                        <a:spcBef>
                          <a:spcPts val="1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819 017,3</a:t>
                      </a:r>
                    </a:p>
                  </a:txBody>
                  <a:tcPr marL="0" marR="0" marT="140335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BE3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ts val="1750"/>
                        </a:lnSpc>
                        <a:spcBef>
                          <a:spcPts val="1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703 598,3</a:t>
                      </a:r>
                    </a:p>
                  </a:txBody>
                  <a:tcPr marL="0" marR="0" marT="139065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B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440" name="object 6">
            <a:extLst>
              <a:ext uri="{FF2B5EF4-FFF2-40B4-BE49-F238E27FC236}">
                <a16:creationId xmlns:a16="http://schemas.microsoft.com/office/drawing/2014/main" id="{9F01CF31-CDF4-439F-9A33-59EE1BE16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4" y="-26986"/>
            <a:ext cx="1741487" cy="1589086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7441" name="object 7">
            <a:extLst>
              <a:ext uri="{FF2B5EF4-FFF2-40B4-BE49-F238E27FC236}">
                <a16:creationId xmlns:a16="http://schemas.microsoft.com/office/drawing/2014/main" id="{F216E8F1-CA83-424A-90D9-13FBDCFFB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8475" y="1054101"/>
            <a:ext cx="733425" cy="24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100"/>
              </a:spcBef>
            </a:pPr>
            <a:r>
              <a:rPr lang="ru-RU" altLang="ru-RU" sz="1500" dirty="0" err="1">
                <a:solidFill>
                  <a:schemeClr val="bg1"/>
                </a:solidFill>
                <a:latin typeface="Constantia" panose="02030602050306030303" pitchFamily="18" charset="0"/>
              </a:rPr>
              <a:t>тыс.руб</a:t>
            </a:r>
            <a:r>
              <a:rPr lang="ru-RU" altLang="ru-RU" sz="1500" dirty="0">
                <a:solidFill>
                  <a:schemeClr val="bg1"/>
                </a:solidFill>
                <a:latin typeface="Constantia" panose="02030602050306030303" pitchFamily="18" charset="0"/>
              </a:rPr>
              <a:t>.</a:t>
            </a:r>
          </a:p>
        </p:txBody>
      </p:sp>
      <p:sp>
        <p:nvSpPr>
          <p:cNvPr id="17442" name="object 8">
            <a:extLst>
              <a:ext uri="{FF2B5EF4-FFF2-40B4-BE49-F238E27FC236}">
                <a16:creationId xmlns:a16="http://schemas.microsoft.com/office/drawing/2014/main" id="{E18E9FB7-7A1A-4437-810C-98329F72834F}"/>
              </a:ext>
            </a:extLst>
          </p:cNvPr>
          <p:cNvSpPr>
            <a:spLocks/>
          </p:cNvSpPr>
          <p:nvPr/>
        </p:nvSpPr>
        <p:spPr bwMode="auto">
          <a:xfrm>
            <a:off x="7435851" y="5114925"/>
            <a:ext cx="269875" cy="0"/>
          </a:xfrm>
          <a:custGeom>
            <a:avLst/>
            <a:gdLst>
              <a:gd name="T0" fmla="*/ 0 w 269875"/>
              <a:gd name="T1" fmla="*/ 269748 w 269875"/>
              <a:gd name="T2" fmla="*/ 0 60000 65536"/>
              <a:gd name="T3" fmla="*/ 0 60000 65536"/>
              <a:gd name="T4" fmla="*/ 0 w 269875"/>
              <a:gd name="T5" fmla="*/ 269875 w 269875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269875">
                <a:moveTo>
                  <a:pt x="0" y="0"/>
                </a:moveTo>
                <a:lnTo>
                  <a:pt x="269748" y="0"/>
                </a:lnTo>
              </a:path>
            </a:pathLst>
          </a:custGeom>
          <a:noFill/>
          <a:ln w="9144">
            <a:solidFill>
              <a:srgbClr val="88888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43" name="object 9">
            <a:extLst>
              <a:ext uri="{FF2B5EF4-FFF2-40B4-BE49-F238E27FC236}">
                <a16:creationId xmlns:a16="http://schemas.microsoft.com/office/drawing/2014/main" id="{A9E19212-DADC-424C-85A1-59C492015EFA}"/>
              </a:ext>
            </a:extLst>
          </p:cNvPr>
          <p:cNvSpPr>
            <a:spLocks/>
          </p:cNvSpPr>
          <p:nvPr/>
        </p:nvSpPr>
        <p:spPr bwMode="auto">
          <a:xfrm>
            <a:off x="5916613" y="5114925"/>
            <a:ext cx="539750" cy="0"/>
          </a:xfrm>
          <a:custGeom>
            <a:avLst/>
            <a:gdLst>
              <a:gd name="T0" fmla="*/ 0 w 539750"/>
              <a:gd name="T1" fmla="*/ 539496 w 539750"/>
              <a:gd name="T2" fmla="*/ 0 60000 65536"/>
              <a:gd name="T3" fmla="*/ 0 60000 65536"/>
              <a:gd name="T4" fmla="*/ 0 w 539750"/>
              <a:gd name="T5" fmla="*/ 539750 w 53975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39750">
                <a:moveTo>
                  <a:pt x="0" y="0"/>
                </a:moveTo>
                <a:lnTo>
                  <a:pt x="539496" y="0"/>
                </a:lnTo>
              </a:path>
            </a:pathLst>
          </a:custGeom>
          <a:noFill/>
          <a:ln w="9144">
            <a:solidFill>
              <a:srgbClr val="88888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44" name="object 10">
            <a:extLst>
              <a:ext uri="{FF2B5EF4-FFF2-40B4-BE49-F238E27FC236}">
                <a16:creationId xmlns:a16="http://schemas.microsoft.com/office/drawing/2014/main" id="{C8386105-983E-4756-ACE3-59C35477CB1D}"/>
              </a:ext>
            </a:extLst>
          </p:cNvPr>
          <p:cNvSpPr>
            <a:spLocks/>
          </p:cNvSpPr>
          <p:nvPr/>
        </p:nvSpPr>
        <p:spPr bwMode="auto">
          <a:xfrm>
            <a:off x="4397375" y="5114925"/>
            <a:ext cx="539750" cy="0"/>
          </a:xfrm>
          <a:custGeom>
            <a:avLst/>
            <a:gdLst>
              <a:gd name="T0" fmla="*/ 0 w 539750"/>
              <a:gd name="T1" fmla="*/ 539496 w 539750"/>
              <a:gd name="T2" fmla="*/ 0 60000 65536"/>
              <a:gd name="T3" fmla="*/ 0 60000 65536"/>
              <a:gd name="T4" fmla="*/ 0 w 539750"/>
              <a:gd name="T5" fmla="*/ 539750 w 53975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39750">
                <a:moveTo>
                  <a:pt x="0" y="0"/>
                </a:moveTo>
                <a:lnTo>
                  <a:pt x="539496" y="0"/>
                </a:lnTo>
              </a:path>
            </a:pathLst>
          </a:custGeom>
          <a:noFill/>
          <a:ln w="9144">
            <a:solidFill>
              <a:srgbClr val="88888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45" name="object 11">
            <a:extLst>
              <a:ext uri="{FF2B5EF4-FFF2-40B4-BE49-F238E27FC236}">
                <a16:creationId xmlns:a16="http://schemas.microsoft.com/office/drawing/2014/main" id="{366574E3-864D-485D-9B1A-C05B53CA4BC5}"/>
              </a:ext>
            </a:extLst>
          </p:cNvPr>
          <p:cNvSpPr>
            <a:spLocks/>
          </p:cNvSpPr>
          <p:nvPr/>
        </p:nvSpPr>
        <p:spPr bwMode="auto">
          <a:xfrm>
            <a:off x="3146426" y="5114925"/>
            <a:ext cx="269875" cy="0"/>
          </a:xfrm>
          <a:custGeom>
            <a:avLst/>
            <a:gdLst>
              <a:gd name="T0" fmla="*/ 0 w 269875"/>
              <a:gd name="T1" fmla="*/ 269747 w 269875"/>
              <a:gd name="T2" fmla="*/ 0 60000 65536"/>
              <a:gd name="T3" fmla="*/ 0 60000 65536"/>
              <a:gd name="T4" fmla="*/ 0 w 269875"/>
              <a:gd name="T5" fmla="*/ 269875 w 269875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269875">
                <a:moveTo>
                  <a:pt x="0" y="0"/>
                </a:moveTo>
                <a:lnTo>
                  <a:pt x="269747" y="0"/>
                </a:lnTo>
              </a:path>
            </a:pathLst>
          </a:custGeom>
          <a:noFill/>
          <a:ln w="9144">
            <a:solidFill>
              <a:srgbClr val="88888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46" name="object 12">
            <a:extLst>
              <a:ext uri="{FF2B5EF4-FFF2-40B4-BE49-F238E27FC236}">
                <a16:creationId xmlns:a16="http://schemas.microsoft.com/office/drawing/2014/main" id="{726308E6-E398-4710-A7A4-CB1EC893957C}"/>
              </a:ext>
            </a:extLst>
          </p:cNvPr>
          <p:cNvSpPr>
            <a:spLocks/>
          </p:cNvSpPr>
          <p:nvPr/>
        </p:nvSpPr>
        <p:spPr bwMode="auto">
          <a:xfrm>
            <a:off x="7435851" y="4567238"/>
            <a:ext cx="269875" cy="0"/>
          </a:xfrm>
          <a:custGeom>
            <a:avLst/>
            <a:gdLst>
              <a:gd name="T0" fmla="*/ 0 w 269875"/>
              <a:gd name="T1" fmla="*/ 269748 w 269875"/>
              <a:gd name="T2" fmla="*/ 0 60000 65536"/>
              <a:gd name="T3" fmla="*/ 0 60000 65536"/>
              <a:gd name="T4" fmla="*/ 0 w 269875"/>
              <a:gd name="T5" fmla="*/ 269875 w 269875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269875">
                <a:moveTo>
                  <a:pt x="0" y="0"/>
                </a:moveTo>
                <a:lnTo>
                  <a:pt x="269748" y="0"/>
                </a:lnTo>
              </a:path>
            </a:pathLst>
          </a:custGeom>
          <a:noFill/>
          <a:ln w="9144">
            <a:solidFill>
              <a:srgbClr val="88888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47" name="object 13">
            <a:extLst>
              <a:ext uri="{FF2B5EF4-FFF2-40B4-BE49-F238E27FC236}">
                <a16:creationId xmlns:a16="http://schemas.microsoft.com/office/drawing/2014/main" id="{8132857A-1131-4C68-9BB9-D7E3BF4C18E6}"/>
              </a:ext>
            </a:extLst>
          </p:cNvPr>
          <p:cNvSpPr>
            <a:spLocks/>
          </p:cNvSpPr>
          <p:nvPr/>
        </p:nvSpPr>
        <p:spPr bwMode="auto">
          <a:xfrm>
            <a:off x="5916613" y="4567238"/>
            <a:ext cx="539750" cy="0"/>
          </a:xfrm>
          <a:custGeom>
            <a:avLst/>
            <a:gdLst>
              <a:gd name="T0" fmla="*/ 0 w 539750"/>
              <a:gd name="T1" fmla="*/ 539496 w 539750"/>
              <a:gd name="T2" fmla="*/ 0 60000 65536"/>
              <a:gd name="T3" fmla="*/ 0 60000 65536"/>
              <a:gd name="T4" fmla="*/ 0 w 539750"/>
              <a:gd name="T5" fmla="*/ 539750 w 53975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39750">
                <a:moveTo>
                  <a:pt x="0" y="0"/>
                </a:moveTo>
                <a:lnTo>
                  <a:pt x="539496" y="0"/>
                </a:lnTo>
              </a:path>
            </a:pathLst>
          </a:custGeom>
          <a:noFill/>
          <a:ln w="9144">
            <a:solidFill>
              <a:srgbClr val="88888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48" name="object 14">
            <a:extLst>
              <a:ext uri="{FF2B5EF4-FFF2-40B4-BE49-F238E27FC236}">
                <a16:creationId xmlns:a16="http://schemas.microsoft.com/office/drawing/2014/main" id="{BC255612-125A-45D9-99B9-C5461A1109FF}"/>
              </a:ext>
            </a:extLst>
          </p:cNvPr>
          <p:cNvSpPr>
            <a:spLocks/>
          </p:cNvSpPr>
          <p:nvPr/>
        </p:nvSpPr>
        <p:spPr bwMode="auto">
          <a:xfrm>
            <a:off x="4397375" y="4567238"/>
            <a:ext cx="539750" cy="0"/>
          </a:xfrm>
          <a:custGeom>
            <a:avLst/>
            <a:gdLst>
              <a:gd name="T0" fmla="*/ 0 w 539750"/>
              <a:gd name="T1" fmla="*/ 539496 w 539750"/>
              <a:gd name="T2" fmla="*/ 0 60000 65536"/>
              <a:gd name="T3" fmla="*/ 0 60000 65536"/>
              <a:gd name="T4" fmla="*/ 0 w 539750"/>
              <a:gd name="T5" fmla="*/ 539750 w 53975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39750">
                <a:moveTo>
                  <a:pt x="0" y="0"/>
                </a:moveTo>
                <a:lnTo>
                  <a:pt x="539496" y="0"/>
                </a:lnTo>
              </a:path>
            </a:pathLst>
          </a:custGeom>
          <a:noFill/>
          <a:ln w="9144">
            <a:solidFill>
              <a:srgbClr val="88888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49" name="object 15">
            <a:extLst>
              <a:ext uri="{FF2B5EF4-FFF2-40B4-BE49-F238E27FC236}">
                <a16:creationId xmlns:a16="http://schemas.microsoft.com/office/drawing/2014/main" id="{6ED26061-5312-4498-B37E-6B132A74A6CF}"/>
              </a:ext>
            </a:extLst>
          </p:cNvPr>
          <p:cNvSpPr>
            <a:spLocks/>
          </p:cNvSpPr>
          <p:nvPr/>
        </p:nvSpPr>
        <p:spPr bwMode="auto">
          <a:xfrm>
            <a:off x="3146426" y="4567238"/>
            <a:ext cx="269875" cy="0"/>
          </a:xfrm>
          <a:custGeom>
            <a:avLst/>
            <a:gdLst>
              <a:gd name="T0" fmla="*/ 0 w 269875"/>
              <a:gd name="T1" fmla="*/ 269747 w 269875"/>
              <a:gd name="T2" fmla="*/ 0 60000 65536"/>
              <a:gd name="T3" fmla="*/ 0 60000 65536"/>
              <a:gd name="T4" fmla="*/ 0 w 269875"/>
              <a:gd name="T5" fmla="*/ 269875 w 269875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269875">
                <a:moveTo>
                  <a:pt x="0" y="0"/>
                </a:moveTo>
                <a:lnTo>
                  <a:pt x="269747" y="0"/>
                </a:lnTo>
              </a:path>
            </a:pathLst>
          </a:custGeom>
          <a:noFill/>
          <a:ln w="9144">
            <a:solidFill>
              <a:srgbClr val="88888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50" name="object 16">
            <a:extLst>
              <a:ext uri="{FF2B5EF4-FFF2-40B4-BE49-F238E27FC236}">
                <a16:creationId xmlns:a16="http://schemas.microsoft.com/office/drawing/2014/main" id="{04EF1613-5198-4E2D-AD98-1306C071C248}"/>
              </a:ext>
            </a:extLst>
          </p:cNvPr>
          <p:cNvSpPr>
            <a:spLocks/>
          </p:cNvSpPr>
          <p:nvPr/>
        </p:nvSpPr>
        <p:spPr bwMode="auto">
          <a:xfrm>
            <a:off x="7435851" y="4019550"/>
            <a:ext cx="269875" cy="0"/>
          </a:xfrm>
          <a:custGeom>
            <a:avLst/>
            <a:gdLst>
              <a:gd name="T0" fmla="*/ 0 w 269875"/>
              <a:gd name="T1" fmla="*/ 269748 w 269875"/>
              <a:gd name="T2" fmla="*/ 0 60000 65536"/>
              <a:gd name="T3" fmla="*/ 0 60000 65536"/>
              <a:gd name="T4" fmla="*/ 0 w 269875"/>
              <a:gd name="T5" fmla="*/ 269875 w 269875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269875">
                <a:moveTo>
                  <a:pt x="0" y="0"/>
                </a:moveTo>
                <a:lnTo>
                  <a:pt x="269748" y="0"/>
                </a:lnTo>
              </a:path>
            </a:pathLst>
          </a:custGeom>
          <a:noFill/>
          <a:ln w="9144">
            <a:solidFill>
              <a:srgbClr val="88888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51" name="object 17">
            <a:extLst>
              <a:ext uri="{FF2B5EF4-FFF2-40B4-BE49-F238E27FC236}">
                <a16:creationId xmlns:a16="http://schemas.microsoft.com/office/drawing/2014/main" id="{D49C2712-1E5C-4E3F-8D5F-AEA82A4514B6}"/>
              </a:ext>
            </a:extLst>
          </p:cNvPr>
          <p:cNvSpPr>
            <a:spLocks/>
          </p:cNvSpPr>
          <p:nvPr/>
        </p:nvSpPr>
        <p:spPr bwMode="auto">
          <a:xfrm>
            <a:off x="5916613" y="4019550"/>
            <a:ext cx="539750" cy="0"/>
          </a:xfrm>
          <a:custGeom>
            <a:avLst/>
            <a:gdLst>
              <a:gd name="T0" fmla="*/ 0 w 539750"/>
              <a:gd name="T1" fmla="*/ 539496 w 539750"/>
              <a:gd name="T2" fmla="*/ 0 60000 65536"/>
              <a:gd name="T3" fmla="*/ 0 60000 65536"/>
              <a:gd name="T4" fmla="*/ 0 w 539750"/>
              <a:gd name="T5" fmla="*/ 539750 w 53975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39750">
                <a:moveTo>
                  <a:pt x="0" y="0"/>
                </a:moveTo>
                <a:lnTo>
                  <a:pt x="539496" y="0"/>
                </a:lnTo>
              </a:path>
            </a:pathLst>
          </a:custGeom>
          <a:noFill/>
          <a:ln w="9144">
            <a:solidFill>
              <a:srgbClr val="88888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52" name="object 18">
            <a:extLst>
              <a:ext uri="{FF2B5EF4-FFF2-40B4-BE49-F238E27FC236}">
                <a16:creationId xmlns:a16="http://schemas.microsoft.com/office/drawing/2014/main" id="{FB2E25B4-6B0A-49C0-83D1-046C12936F00}"/>
              </a:ext>
            </a:extLst>
          </p:cNvPr>
          <p:cNvSpPr>
            <a:spLocks/>
          </p:cNvSpPr>
          <p:nvPr/>
        </p:nvSpPr>
        <p:spPr bwMode="auto">
          <a:xfrm>
            <a:off x="4397375" y="4019550"/>
            <a:ext cx="539750" cy="0"/>
          </a:xfrm>
          <a:custGeom>
            <a:avLst/>
            <a:gdLst>
              <a:gd name="T0" fmla="*/ 0 w 539750"/>
              <a:gd name="T1" fmla="*/ 539496 w 539750"/>
              <a:gd name="T2" fmla="*/ 0 60000 65536"/>
              <a:gd name="T3" fmla="*/ 0 60000 65536"/>
              <a:gd name="T4" fmla="*/ 0 w 539750"/>
              <a:gd name="T5" fmla="*/ 539750 w 53975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39750">
                <a:moveTo>
                  <a:pt x="0" y="0"/>
                </a:moveTo>
                <a:lnTo>
                  <a:pt x="539496" y="0"/>
                </a:lnTo>
              </a:path>
            </a:pathLst>
          </a:custGeom>
          <a:noFill/>
          <a:ln w="9144">
            <a:solidFill>
              <a:srgbClr val="88888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53" name="object 19">
            <a:extLst>
              <a:ext uri="{FF2B5EF4-FFF2-40B4-BE49-F238E27FC236}">
                <a16:creationId xmlns:a16="http://schemas.microsoft.com/office/drawing/2014/main" id="{614CB163-4C5D-44F2-88CE-526C14EABFA1}"/>
              </a:ext>
            </a:extLst>
          </p:cNvPr>
          <p:cNvSpPr>
            <a:spLocks/>
          </p:cNvSpPr>
          <p:nvPr/>
        </p:nvSpPr>
        <p:spPr bwMode="auto">
          <a:xfrm>
            <a:off x="3146426" y="4019550"/>
            <a:ext cx="269875" cy="0"/>
          </a:xfrm>
          <a:custGeom>
            <a:avLst/>
            <a:gdLst>
              <a:gd name="T0" fmla="*/ 0 w 269875"/>
              <a:gd name="T1" fmla="*/ 269747 w 269875"/>
              <a:gd name="T2" fmla="*/ 0 60000 65536"/>
              <a:gd name="T3" fmla="*/ 0 60000 65536"/>
              <a:gd name="T4" fmla="*/ 0 w 269875"/>
              <a:gd name="T5" fmla="*/ 269875 w 269875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269875">
                <a:moveTo>
                  <a:pt x="0" y="0"/>
                </a:moveTo>
                <a:lnTo>
                  <a:pt x="269747" y="0"/>
                </a:lnTo>
              </a:path>
            </a:pathLst>
          </a:custGeom>
          <a:noFill/>
          <a:ln w="9144">
            <a:solidFill>
              <a:srgbClr val="88888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54" name="object 20">
            <a:extLst>
              <a:ext uri="{FF2B5EF4-FFF2-40B4-BE49-F238E27FC236}">
                <a16:creationId xmlns:a16="http://schemas.microsoft.com/office/drawing/2014/main" id="{88735858-80EF-43B0-B2C8-669182144DCA}"/>
              </a:ext>
            </a:extLst>
          </p:cNvPr>
          <p:cNvSpPr>
            <a:spLocks/>
          </p:cNvSpPr>
          <p:nvPr/>
        </p:nvSpPr>
        <p:spPr bwMode="auto">
          <a:xfrm>
            <a:off x="7435851" y="3471863"/>
            <a:ext cx="269875" cy="0"/>
          </a:xfrm>
          <a:custGeom>
            <a:avLst/>
            <a:gdLst>
              <a:gd name="T0" fmla="*/ 0 w 269875"/>
              <a:gd name="T1" fmla="*/ 269748 w 269875"/>
              <a:gd name="T2" fmla="*/ 0 60000 65536"/>
              <a:gd name="T3" fmla="*/ 0 60000 65536"/>
              <a:gd name="T4" fmla="*/ 0 w 269875"/>
              <a:gd name="T5" fmla="*/ 269875 w 269875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269875">
                <a:moveTo>
                  <a:pt x="0" y="0"/>
                </a:moveTo>
                <a:lnTo>
                  <a:pt x="269748" y="0"/>
                </a:lnTo>
              </a:path>
            </a:pathLst>
          </a:custGeom>
          <a:noFill/>
          <a:ln w="9144">
            <a:solidFill>
              <a:srgbClr val="88888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55" name="object 21">
            <a:extLst>
              <a:ext uri="{FF2B5EF4-FFF2-40B4-BE49-F238E27FC236}">
                <a16:creationId xmlns:a16="http://schemas.microsoft.com/office/drawing/2014/main" id="{6CF444D8-89AC-4214-B615-E7A5D55DD1F2}"/>
              </a:ext>
            </a:extLst>
          </p:cNvPr>
          <p:cNvSpPr>
            <a:spLocks/>
          </p:cNvSpPr>
          <p:nvPr/>
        </p:nvSpPr>
        <p:spPr bwMode="auto">
          <a:xfrm>
            <a:off x="4397375" y="3471863"/>
            <a:ext cx="2058988" cy="0"/>
          </a:xfrm>
          <a:custGeom>
            <a:avLst/>
            <a:gdLst>
              <a:gd name="T0" fmla="*/ 0 w 2059304"/>
              <a:gd name="T1" fmla="*/ 2055134 w 2059304"/>
              <a:gd name="T2" fmla="*/ 0 60000 65536"/>
              <a:gd name="T3" fmla="*/ 0 60000 65536"/>
              <a:gd name="T4" fmla="*/ 0 w 2059304"/>
              <a:gd name="T5" fmla="*/ 2059304 w 2059304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2059304">
                <a:moveTo>
                  <a:pt x="0" y="0"/>
                </a:moveTo>
                <a:lnTo>
                  <a:pt x="2058924" y="0"/>
                </a:lnTo>
              </a:path>
            </a:pathLst>
          </a:custGeom>
          <a:noFill/>
          <a:ln w="9144">
            <a:solidFill>
              <a:srgbClr val="88888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56" name="object 22">
            <a:extLst>
              <a:ext uri="{FF2B5EF4-FFF2-40B4-BE49-F238E27FC236}">
                <a16:creationId xmlns:a16="http://schemas.microsoft.com/office/drawing/2014/main" id="{C39FCB15-CAD4-4DB2-A05F-05FB55C3875E}"/>
              </a:ext>
            </a:extLst>
          </p:cNvPr>
          <p:cNvSpPr>
            <a:spLocks/>
          </p:cNvSpPr>
          <p:nvPr/>
        </p:nvSpPr>
        <p:spPr bwMode="auto">
          <a:xfrm>
            <a:off x="3146426" y="3471863"/>
            <a:ext cx="269875" cy="0"/>
          </a:xfrm>
          <a:custGeom>
            <a:avLst/>
            <a:gdLst>
              <a:gd name="T0" fmla="*/ 0 w 269875"/>
              <a:gd name="T1" fmla="*/ 269747 w 269875"/>
              <a:gd name="T2" fmla="*/ 0 60000 65536"/>
              <a:gd name="T3" fmla="*/ 0 60000 65536"/>
              <a:gd name="T4" fmla="*/ 0 w 269875"/>
              <a:gd name="T5" fmla="*/ 269875 w 269875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269875">
                <a:moveTo>
                  <a:pt x="0" y="0"/>
                </a:moveTo>
                <a:lnTo>
                  <a:pt x="269747" y="0"/>
                </a:lnTo>
              </a:path>
            </a:pathLst>
          </a:custGeom>
          <a:noFill/>
          <a:ln w="9144">
            <a:solidFill>
              <a:srgbClr val="88888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57" name="object 23">
            <a:extLst>
              <a:ext uri="{FF2B5EF4-FFF2-40B4-BE49-F238E27FC236}">
                <a16:creationId xmlns:a16="http://schemas.microsoft.com/office/drawing/2014/main" id="{EE14E402-D3E1-44F9-9484-CE2B5FB31A88}"/>
              </a:ext>
            </a:extLst>
          </p:cNvPr>
          <p:cNvSpPr>
            <a:spLocks/>
          </p:cNvSpPr>
          <p:nvPr/>
        </p:nvSpPr>
        <p:spPr bwMode="auto">
          <a:xfrm>
            <a:off x="3146425" y="2922588"/>
            <a:ext cx="4559300" cy="0"/>
          </a:xfrm>
          <a:custGeom>
            <a:avLst/>
            <a:gdLst>
              <a:gd name="T0" fmla="*/ 0 w 4558665"/>
              <a:gd name="T1" fmla="*/ 4565909 w 4558665"/>
              <a:gd name="T2" fmla="*/ 0 60000 65536"/>
              <a:gd name="T3" fmla="*/ 0 60000 65536"/>
              <a:gd name="T4" fmla="*/ 0 w 4558665"/>
              <a:gd name="T5" fmla="*/ 4558665 w 4558665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4558665">
                <a:moveTo>
                  <a:pt x="0" y="0"/>
                </a:moveTo>
                <a:lnTo>
                  <a:pt x="4558284" y="0"/>
                </a:lnTo>
              </a:path>
            </a:pathLst>
          </a:custGeom>
          <a:noFill/>
          <a:ln w="9144">
            <a:solidFill>
              <a:srgbClr val="88888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58" name="object 24">
            <a:extLst>
              <a:ext uri="{FF2B5EF4-FFF2-40B4-BE49-F238E27FC236}">
                <a16:creationId xmlns:a16="http://schemas.microsoft.com/office/drawing/2014/main" id="{D4BBC72E-9686-413A-99E2-1919E3032DEA}"/>
              </a:ext>
            </a:extLst>
          </p:cNvPr>
          <p:cNvSpPr>
            <a:spLocks/>
          </p:cNvSpPr>
          <p:nvPr/>
        </p:nvSpPr>
        <p:spPr bwMode="auto">
          <a:xfrm>
            <a:off x="3438525" y="3483768"/>
            <a:ext cx="981075" cy="1325563"/>
          </a:xfrm>
          <a:custGeom>
            <a:avLst/>
            <a:gdLst>
              <a:gd name="T0" fmla="*/ 987587 w 980439"/>
              <a:gd name="T1" fmla="*/ 0 h 1047114"/>
              <a:gd name="T2" fmla="*/ 0 w 980439"/>
              <a:gd name="T3" fmla="*/ 0 h 1047114"/>
              <a:gd name="T4" fmla="*/ 0 w 980439"/>
              <a:gd name="T5" fmla="*/ 17734479 h 1047114"/>
              <a:gd name="T6" fmla="*/ 987587 w 980439"/>
              <a:gd name="T7" fmla="*/ 17734479 h 1047114"/>
              <a:gd name="T8" fmla="*/ 987587 w 980439"/>
              <a:gd name="T9" fmla="*/ 0 h 10471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80439"/>
              <a:gd name="T16" fmla="*/ 0 h 1047114"/>
              <a:gd name="T17" fmla="*/ 980439 w 980439"/>
              <a:gd name="T18" fmla="*/ 1047114 h 10471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80439" h="1047114">
                <a:moveTo>
                  <a:pt x="979932" y="0"/>
                </a:moveTo>
                <a:lnTo>
                  <a:pt x="0" y="0"/>
                </a:lnTo>
                <a:lnTo>
                  <a:pt x="0" y="1046988"/>
                </a:lnTo>
                <a:lnTo>
                  <a:pt x="979932" y="1046988"/>
                </a:lnTo>
                <a:lnTo>
                  <a:pt x="979932" y="0"/>
                </a:lnTo>
                <a:close/>
              </a:path>
            </a:pathLst>
          </a:custGeom>
          <a:solidFill>
            <a:srgbClr val="AFCC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56%</a:t>
            </a:r>
          </a:p>
        </p:txBody>
      </p:sp>
      <p:sp>
        <p:nvSpPr>
          <p:cNvPr id="17459" name="object 25">
            <a:extLst>
              <a:ext uri="{FF2B5EF4-FFF2-40B4-BE49-F238E27FC236}">
                <a16:creationId xmlns:a16="http://schemas.microsoft.com/office/drawing/2014/main" id="{101985F1-7E96-418F-ACCA-1F052F77D5F5}"/>
              </a:ext>
            </a:extLst>
          </p:cNvPr>
          <p:cNvSpPr>
            <a:spLocks/>
          </p:cNvSpPr>
          <p:nvPr/>
        </p:nvSpPr>
        <p:spPr bwMode="auto">
          <a:xfrm>
            <a:off x="4887912" y="3512916"/>
            <a:ext cx="981075" cy="852488"/>
          </a:xfrm>
          <a:custGeom>
            <a:avLst/>
            <a:gdLst>
              <a:gd name="T0" fmla="*/ 987586 w 980439"/>
              <a:gd name="T1" fmla="*/ 0 h 852170"/>
              <a:gd name="T2" fmla="*/ 0 w 980439"/>
              <a:gd name="T3" fmla="*/ 0 h 852170"/>
              <a:gd name="T4" fmla="*/ 0 w 980439"/>
              <a:gd name="T5" fmla="*/ 855737 h 852170"/>
              <a:gd name="T6" fmla="*/ 987586 w 980439"/>
              <a:gd name="T7" fmla="*/ 855737 h 852170"/>
              <a:gd name="T8" fmla="*/ 987586 w 980439"/>
              <a:gd name="T9" fmla="*/ 0 h 852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80439"/>
              <a:gd name="T16" fmla="*/ 0 h 852170"/>
              <a:gd name="T17" fmla="*/ 980439 w 980439"/>
              <a:gd name="T18" fmla="*/ 852170 h 8521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80439" h="852170">
                <a:moveTo>
                  <a:pt x="979931" y="0"/>
                </a:moveTo>
                <a:lnTo>
                  <a:pt x="0" y="0"/>
                </a:lnTo>
                <a:lnTo>
                  <a:pt x="0" y="851915"/>
                </a:lnTo>
                <a:lnTo>
                  <a:pt x="979931" y="851915"/>
                </a:lnTo>
                <a:lnTo>
                  <a:pt x="979931" y="0"/>
                </a:lnTo>
                <a:close/>
              </a:path>
            </a:pathLst>
          </a:custGeom>
          <a:solidFill>
            <a:srgbClr val="AFCC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56 %</a:t>
            </a:r>
          </a:p>
        </p:txBody>
      </p:sp>
      <p:sp>
        <p:nvSpPr>
          <p:cNvPr id="17460" name="object 26">
            <a:extLst>
              <a:ext uri="{FF2B5EF4-FFF2-40B4-BE49-F238E27FC236}">
                <a16:creationId xmlns:a16="http://schemas.microsoft.com/office/drawing/2014/main" id="{4B003CC0-9E1D-4F14-94D2-6886F568AA8B}"/>
              </a:ext>
            </a:extLst>
          </p:cNvPr>
          <p:cNvSpPr>
            <a:spLocks/>
          </p:cNvSpPr>
          <p:nvPr/>
        </p:nvSpPr>
        <p:spPr bwMode="auto">
          <a:xfrm>
            <a:off x="6444458" y="3498851"/>
            <a:ext cx="979487" cy="833437"/>
          </a:xfrm>
          <a:custGeom>
            <a:avLst/>
            <a:gdLst>
              <a:gd name="T0" fmla="*/ 968574 w 980439"/>
              <a:gd name="T1" fmla="*/ 0 h 833754"/>
              <a:gd name="T2" fmla="*/ 0 w 980439"/>
              <a:gd name="T3" fmla="*/ 0 h 833754"/>
              <a:gd name="T4" fmla="*/ 0 w 980439"/>
              <a:gd name="T5" fmla="*/ 829832 h 833754"/>
              <a:gd name="T6" fmla="*/ 968574 w 980439"/>
              <a:gd name="T7" fmla="*/ 829832 h 833754"/>
              <a:gd name="T8" fmla="*/ 968574 w 980439"/>
              <a:gd name="T9" fmla="*/ 0 h 8337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80439"/>
              <a:gd name="T16" fmla="*/ 0 h 833754"/>
              <a:gd name="T17" fmla="*/ 980439 w 980439"/>
              <a:gd name="T18" fmla="*/ 833754 h 8337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80439" h="833754">
                <a:moveTo>
                  <a:pt x="979932" y="0"/>
                </a:moveTo>
                <a:lnTo>
                  <a:pt x="0" y="0"/>
                </a:lnTo>
                <a:lnTo>
                  <a:pt x="0" y="833628"/>
                </a:lnTo>
                <a:lnTo>
                  <a:pt x="979932" y="833628"/>
                </a:lnTo>
                <a:lnTo>
                  <a:pt x="979932" y="0"/>
                </a:lnTo>
                <a:close/>
              </a:path>
            </a:pathLst>
          </a:custGeom>
          <a:solidFill>
            <a:srgbClr val="AFCC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52 %</a:t>
            </a:r>
          </a:p>
        </p:txBody>
      </p:sp>
      <p:sp>
        <p:nvSpPr>
          <p:cNvPr id="17461" name="object 27">
            <a:extLst>
              <a:ext uri="{FF2B5EF4-FFF2-40B4-BE49-F238E27FC236}">
                <a16:creationId xmlns:a16="http://schemas.microsoft.com/office/drawing/2014/main" id="{5BB6F070-C1B1-4960-A5A6-A01A61AB3F8A}"/>
              </a:ext>
            </a:extLst>
          </p:cNvPr>
          <p:cNvSpPr>
            <a:spLocks/>
          </p:cNvSpPr>
          <p:nvPr/>
        </p:nvSpPr>
        <p:spPr bwMode="auto">
          <a:xfrm>
            <a:off x="3146425" y="5662613"/>
            <a:ext cx="4559300" cy="0"/>
          </a:xfrm>
          <a:custGeom>
            <a:avLst/>
            <a:gdLst>
              <a:gd name="T0" fmla="*/ 0 w 4558665"/>
              <a:gd name="T1" fmla="*/ 4565909 w 4558665"/>
              <a:gd name="T2" fmla="*/ 0 60000 65536"/>
              <a:gd name="T3" fmla="*/ 0 60000 65536"/>
              <a:gd name="T4" fmla="*/ 0 w 4558665"/>
              <a:gd name="T5" fmla="*/ 4558665 w 4558665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4558665">
                <a:moveTo>
                  <a:pt x="0" y="0"/>
                </a:moveTo>
                <a:lnTo>
                  <a:pt x="4558284" y="0"/>
                </a:lnTo>
              </a:path>
            </a:pathLst>
          </a:custGeom>
          <a:noFill/>
          <a:ln w="9144">
            <a:solidFill>
              <a:srgbClr val="88888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62" name="object 28">
            <a:extLst>
              <a:ext uri="{FF2B5EF4-FFF2-40B4-BE49-F238E27FC236}">
                <a16:creationId xmlns:a16="http://schemas.microsoft.com/office/drawing/2014/main" id="{99417C3A-CDD7-4283-90CF-B1B406D77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4495801"/>
            <a:ext cx="990600" cy="587375"/>
          </a:xfrm>
          <a:prstGeom prst="rect">
            <a:avLst/>
          </a:prstGeom>
          <a:solidFill>
            <a:srgbClr val="006F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905" rIns="0" bIns="0">
            <a:spAutoFit/>
          </a:bodyPr>
          <a:lstStyle>
            <a:lvl1pPr marL="904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1400" b="1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44 %</a:t>
            </a:r>
          </a:p>
        </p:txBody>
      </p:sp>
      <p:sp>
        <p:nvSpPr>
          <p:cNvPr id="29" name="object 29">
            <a:extLst>
              <a:ext uri="{FF2B5EF4-FFF2-40B4-BE49-F238E27FC236}">
                <a16:creationId xmlns:a16="http://schemas.microsoft.com/office/drawing/2014/main" id="{017BD117-C0A0-4917-8BD7-890C7759649F}"/>
              </a:ext>
            </a:extLst>
          </p:cNvPr>
          <p:cNvSpPr txBox="1"/>
          <p:nvPr/>
        </p:nvSpPr>
        <p:spPr>
          <a:xfrm>
            <a:off x="4887911" y="4352926"/>
            <a:ext cx="993775" cy="730250"/>
          </a:xfrm>
          <a:prstGeom prst="rect">
            <a:avLst/>
          </a:prstGeom>
          <a:solidFill>
            <a:srgbClr val="006FC0"/>
          </a:solidFill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endParaRPr lang="ru-RU" sz="3350" dirty="0">
              <a:latin typeface="Times New Roman"/>
              <a:cs typeface="Times New Roman"/>
            </a:endParaRPr>
          </a:p>
          <a:p>
            <a:pPr marL="92075" algn="ctr">
              <a:defRPr/>
            </a:pPr>
            <a:r>
              <a:rPr lang="ru-RU" sz="1400" b="1" dirty="0">
                <a:solidFill>
                  <a:schemeClr val="bg1"/>
                </a:solidFill>
                <a:latin typeface="Lucida Sans Unicode"/>
                <a:cs typeface="Lucida Sans Unicode"/>
              </a:rPr>
              <a:t>44 %</a:t>
            </a:r>
          </a:p>
        </p:txBody>
      </p:sp>
      <p:sp>
        <p:nvSpPr>
          <p:cNvPr id="30" name="object 30">
            <a:extLst>
              <a:ext uri="{FF2B5EF4-FFF2-40B4-BE49-F238E27FC236}">
                <a16:creationId xmlns:a16="http://schemas.microsoft.com/office/drawing/2014/main" id="{677AA6B8-30B7-466A-9420-5F2627099EC4}"/>
              </a:ext>
            </a:extLst>
          </p:cNvPr>
          <p:cNvSpPr txBox="1"/>
          <p:nvPr/>
        </p:nvSpPr>
        <p:spPr>
          <a:xfrm>
            <a:off x="6456364" y="4254501"/>
            <a:ext cx="979487" cy="796925"/>
          </a:xfrm>
          <a:prstGeom prst="rect">
            <a:avLst/>
          </a:prstGeom>
          <a:solidFill>
            <a:srgbClr val="006FC0"/>
          </a:solidFill>
        </p:spPr>
        <p:txBody>
          <a:bodyPr lIns="0" tIns="4445" rIns="0" bIns="0">
            <a:spAutoFit/>
          </a:bodyPr>
          <a:lstStyle/>
          <a:p>
            <a:pPr>
              <a:spcBef>
                <a:spcPts val="35"/>
              </a:spcBef>
              <a:defRPr/>
            </a:pPr>
            <a:endParaRPr sz="3750" dirty="0">
              <a:latin typeface="Times New Roman"/>
              <a:cs typeface="Times New Roman"/>
            </a:endParaRPr>
          </a:p>
          <a:p>
            <a:pPr marL="92075" algn="ctr">
              <a:defRPr/>
            </a:pPr>
            <a:r>
              <a:rPr lang="ru-RU" sz="1400" b="1" dirty="0">
                <a:solidFill>
                  <a:schemeClr val="bg1"/>
                </a:solidFill>
                <a:latin typeface="Lucida Sans Unicode"/>
                <a:cs typeface="Lucida Sans Unicode"/>
              </a:rPr>
              <a:t>48 %</a:t>
            </a:r>
            <a:endParaRPr sz="1400" b="1" dirty="0">
              <a:solidFill>
                <a:schemeClr val="bg1"/>
              </a:solidFill>
              <a:latin typeface="Lucida Sans Unicode"/>
              <a:cs typeface="Lucida Sans Unicode"/>
            </a:endParaRPr>
          </a:p>
        </p:txBody>
      </p:sp>
      <p:sp>
        <p:nvSpPr>
          <p:cNvPr id="34" name="object 34">
            <a:extLst>
              <a:ext uri="{FF2B5EF4-FFF2-40B4-BE49-F238E27FC236}">
                <a16:creationId xmlns:a16="http://schemas.microsoft.com/office/drawing/2014/main" id="{7A6E22B3-B65D-47BD-A5F9-4CC6CBA49C22}"/>
              </a:ext>
            </a:extLst>
          </p:cNvPr>
          <p:cNvSpPr txBox="1"/>
          <p:nvPr/>
        </p:nvSpPr>
        <p:spPr>
          <a:xfrm>
            <a:off x="3633789" y="5929314"/>
            <a:ext cx="592137" cy="350837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lang="ru-RU" sz="2200" spc="-5" dirty="0">
                <a:solidFill>
                  <a:schemeClr val="bg1"/>
                </a:solidFill>
                <a:latin typeface="Constantia"/>
                <a:cs typeface="Constantia"/>
              </a:rPr>
              <a:t>2020</a:t>
            </a:r>
            <a:endParaRPr sz="2200" dirty="0">
              <a:solidFill>
                <a:schemeClr val="bg1"/>
              </a:solidFill>
              <a:latin typeface="Constantia"/>
              <a:cs typeface="Constantia"/>
            </a:endParaRPr>
          </a:p>
        </p:txBody>
      </p:sp>
      <p:sp>
        <p:nvSpPr>
          <p:cNvPr id="35" name="object 35">
            <a:extLst>
              <a:ext uri="{FF2B5EF4-FFF2-40B4-BE49-F238E27FC236}">
                <a16:creationId xmlns:a16="http://schemas.microsoft.com/office/drawing/2014/main" id="{2B0D9EE6-CDE8-494A-A4B8-22591EF33564}"/>
              </a:ext>
            </a:extLst>
          </p:cNvPr>
          <p:cNvSpPr txBox="1"/>
          <p:nvPr/>
        </p:nvSpPr>
        <p:spPr>
          <a:xfrm>
            <a:off x="5151439" y="5897564"/>
            <a:ext cx="733425" cy="350837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lang="ru-RU" sz="2200" spc="-10" dirty="0">
                <a:solidFill>
                  <a:schemeClr val="bg1"/>
                </a:solidFill>
                <a:latin typeface="Constantia"/>
                <a:cs typeface="Constantia"/>
              </a:rPr>
              <a:t>2021</a:t>
            </a:r>
            <a:endParaRPr sz="2200" dirty="0">
              <a:solidFill>
                <a:schemeClr val="bg1"/>
              </a:solidFill>
              <a:latin typeface="Constantia"/>
              <a:cs typeface="Constantia"/>
            </a:endParaRPr>
          </a:p>
        </p:txBody>
      </p:sp>
      <p:sp>
        <p:nvSpPr>
          <p:cNvPr id="36" name="object 36">
            <a:extLst>
              <a:ext uri="{FF2B5EF4-FFF2-40B4-BE49-F238E27FC236}">
                <a16:creationId xmlns:a16="http://schemas.microsoft.com/office/drawing/2014/main" id="{6DAF4305-A28E-4D3C-9914-4DB3D245B7B1}"/>
              </a:ext>
            </a:extLst>
          </p:cNvPr>
          <p:cNvSpPr txBox="1"/>
          <p:nvPr/>
        </p:nvSpPr>
        <p:spPr>
          <a:xfrm>
            <a:off x="6650039" y="5897563"/>
            <a:ext cx="592137" cy="361950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lang="ru-RU" sz="2200" spc="-10" dirty="0">
                <a:solidFill>
                  <a:schemeClr val="bg1"/>
                </a:solidFill>
                <a:latin typeface="Constantia"/>
                <a:cs typeface="Constantia"/>
              </a:rPr>
              <a:t>2022</a:t>
            </a:r>
            <a:endParaRPr sz="2200" dirty="0">
              <a:solidFill>
                <a:schemeClr val="bg1"/>
              </a:solidFill>
              <a:latin typeface="Constantia"/>
              <a:cs typeface="Constantia"/>
            </a:endParaRPr>
          </a:p>
        </p:txBody>
      </p:sp>
      <p:sp>
        <p:nvSpPr>
          <p:cNvPr id="17468" name="object 37">
            <a:extLst>
              <a:ext uri="{FF2B5EF4-FFF2-40B4-BE49-F238E27FC236}">
                <a16:creationId xmlns:a16="http://schemas.microsoft.com/office/drawing/2014/main" id="{3DD44218-37CD-4057-8ACA-FB92F2BC6BE9}"/>
              </a:ext>
            </a:extLst>
          </p:cNvPr>
          <p:cNvSpPr>
            <a:spLocks/>
          </p:cNvSpPr>
          <p:nvPr/>
        </p:nvSpPr>
        <p:spPr bwMode="auto">
          <a:xfrm>
            <a:off x="7937501" y="3994151"/>
            <a:ext cx="123825" cy="125413"/>
          </a:xfrm>
          <a:custGeom>
            <a:avLst/>
            <a:gdLst>
              <a:gd name="T0" fmla="*/ 0 w 125095"/>
              <a:gd name="T1" fmla="*/ 128834 h 125095"/>
              <a:gd name="T2" fmla="*/ 110565 w 125095"/>
              <a:gd name="T3" fmla="*/ 128834 h 125095"/>
              <a:gd name="T4" fmla="*/ 110565 w 125095"/>
              <a:gd name="T5" fmla="*/ 0 h 125095"/>
              <a:gd name="T6" fmla="*/ 0 w 125095"/>
              <a:gd name="T7" fmla="*/ 0 h 125095"/>
              <a:gd name="T8" fmla="*/ 0 w 125095"/>
              <a:gd name="T9" fmla="*/ 128834 h 1250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5095"/>
              <a:gd name="T16" fmla="*/ 0 h 125095"/>
              <a:gd name="T17" fmla="*/ 125095 w 125095"/>
              <a:gd name="T18" fmla="*/ 125095 h 1250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5095" h="125095">
                <a:moveTo>
                  <a:pt x="0" y="124968"/>
                </a:moveTo>
                <a:lnTo>
                  <a:pt x="124967" y="124968"/>
                </a:lnTo>
                <a:lnTo>
                  <a:pt x="124967" y="0"/>
                </a:lnTo>
                <a:lnTo>
                  <a:pt x="0" y="0"/>
                </a:lnTo>
                <a:lnTo>
                  <a:pt x="0" y="124968"/>
                </a:lnTo>
                <a:close/>
              </a:path>
            </a:pathLst>
          </a:custGeom>
          <a:solidFill>
            <a:srgbClr val="AFCC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69" name="object 38">
            <a:extLst>
              <a:ext uri="{FF2B5EF4-FFF2-40B4-BE49-F238E27FC236}">
                <a16:creationId xmlns:a16="http://schemas.microsoft.com/office/drawing/2014/main" id="{C5754BDB-63D7-4241-ABDF-A0C881998C9E}"/>
              </a:ext>
            </a:extLst>
          </p:cNvPr>
          <p:cNvSpPr>
            <a:spLocks/>
          </p:cNvSpPr>
          <p:nvPr/>
        </p:nvSpPr>
        <p:spPr bwMode="auto">
          <a:xfrm>
            <a:off x="7937501" y="4622800"/>
            <a:ext cx="123825" cy="127000"/>
          </a:xfrm>
          <a:custGeom>
            <a:avLst/>
            <a:gdLst>
              <a:gd name="T0" fmla="*/ 0 w 125095"/>
              <a:gd name="T1" fmla="*/ 126492 h 127000"/>
              <a:gd name="T2" fmla="*/ 110565 w 125095"/>
              <a:gd name="T3" fmla="*/ 126492 h 127000"/>
              <a:gd name="T4" fmla="*/ 110565 w 125095"/>
              <a:gd name="T5" fmla="*/ 0 h 127000"/>
              <a:gd name="T6" fmla="*/ 0 w 125095"/>
              <a:gd name="T7" fmla="*/ 0 h 127000"/>
              <a:gd name="T8" fmla="*/ 0 w 125095"/>
              <a:gd name="T9" fmla="*/ 126492 h 127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5095"/>
              <a:gd name="T16" fmla="*/ 0 h 127000"/>
              <a:gd name="T17" fmla="*/ 125095 w 125095"/>
              <a:gd name="T18" fmla="*/ 127000 h 127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5095" h="127000">
                <a:moveTo>
                  <a:pt x="0" y="126492"/>
                </a:moveTo>
                <a:lnTo>
                  <a:pt x="124967" y="126492"/>
                </a:lnTo>
                <a:lnTo>
                  <a:pt x="124967" y="0"/>
                </a:lnTo>
                <a:lnTo>
                  <a:pt x="0" y="0"/>
                </a:lnTo>
                <a:lnTo>
                  <a:pt x="0" y="126492"/>
                </a:lnTo>
                <a:close/>
              </a:path>
            </a:pathLst>
          </a:custGeom>
          <a:solidFill>
            <a:srgbClr val="006F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70" name="object 39">
            <a:extLst>
              <a:ext uri="{FF2B5EF4-FFF2-40B4-BE49-F238E27FC236}">
                <a16:creationId xmlns:a16="http://schemas.microsoft.com/office/drawing/2014/main" id="{E98C5383-18A4-4B2E-8CC4-C6B3E91578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8951" y="3883025"/>
            <a:ext cx="2200275" cy="120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620" rIns="0" bIns="0">
            <a:spAutoFit/>
          </a:bodyPr>
          <a:lstStyle>
            <a:lvl1pPr marL="127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2000"/>
              </a:lnSpc>
              <a:spcBef>
                <a:spcPts val="63"/>
              </a:spcBef>
            </a:pPr>
            <a:r>
              <a:rPr lang="ru-RU" altLang="ru-RU" dirty="0">
                <a:solidFill>
                  <a:schemeClr val="bg1"/>
                </a:solidFill>
                <a:latin typeface="Constantia" panose="02030602050306030303" pitchFamily="18" charset="0"/>
              </a:rPr>
              <a:t>Безвозмездные  поступления</a:t>
            </a:r>
          </a:p>
          <a:p>
            <a:pPr>
              <a:spcBef>
                <a:spcPts val="588"/>
              </a:spcBef>
            </a:pPr>
            <a:r>
              <a:rPr lang="ru-RU" altLang="ru-RU" dirty="0">
                <a:solidFill>
                  <a:schemeClr val="bg1"/>
                </a:solidFill>
                <a:latin typeface="Constantia" panose="02030602050306030303" pitchFamily="18" charset="0"/>
              </a:rPr>
              <a:t>Налоговые и неналоговые доходы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497</TotalTime>
  <Words>1135</Words>
  <Application>Microsoft Office PowerPoint</Application>
  <PresentationFormat>Широкоэкранный</PresentationFormat>
  <Paragraphs>454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6" baseType="lpstr">
      <vt:lpstr>Arial</vt:lpstr>
      <vt:lpstr>Arial Narrow</vt:lpstr>
      <vt:lpstr>Calibri</vt:lpstr>
      <vt:lpstr>Cambria</vt:lpstr>
      <vt:lpstr>Century Gothic</vt:lpstr>
      <vt:lpstr>Comic Sans MS</vt:lpstr>
      <vt:lpstr>Constantia</vt:lpstr>
      <vt:lpstr>Lucida Sans Unicode</vt:lpstr>
      <vt:lpstr>Times New Roman</vt:lpstr>
      <vt:lpstr>Wingdings 3</vt:lpstr>
      <vt:lpstr>Сектор</vt:lpstr>
      <vt:lpstr>Презентация PowerPoint</vt:lpstr>
      <vt:lpstr>БЮДЖЕТ</vt:lpstr>
      <vt:lpstr>Презентация PowerPoint</vt:lpstr>
      <vt:lpstr>ДОХОДЫ БЮДЖЕТА- поступающие в бюджет города  Горячий Ключ денежные средства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доходов бюджета</vt:lpstr>
      <vt:lpstr>Презентация PowerPoint</vt:lpstr>
      <vt:lpstr>Бюджет города Горячий Ключ по расходам в разрезе полномочий                                                                       (млн.руб.)</vt:lpstr>
      <vt:lpstr>       Социально-культурная сфера</vt:lpstr>
      <vt:lpstr>Распределение бюджетных ассигнований по муниципальным программам муниципального образования город Горячий Ключ и непрограммным направлениям деятельности</vt:lpstr>
      <vt:lpstr>Кредитные обязательства  муниципального образования города Горячий Ключ на 2020 год плановый период 2021-2022 годов </vt:lpstr>
      <vt:lpstr>Основные направления бюджетной политики сохраняют преемственность реализуемых мер, направленных на обеспечение: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Попцова Ольга Владимировна</dc:creator>
  <cp:lastModifiedBy>Комарова Инна Владимировна</cp:lastModifiedBy>
  <cp:revision>44</cp:revision>
  <cp:lastPrinted>2020-01-24T11:39:31Z</cp:lastPrinted>
  <dcterms:created xsi:type="dcterms:W3CDTF">2020-01-23T13:07:29Z</dcterms:created>
  <dcterms:modified xsi:type="dcterms:W3CDTF">2020-01-28T05:44:22Z</dcterms:modified>
</cp:coreProperties>
</file>