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78" r:id="rId7"/>
    <p:sldId id="332" r:id="rId8"/>
    <p:sldId id="333" r:id="rId9"/>
    <p:sldId id="334" r:id="rId10"/>
    <p:sldId id="337" r:id="rId11"/>
    <p:sldId id="270" r:id="rId12"/>
    <p:sldId id="276" r:id="rId13"/>
    <p:sldId id="273" r:id="rId14"/>
    <p:sldId id="330" r:id="rId15"/>
    <p:sldId id="311" r:id="rId16"/>
    <p:sldId id="326" r:id="rId17"/>
    <p:sldId id="327" r:id="rId18"/>
    <p:sldId id="331" r:id="rId19"/>
    <p:sldId id="277" r:id="rId20"/>
    <p:sldId id="303" r:id="rId21"/>
    <p:sldId id="295" r:id="rId22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марова Инна Владимировна" initials="КИВ" lastIdx="2" clrIdx="0">
    <p:extLst>
      <p:ext uri="{19B8F6BF-5375-455C-9EA6-DF929625EA0E}">
        <p15:presenceInfo xmlns:p15="http://schemas.microsoft.com/office/powerpoint/2012/main" userId="S-1-5-21-281888680-1664633561-1918786062-1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9F9"/>
    <a:srgbClr val="9900FF"/>
    <a:srgbClr val="491AA8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ИТОГО налоговые и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802</c:v>
                </c:pt>
                <c:pt idx="1">
                  <c:v>224.1</c:v>
                </c:pt>
                <c:pt idx="2">
                  <c:v>1026.0999999999999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C-4084-B6E3-312B0C5EF1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140,6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6AC-4084-B6E3-312B0C5EF1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ИТОГО налоговые и 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1137.3</c:v>
                </c:pt>
                <c:pt idx="1">
                  <c:v>140.5</c:v>
                </c:pt>
                <c:pt idx="2">
                  <c:v>1277.8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AC-4084-B6E3-312B0C5EF1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36478320"/>
        <c:axId val="536474712"/>
        <c:axId val="0"/>
      </c:bar3DChart>
      <c:catAx>
        <c:axId val="53647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474712"/>
        <c:crosses val="autoZero"/>
        <c:auto val="1"/>
        <c:lblAlgn val="ctr"/>
        <c:lblOffset val="100"/>
        <c:noMultiLvlLbl val="0"/>
      </c:catAx>
      <c:valAx>
        <c:axId val="53647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47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445384163846876E-2"/>
          <c:y val="2.4681501883224228E-2"/>
          <c:w val="0.9075870310810501"/>
          <c:h val="0.910292314900899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2330.3000000000002</c:v>
                </c:pt>
                <c:pt idx="1">
                  <c:v>3345.4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8-4F16-A09B-F88922D34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8540528"/>
        <c:axId val="1718542168"/>
        <c:axId val="202945727"/>
      </c:bar3DChart>
      <c:catAx>
        <c:axId val="1718540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8542168"/>
        <c:crosses val="autoZero"/>
        <c:auto val="1"/>
        <c:lblAlgn val="ctr"/>
        <c:lblOffset val="100"/>
        <c:noMultiLvlLbl val="0"/>
      </c:catAx>
      <c:valAx>
        <c:axId val="171854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8540528"/>
        <c:crosses val="autoZero"/>
        <c:crossBetween val="between"/>
      </c:valAx>
      <c:serAx>
        <c:axId val="202945727"/>
        <c:scaling>
          <c:orientation val="minMax"/>
        </c:scaling>
        <c:delete val="1"/>
        <c:axPos val="b"/>
        <c:majorTickMark val="none"/>
        <c:minorTickMark val="none"/>
        <c:tickLblPos val="nextTo"/>
        <c:crossAx val="171854216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2025 год </a:t>
            </a:r>
          </a:p>
        </c:rich>
      </c:tx>
      <c:layout>
        <c:manualLayout>
          <c:xMode val="edge"/>
          <c:yMode val="edge"/>
          <c:x val="0.37619429278102268"/>
          <c:y val="1.76370876663696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652996424242143"/>
          <c:y val="0.13900048593335462"/>
          <c:w val="0.67108710559661244"/>
          <c:h val="0.661931872643785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5A7-406E-99E3-023F1BE603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06E-99E3-023F1BE603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5A7-406E-99E3-023F1BE603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06E-99E3-023F1BE603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5A7-406E-99E3-023F1BE6034B}"/>
              </c:ext>
            </c:extLst>
          </c:dPt>
          <c:dLbls>
            <c:dLbl>
              <c:idx val="0"/>
              <c:layout>
                <c:manualLayout>
                  <c:x val="-0.17347799242707093"/>
                  <c:y val="-0.194654529126393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0896BF97-276D-4B63-9CD4-BFA61BED914E}" type="VALU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5A7-406E-99E3-023F1BE603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122,6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5A7-406E-99E3-023F1BE603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163,1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5A7-406E-99E3-023F1BE603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322,8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5A7-406E-99E3-023F1BE6034B}"/>
                </c:ext>
              </c:extLst>
            </c:dLbl>
            <c:dLbl>
              <c:idx val="4"/>
              <c:layout>
                <c:manualLayout>
                  <c:x val="0.2343820155118248"/>
                  <c:y val="-2.689481736502762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1,6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301778511875376E-2"/>
                      <c:h val="4.53533348988707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85A7-406E-99E3-023F1BE603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Соц.политика</c:v>
                </c:pt>
                <c:pt idx="3">
                  <c:v>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1800</c:v>
                </c:pt>
                <c:pt idx="1">
                  <c:v>122.6</c:v>
                </c:pt>
                <c:pt idx="2">
                  <c:v>163.1</c:v>
                </c:pt>
                <c:pt idx="3">
                  <c:v>322.8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A7-406E-99E3-023F1BE60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2024 год </a:t>
            </a:r>
          </a:p>
        </c:rich>
      </c:tx>
      <c:layout>
        <c:manualLayout>
          <c:xMode val="edge"/>
          <c:yMode val="edge"/>
          <c:x val="0.38217838533179455"/>
          <c:y val="5.878971634748991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CD1-4CC1-BECB-3A8BD86639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D1-4CC1-BECB-3A8BD86639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CD1-4CC1-BECB-3A8BD86639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D1-4CC1-BECB-3A8BD86639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CD1-4CC1-BECB-3A8BD866392B}"/>
              </c:ext>
            </c:extLst>
          </c:dPt>
          <c:dLbls>
            <c:dLbl>
              <c:idx val="0"/>
              <c:layout>
                <c:manualLayout>
                  <c:x val="-0.14601075745682174"/>
                  <c:y val="-0.155450783246305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2 753,6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BCD1-4CC1-BECB-3A8BD86639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131,7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D1-4CC1-BECB-3A8BD8663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158,3</a:t>
                    </a:r>
                  </a:p>
                  <a:p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D1-4CC1-BECB-3A8BD86639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/>
                      <a:t>210,6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D1-4CC1-BECB-3A8BD86639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dirty="0"/>
                      <a:t>45,2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CD1-4CC1-BECB-3A8BD8663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Соц.политика</c:v>
                </c:pt>
                <c:pt idx="3">
                  <c:v>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2753.6</c:v>
                </c:pt>
                <c:pt idx="1">
                  <c:v>131.69999999999999</c:v>
                </c:pt>
                <c:pt idx="2">
                  <c:v>158</c:v>
                </c:pt>
                <c:pt idx="3" formatCode="0.0">
                  <c:v>210.6</c:v>
                </c:pt>
                <c:pt idx="4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D1-4CC1-BECB-3A8BD8663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10:27:27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10:27:29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10:27:30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5717B4E8-C73B-49DE-A514-EDBC1A164E3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ED460DC0-5244-412B-96E2-C168C6096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>
            <a:extLst>
              <a:ext uri="{FF2B5EF4-FFF2-40B4-BE49-F238E27FC236}">
                <a16:creationId xmlns:a16="http://schemas.microsoft.com/office/drawing/2014/main" id="{683888F8-9925-4105-AC9C-A395073682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4910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3984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3059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2133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3CD12-3914-4E4E-9370-86832CECED37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B336929A-2E12-4865-A040-36304EF3F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3325" y="549275"/>
            <a:ext cx="4894263" cy="2752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869F25B-D241-43AE-BA68-7E5347CD4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461" y="3484571"/>
            <a:ext cx="7870826" cy="33028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68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">
            <a:extLst>
              <a:ext uri="{FF2B5EF4-FFF2-40B4-BE49-F238E27FC236}">
                <a16:creationId xmlns:a16="http://schemas.microsoft.com/office/drawing/2014/main" id="{FE4BC7CC-DA4F-4E88-8DE4-8CDCDDC31A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4910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3984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3059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2133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406E19-BE87-4ED8-94B3-CEF954DDB678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4D309A0-A512-49B5-B36F-45A7D1CD6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3325" y="549275"/>
            <a:ext cx="4894263" cy="2752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BC6209F-4ECF-4B78-8933-2FEF67383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461" y="3484571"/>
            <a:ext cx="7870826" cy="33028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1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>
            <a:extLst>
              <a:ext uri="{FF2B5EF4-FFF2-40B4-BE49-F238E27FC236}">
                <a16:creationId xmlns:a16="http://schemas.microsoft.com/office/drawing/2014/main" id="{5F3C7650-7848-40B6-84D9-758CB5E82F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4910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3984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3059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2133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CA9906-1C50-496D-8C35-2C1460D6A666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00CD332E-2107-48A4-87F3-CC3B3418C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3325" y="549275"/>
            <a:ext cx="4894263" cy="2752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648A721-2D85-480C-A70B-65752A748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461" y="3484571"/>
            <a:ext cx="7870826" cy="33028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029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>
            <a:extLst>
              <a:ext uri="{FF2B5EF4-FFF2-40B4-BE49-F238E27FC236}">
                <a16:creationId xmlns:a16="http://schemas.microsoft.com/office/drawing/2014/main" id="{6772DBA7-B9DA-42A1-BDFD-39FA8FC138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4910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3984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3059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2133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42FE29-8FED-4001-A95C-64A719BB0410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3061BE9A-231F-4FAD-9734-91BDB2622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3325" y="549275"/>
            <a:ext cx="4894263" cy="2752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A9482DA-A959-4858-95CB-A85A907F8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461" y="3484571"/>
            <a:ext cx="7870826" cy="33028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50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>
            <a:extLst>
              <a:ext uri="{FF2B5EF4-FFF2-40B4-BE49-F238E27FC236}">
                <a16:creationId xmlns:a16="http://schemas.microsoft.com/office/drawing/2014/main" id="{52399388-CA12-451B-9F01-61534DB41A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4910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3984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3059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2133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BF422A-2A89-4B91-8EF1-E13E42FA4658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7159C4A0-3755-454C-B6B4-A242330FC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3325" y="549275"/>
            <a:ext cx="4894263" cy="2752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544EE27E-B486-46E2-9B09-28A4B37B8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461" y="3484571"/>
            <a:ext cx="7870826" cy="33028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>
            <a:extLst>
              <a:ext uri="{FF2B5EF4-FFF2-40B4-BE49-F238E27FC236}">
                <a16:creationId xmlns:a16="http://schemas.microsoft.com/office/drawing/2014/main" id="{11B85B2E-FA90-447F-8351-C132636017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4910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3984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3059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2133" indent="-229537" defTabSz="4511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8590C4-3AE5-4252-8D2D-198704AC68F9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749F8988-9FDF-4410-97A6-687A12793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3325" y="549275"/>
            <a:ext cx="4894263" cy="2752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BEC2063D-DFC0-41F5-BA05-4F74BDF96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461" y="3484571"/>
            <a:ext cx="7870826" cy="33028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22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id="{B817CE6E-0A71-4225-836F-FC3D01A0D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id="{BAAB96A6-5285-43DB-A241-0D047FF66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BD3E53A5-AC64-4836-A6AD-69EA4ED04A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24910" indent="-229537" defTabSz="45110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83984" indent="-229537" defTabSz="45110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43059" indent="-229537" defTabSz="45110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02133" indent="-229537" defTabSz="45110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2209" algn="l"/>
                <a:tab pos="1818764" algn="l"/>
                <a:tab pos="2735319" algn="l"/>
                <a:tab pos="3653468" algn="l"/>
                <a:tab pos="4570024" algn="l"/>
                <a:tab pos="5486578" algn="l"/>
                <a:tab pos="6404727" algn="l"/>
                <a:tab pos="7321283" algn="l"/>
                <a:tab pos="8237837" algn="l"/>
                <a:tab pos="9154393" algn="l"/>
                <a:tab pos="10072542" algn="l"/>
                <a:tab pos="10989096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362F710-900B-4D86-869B-C3C9FD3AFD68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4CFEB-16B5-4261-8FC3-C9EF45B98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5C3177-949C-45EE-A9D0-EFAF1D66A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DAF88-248E-4E8D-9BB9-D1EB6729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E0CF4-D42D-4ABC-AA5E-23B4A8FE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CC354-4C89-4E9E-952E-20F21366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0B689-FFCA-47DB-80E5-98373FE4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6B664B-C503-4942-9970-67B6DA506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310B77-9FBC-47E8-949E-AB44D3D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9CE38-26A3-4810-A1C2-614B88B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4CE11-CF29-462A-B1B5-B7D88B93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0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864790-32CF-4E7D-8A92-6F32E7004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86120-DE30-4FC6-88DA-702194320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4D6A6-1098-43AB-8EBB-743BF270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A60E0-789D-4A6D-94DF-F0B11A8B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71C74-711A-4FF7-BAAE-6BA8CF2C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1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34" y="4371976"/>
            <a:ext cx="8663517" cy="11287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24B1863-0302-41BC-B569-8CDF1A9175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D768E5B-2958-431E-A979-20D058F584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1FE8-8A92-421D-A9BB-E6368B0D22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48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94546-EBE2-42B2-A288-D5B0468C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C61A9-98E4-4055-995A-858B039A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115B2-3EC5-428B-8020-7D952FEB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68663-598B-420B-8DAB-05E5AC87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27064-57E2-4C8B-8222-2A9D7231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9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DEDBD-1BE8-450B-B0A2-EACDF163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10396C-D002-487F-A45C-50FB121D4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42470-5CAB-42CB-8995-D1FD6BD1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49C9-F6BF-4FA9-BF20-76DB7B88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114C7-75D1-4C3C-AF95-504D67DA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C95FA-BD1F-4CA6-B8BA-E3C21021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C605F-BABD-4DA7-95EF-63989099C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16CD64-FB73-4AE7-AE3C-86E08E32C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D674A0-21BF-4A33-B4ED-AE01EB8B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885EC1-D00C-4AC3-9775-EFDDC0C3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7618A-02B0-48E9-A9DE-8EEE20E3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0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5EE8B-F486-4EBD-85F4-55EDB18E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3C7F2-98B1-4C4C-BB85-BE3EBAC51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35E0B-3ABF-40AB-9F54-10E8C4CA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35D2FB-26B6-40C2-B368-4E59D0A2E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79B68B-E787-4D1D-B4C3-126D5F40B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4B786F-6E07-4850-8FDE-66678D2D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8C5DCF-631D-4A72-B84F-E205BCDB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434ED-7288-4FB4-9D96-052AB330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4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F8C4-0E0F-4553-836D-F1C857EF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66C0E2-8C83-4FB2-839C-434CCA48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50013-C604-4E9B-84E3-583C99F4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8A6F-4F66-4D7A-8F10-4EAFC15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9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D4BBDC-365E-432D-8771-534BECF8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6394-CF4D-4A30-9F3F-CC0BFFF2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E9AA97-7255-404D-BE20-7D14F071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4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89C98-4BCD-4C48-8CCE-145AAECF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A450A-45F8-4578-928E-E3812431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AC73B-182C-4548-AF98-2F6AB2AD4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611BF-3122-42A1-A2C2-A3EAE873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D7193-ACE6-481E-AA59-A6BD5EC2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0E2BDC-0DFD-464C-AE63-C2384500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2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4D10B-6205-4C13-803F-9C84C3C1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510601-EFAD-4C55-AD54-C6BD86AED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62E565-A226-4328-8460-5E1BEE96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EC8263-171D-41A3-A19A-D5172568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265FE7-695E-47C8-819B-282A1956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2757E-9394-464C-8B87-15C45E5E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4E2F7-7E3C-4402-B396-A5CF2FB1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402C7-191E-4059-8384-128CFD405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45178-750F-4189-924D-4262A844F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9AB2-8531-400C-82F0-83AB848D00E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13709-8697-4E7B-922B-20D03C08D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70CCE-BC9F-4DA9-AA3C-F788DF670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2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jp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gkfu.ru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orkluch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2D44CE-F9C9-4017-805D-FE8A4EB2F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980"/>
            <a:ext cx="12192000" cy="70279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4A23C6-2D46-41FA-96D8-8B06A390A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6" y="1409700"/>
            <a:ext cx="3964429" cy="40766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E58DC2-C903-4988-801B-1712274FA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95" y="1409700"/>
            <a:ext cx="3758466" cy="407669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888D112-9521-45AA-8EDC-95EC76C4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3" y="132451"/>
            <a:ext cx="1270000" cy="111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7DC0E-8929-42D6-ABDB-2C6C072FA0D8}"/>
              </a:ext>
            </a:extLst>
          </p:cNvPr>
          <p:cNvSpPr txBox="1"/>
          <p:nvPr/>
        </p:nvSpPr>
        <p:spPr>
          <a:xfrm>
            <a:off x="2637239" y="132451"/>
            <a:ext cx="60978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БЮДЖЕТ 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МУНИЦИПАЛЬНОГО  ОБРАЗОВАНИЯ</a:t>
            </a:r>
            <a:r>
              <a:rPr lang="en-US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МУНИЦИПАЛЬНЫЙ 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 ОКРУГ ДЛЯ ЖИТЕЛЕЙ ГОРОДА 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ГОРЯЧИЙ КЛЮЧ</a:t>
            </a:r>
            <a:endParaRPr lang="en-US" altLang="ru-RU" i="1" dirty="0">
              <a:solidFill>
                <a:srgbClr val="C00000"/>
              </a:solidFill>
              <a:latin typeface="Wide Latin" panose="020A0A07050505020404" pitchFamily="18" charset="0"/>
            </a:endParaRP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   ИСПОЛНЕНИЕ ЗА 2025 ГОД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BDFAAC-8D8C-4EE0-A9BE-2673FE8B65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t="17902" r="532" b="16673"/>
          <a:stretch/>
        </p:blipFill>
        <p:spPr>
          <a:xfrm>
            <a:off x="3828000" y="2231091"/>
            <a:ext cx="4536000" cy="442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AA983C-3455-4C44-A693-E18EB9E634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14" y="237008"/>
            <a:ext cx="1516941" cy="10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6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DDD56B-34B2-44FD-9711-E957223D0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12192000" cy="6858000"/>
          </a:xfrm>
          <a:prstGeom prst="rect">
            <a:avLst/>
          </a:prstGeom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9E43AF37-0F65-4FCC-B5B6-245EC73A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993" y="412380"/>
            <a:ext cx="6300787" cy="13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0" dirty="0">
                <a:solidFill>
                  <a:srgbClr val="FF0000"/>
                </a:solidFill>
              </a:rPr>
              <a:t>Уменьшение финансовой помощи из бюджета Краснодарского края связано с окончанием строительства в рамках «Национального проекта «Образование»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00BACED-1A88-42C8-B110-6A94EDFC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219701"/>
            <a:ext cx="8099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11" name="TextBox 8">
            <a:extLst>
              <a:ext uri="{FF2B5EF4-FFF2-40B4-BE49-F238E27FC236}">
                <a16:creationId xmlns:a16="http://schemas.microsoft.com/office/drawing/2014/main" id="{E652E976-3F09-460D-B6A4-DF5060E6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6368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75E8DDCD-8A87-56F8-D8C0-25F9C39469A0}"/>
                  </a:ext>
                </a:extLst>
              </p14:cNvPr>
              <p14:cNvContentPartPr/>
              <p14:nvPr/>
            </p14:nvContentPartPr>
            <p14:xfrm>
              <a:off x="5884658" y="1994596"/>
              <a:ext cx="36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75E8DDCD-8A87-56F8-D8C0-25F9C39469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6018" y="19859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F9E5AF36-F962-483D-4EAF-BB03456D2F24}"/>
                  </a:ext>
                </a:extLst>
              </p14:cNvPr>
              <p14:cNvContentPartPr/>
              <p14:nvPr/>
            </p14:nvContentPartPr>
            <p14:xfrm>
              <a:off x="5834978" y="1994596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F9E5AF36-F962-483D-4EAF-BB03456D2F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6338" y="19859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AE17E620-8223-BC31-1C97-AF4E4A11D5FA}"/>
                  </a:ext>
                </a:extLst>
              </p14:cNvPr>
              <p14:cNvContentPartPr/>
              <p14:nvPr/>
            </p14:nvContentPartPr>
            <p14:xfrm>
              <a:off x="9675818" y="2709196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AE17E620-8223-BC31-1C97-AF4E4A11D5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6818" y="27005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72C7AAA-A4F0-C14C-AB49-FB64E5AE81AE}"/>
              </a:ext>
            </a:extLst>
          </p:cNvPr>
          <p:cNvSpPr txBox="1"/>
          <p:nvPr/>
        </p:nvSpPr>
        <p:spPr>
          <a:xfrm>
            <a:off x="4490777" y="299115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C300D31-ACB7-4A0F-A892-FE7F56423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052837"/>
              </p:ext>
            </p:extLst>
          </p:nvPr>
        </p:nvGraphicFramePr>
        <p:xfrm>
          <a:off x="686294" y="1752911"/>
          <a:ext cx="8723177" cy="472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4A63E22-0F1C-492B-9907-FEDD1EC83DEB}"/>
              </a:ext>
            </a:extLst>
          </p:cNvPr>
          <p:cNvSpPr/>
          <p:nvPr/>
        </p:nvSpPr>
        <p:spPr>
          <a:xfrm>
            <a:off x="5834978" y="5218261"/>
            <a:ext cx="1642454" cy="2416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2024 год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7CBE2D5-6E74-4B35-9E75-E385C8CC4547}"/>
              </a:ext>
            </a:extLst>
          </p:cNvPr>
          <p:cNvSpPr/>
          <p:nvPr/>
        </p:nvSpPr>
        <p:spPr>
          <a:xfrm>
            <a:off x="2551472" y="5218261"/>
            <a:ext cx="1532804" cy="2416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2025 год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F393133-078E-42B4-BC4E-9F689E27C689}"/>
              </a:ext>
            </a:extLst>
          </p:cNvPr>
          <p:cNvSpPr/>
          <p:nvPr/>
        </p:nvSpPr>
        <p:spPr>
          <a:xfrm>
            <a:off x="7621916" y="2636838"/>
            <a:ext cx="936146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3345,4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A6DB125-F200-42E6-8C27-E69D0BF8AC34}"/>
              </a:ext>
            </a:extLst>
          </p:cNvPr>
          <p:cNvSpPr/>
          <p:nvPr/>
        </p:nvSpPr>
        <p:spPr>
          <a:xfrm>
            <a:off x="1897416" y="3482637"/>
            <a:ext cx="909361" cy="3708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2330,3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05515B9-AE2A-43AF-B60C-5EA0A173F97E}"/>
              </a:ext>
            </a:extLst>
          </p:cNvPr>
          <p:cNvSpPr/>
          <p:nvPr/>
        </p:nvSpPr>
        <p:spPr>
          <a:xfrm>
            <a:off x="3082413" y="2613329"/>
            <a:ext cx="2968799" cy="55418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Уменьшение на 1 014,8 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907389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7708BB-888D-419E-8FAF-FBC3EF558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5E55CBCF-C370-4687-A614-3C65B6ABF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179388"/>
            <a:ext cx="6650038" cy="831850"/>
          </a:xfrm>
          <a:prstGeom prst="rect">
            <a:avLst/>
          </a:prstGeom>
          <a:solidFill>
            <a:srgbClr val="729FCF">
              <a:alpha val="0"/>
            </a:srgbClr>
          </a:solidFill>
          <a:ln>
            <a:noFill/>
          </a:ln>
          <a:effectLst/>
        </p:spPr>
        <p:txBody>
          <a:bodyPr wrap="none"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rgbClr val="1E6A3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Расходы в социальной сфере в 2025 году составили 2 410,1 млн. рублей,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или 62,9 % от общей суммы расходов. В сравнении с 2024 годом расходы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на социальную сферу уменьшились на 889,3 млн рублей</a:t>
            </a:r>
          </a:p>
        </p:txBody>
      </p:sp>
      <p:graphicFrame>
        <p:nvGraphicFramePr>
          <p:cNvPr id="4" name="Диаграмма 7">
            <a:extLst>
              <a:ext uri="{FF2B5EF4-FFF2-40B4-BE49-F238E27FC236}">
                <a16:creationId xmlns:a16="http://schemas.microsoft.com/office/drawing/2014/main" id="{9430FE28-E823-4F07-9F0E-C685B37B5E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533724"/>
              </p:ext>
            </p:extLst>
          </p:nvPr>
        </p:nvGraphicFramePr>
        <p:xfrm>
          <a:off x="6119019" y="1562919"/>
          <a:ext cx="4733542" cy="479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13">
            <a:extLst>
              <a:ext uri="{FF2B5EF4-FFF2-40B4-BE49-F238E27FC236}">
                <a16:creationId xmlns:a16="http://schemas.microsoft.com/office/drawing/2014/main" id="{5ADF70ED-0669-492A-B6FF-59C5E1012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787385"/>
              </p:ext>
            </p:extLst>
          </p:nvPr>
        </p:nvGraphicFramePr>
        <p:xfrm>
          <a:off x="335204" y="1590726"/>
          <a:ext cx="4917591" cy="477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3804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B5C184-2EC8-4E3E-B58E-A3B4FF147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21" name="Text Box 1">
            <a:extLst>
              <a:ext uri="{FF2B5EF4-FFF2-40B4-BE49-F238E27FC236}">
                <a16:creationId xmlns:a16="http://schemas.microsoft.com/office/drawing/2014/main" id="{61B4D7B7-862F-4AF5-AB7C-7E8A9CA7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973" y="2160588"/>
            <a:ext cx="9055177" cy="37893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Норматив, утвержденный постановлением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главы администрации (губернатора)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Краснодарского края 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от 11 сентября 2024 года № 593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ru-RU" alt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–  273,6 млн. рублей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400" dirty="0">
              <a:solidFill>
                <a:srgbClr val="3465A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Фактические расходы на содержание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органов местного самоуправления МО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Город Горячий Ключ за 2025 год</a:t>
            </a:r>
            <a:r>
              <a:rPr lang="ru-RU" altLang="ru-RU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–  238,3  млн. рублей</a:t>
            </a: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endParaRPr lang="ru-RU" altLang="ru-RU" sz="4000" b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D0418E59-9B40-4D4A-B153-A0500F0D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4" y="1024569"/>
            <a:ext cx="6300787" cy="95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772D03CC-6A59-4284-9A25-DB4148C62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720725"/>
            <a:ext cx="59404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Соблюден норматив формирования расходов на содержание органов местного самоуправления в 2025 году:</a:t>
            </a:r>
          </a:p>
        </p:txBody>
      </p:sp>
    </p:spTree>
    <p:extLst>
      <p:ext uri="{BB962C8B-B14F-4D97-AF65-F5344CB8AC3E}">
        <p14:creationId xmlns:p14="http://schemas.microsoft.com/office/powerpoint/2010/main" val="1559250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AEF57C-5F82-467A-963E-D92FBAB1F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32"/>
            <a:ext cx="12192000" cy="6908404"/>
          </a:xfrm>
          <a:prstGeom prst="rect">
            <a:avLst/>
          </a:prstGeom>
        </p:spPr>
      </p:pic>
      <p:sp>
        <p:nvSpPr>
          <p:cNvPr id="26627" name="Line 1">
            <a:extLst>
              <a:ext uri="{FF2B5EF4-FFF2-40B4-BE49-F238E27FC236}">
                <a16:creationId xmlns:a16="http://schemas.microsoft.com/office/drawing/2014/main" id="{315A3CE7-CCBB-4406-A7F8-67C6BE8B7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783" y="1544463"/>
            <a:ext cx="4435587" cy="0"/>
          </a:xfrm>
          <a:prstGeom prst="line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6628" name="AutoShape 2">
            <a:extLst>
              <a:ext uri="{FF2B5EF4-FFF2-40B4-BE49-F238E27FC236}">
                <a16:creationId xmlns:a16="http://schemas.microsoft.com/office/drawing/2014/main" id="{99202637-21B2-433D-848F-C426B7072D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89783" y="1577925"/>
            <a:ext cx="0" cy="485798"/>
          </a:xfrm>
          <a:prstGeom prst="straightConnector1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29" name="AutoShape 3">
            <a:extLst>
              <a:ext uri="{FF2B5EF4-FFF2-40B4-BE49-F238E27FC236}">
                <a16:creationId xmlns:a16="http://schemas.microsoft.com/office/drawing/2014/main" id="{57A77177-1ABB-4BE8-82BB-03480E0994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51065" y="1544824"/>
            <a:ext cx="0" cy="485798"/>
          </a:xfrm>
          <a:prstGeom prst="straightConnector1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0" name="AutoShape 4">
            <a:extLst>
              <a:ext uri="{FF2B5EF4-FFF2-40B4-BE49-F238E27FC236}">
                <a16:creationId xmlns:a16="http://schemas.microsoft.com/office/drawing/2014/main" id="{855CDCF3-131A-4F07-A553-0815E955E2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25370" y="1544463"/>
            <a:ext cx="0" cy="486159"/>
          </a:xfrm>
          <a:prstGeom prst="straightConnector1">
            <a:avLst/>
          </a:prstGeom>
          <a:noFill/>
          <a:ln w="38160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31" name="Rectangle 5">
            <a:extLst>
              <a:ext uri="{FF2B5EF4-FFF2-40B4-BE49-F238E27FC236}">
                <a16:creationId xmlns:a16="http://schemas.microsoft.com/office/drawing/2014/main" id="{9B0E2BB3-2639-41ED-8E20-E43C389B9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135" y="2044163"/>
            <a:ext cx="2005488" cy="1554113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200" b="0" dirty="0">
                <a:solidFill>
                  <a:srgbClr val="31489F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</a:t>
            </a:r>
            <a:r>
              <a:rPr lang="en-US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3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31 квартира</a:t>
            </a: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92D050"/>
                </a:solidFill>
                <a:latin typeface="Trebuchet MS" panose="020B0603020202020204" pitchFamily="34" charset="0"/>
              </a:rPr>
              <a:t>94,6</a:t>
            </a:r>
            <a:endParaRPr lang="ru-RU" altLang="ru-RU" sz="2000" b="0" dirty="0">
              <a:solidFill>
                <a:srgbClr val="92D050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sp>
        <p:nvSpPr>
          <p:cNvPr id="26632" name="Rectangle 6">
            <a:extLst>
              <a:ext uri="{FF2B5EF4-FFF2-40B4-BE49-F238E27FC236}">
                <a16:creationId xmlns:a16="http://schemas.microsoft.com/office/drawing/2014/main" id="{D46B1F95-047D-47B4-A7B8-A2BB3544C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906" y="2030622"/>
            <a:ext cx="1788020" cy="1567658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2024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24 квартиры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77,0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sp>
        <p:nvSpPr>
          <p:cNvPr id="26633" name="Rectangle 7">
            <a:extLst>
              <a:ext uri="{FF2B5EF4-FFF2-40B4-BE49-F238E27FC236}">
                <a16:creationId xmlns:a16="http://schemas.microsoft.com/office/drawing/2014/main" id="{FBA6A45B-282E-48FF-A962-FDA1CD138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389" y="2030622"/>
            <a:ext cx="1667642" cy="1567654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2025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18 квартир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62,1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sp>
        <p:nvSpPr>
          <p:cNvPr id="28683" name="Rectangle 10">
            <a:extLst>
              <a:ext uri="{FF2B5EF4-FFF2-40B4-BE49-F238E27FC236}">
                <a16:creationId xmlns:a16="http://schemas.microsoft.com/office/drawing/2014/main" id="{0957B30F-C161-493A-94D2-7282D8854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218" y="309422"/>
            <a:ext cx="7132262" cy="90207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b="0" dirty="0">
                <a:solidFill>
                  <a:schemeClr val="tx1"/>
                </a:solidFill>
              </a:rPr>
              <a:t>Приобретение квартир детям-сиротам за счет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b="0" dirty="0">
                <a:solidFill>
                  <a:schemeClr val="tx1"/>
                </a:solidFill>
              </a:rPr>
              <a:t>финансовой помощи из бюджета Краснодарского края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A72F19-C697-4C5D-A12D-19343699C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2" y="1211856"/>
            <a:ext cx="5603765" cy="511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C9FD3E-E3AA-4DAA-AAB6-4EB5964F4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674" name="Рисунок 10">
            <a:extLst>
              <a:ext uri="{FF2B5EF4-FFF2-40B4-BE49-F238E27FC236}">
                <a16:creationId xmlns:a16="http://schemas.microsoft.com/office/drawing/2014/main" id="{87BFEB9A-6286-4525-886F-6B044FDE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5" y="1194046"/>
            <a:ext cx="3503364" cy="26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12EE7091-5213-444A-BC60-0BCE28A2E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0329"/>
              </p:ext>
            </p:extLst>
          </p:nvPr>
        </p:nvGraphicFramePr>
        <p:xfrm>
          <a:off x="3912073" y="2022764"/>
          <a:ext cx="7162800" cy="3713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4026">
                <a:tc row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Наименование национального проекта </a:t>
                      </a:r>
                    </a:p>
                  </a:txBody>
                  <a:tcPr marL="91442" marR="91442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    Объём финансирования </a:t>
                      </a:r>
                    </a:p>
                  </a:txBody>
                  <a:tcPr marL="91442" marR="91442" marT="45714" marB="4571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9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Назначено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Исполнено 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05">
                <a:tc>
                  <a:txBody>
                    <a:bodyPr/>
                    <a:lstStyle/>
                    <a:p>
                      <a:r>
                        <a:rPr lang="ru-RU" sz="2000" dirty="0"/>
                        <a:t>Образование</a:t>
                      </a:r>
                    </a:p>
                  </a:txBody>
                  <a:tcPr marL="91442" marR="9144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49 616,4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49 616,4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692">
                <a:tc>
                  <a:txBody>
                    <a:bodyPr/>
                    <a:lstStyle/>
                    <a:p>
                      <a:r>
                        <a:rPr lang="ru-RU" sz="2000" dirty="0"/>
                        <a:t>Жильё и городская среда </a:t>
                      </a:r>
                    </a:p>
                  </a:txBody>
                  <a:tcPr marL="91442" marR="9144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227 744,3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227 744,3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998">
                <a:tc>
                  <a:txBody>
                    <a:bodyPr/>
                    <a:lstStyle/>
                    <a:p>
                      <a:r>
                        <a:rPr lang="ru-RU" sz="2000" dirty="0"/>
                        <a:t>Инфраструктура для жизни</a:t>
                      </a:r>
                    </a:p>
                  </a:txBody>
                  <a:tcPr marL="91442" marR="9144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174 891,8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163 696,8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7499520"/>
                  </a:ext>
                </a:extLst>
              </a:tr>
            </a:tbl>
          </a:graphicData>
        </a:graphic>
      </p:graphicFrame>
      <p:sp>
        <p:nvSpPr>
          <p:cNvPr id="28712" name="Заголовок 9">
            <a:extLst>
              <a:ext uri="{FF2B5EF4-FFF2-40B4-BE49-F238E27FC236}">
                <a16:creationId xmlns:a16="http://schemas.microsoft.com/office/drawing/2014/main" id="{394488A4-9A84-40EE-B06F-73D75186F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6356" y="679765"/>
            <a:ext cx="5014913" cy="88490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dirty="0"/>
            </a:br>
            <a:r>
              <a:rPr lang="ru-RU" altLang="ru-RU" sz="3600" b="1" dirty="0">
                <a:solidFill>
                  <a:srgbClr val="C00000"/>
                </a:solidFill>
              </a:rPr>
              <a:t>Национальные проекты 2025 год</a:t>
            </a:r>
            <a:r>
              <a:rPr lang="ru-RU" altLang="ru-RU" sz="4000" b="1" dirty="0">
                <a:solidFill>
                  <a:srgbClr val="C00000"/>
                </a:solidFill>
              </a:rPr>
              <a:t> </a:t>
            </a:r>
            <a:br>
              <a:rPr lang="ru-RU" altLang="ru-RU" sz="4000" dirty="0">
                <a:solidFill>
                  <a:srgbClr val="C00000"/>
                </a:solidFill>
              </a:rPr>
            </a:br>
            <a:r>
              <a:rPr lang="ru-RU" altLang="ru-RU" sz="1800" dirty="0"/>
              <a:t>(тыс. рублей)</a:t>
            </a:r>
            <a:br>
              <a:rPr lang="ru-RU" altLang="ru-RU" sz="1800" dirty="0"/>
            </a:b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99459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BB85D-BE36-40BB-A4C1-1AB7DB90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698" name="TextBox 2">
            <a:extLst>
              <a:ext uri="{FF2B5EF4-FFF2-40B4-BE49-F238E27FC236}">
                <a16:creationId xmlns:a16="http://schemas.microsoft.com/office/drawing/2014/main" id="{3622870F-4B68-4CFC-9975-EA79E550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786" y="1"/>
            <a:ext cx="8352928" cy="830997"/>
          </a:xfrm>
          <a:prstGeom prst="rect">
            <a:avLst/>
          </a:prstGeom>
          <a:gradFill>
            <a:gsLst>
              <a:gs pos="34426">
                <a:srgbClr val="00B0F0"/>
              </a:gs>
              <a:gs pos="100000">
                <a:schemeClr val="bg1">
                  <a:lumMod val="85000"/>
                </a:schemeClr>
              </a:gs>
              <a:gs pos="86000">
                <a:srgbClr val="00B0F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txBody>
          <a:bodyPr wrap="square">
            <a:spAutoFit/>
          </a:bodyPr>
          <a:lstStyle/>
          <a:p>
            <a:pPr algn="just"/>
            <a:r>
              <a:rPr lang="ru-RU" altLang="ru-RU" sz="1200" dirty="0">
                <a:solidFill>
                  <a:srgbClr val="0E2C3E"/>
                </a:solidFill>
              </a:rPr>
              <a:t>    </a:t>
            </a:r>
          </a:p>
          <a:p>
            <a:pPr algn="just"/>
            <a:r>
              <a:rPr lang="ru-RU" altLang="ru-RU" sz="1200" dirty="0">
                <a:solidFill>
                  <a:srgbClr val="0E2C3E"/>
                </a:solidFill>
              </a:rPr>
              <a:t> </a:t>
            </a:r>
            <a:r>
              <a:rPr lang="ru-RU" altLang="ru-RU" sz="1200" dirty="0">
                <a:solidFill>
                  <a:srgbClr val="C00000"/>
                </a:solidFill>
              </a:rPr>
              <a:t>Расходы на реализацию мероприятий 34 программ муниципального образования город Горячий Ключ в 2025 году составили 3 603,0 млн. рублей, или 96,9% к уточненной росписи. Удельный вес расходов муниципального бюджета, осуществляемых в рамках муниципальных программ муниципального образования город Горячий Ключ, составил 94,0%.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78B161-11B7-4BA1-9FCF-BD54FF7F192F}"/>
              </a:ext>
            </a:extLst>
          </p:cNvPr>
          <p:cNvSpPr/>
          <p:nvPr/>
        </p:nvSpPr>
        <p:spPr>
          <a:xfrm>
            <a:off x="1919286" y="821940"/>
            <a:ext cx="8352928" cy="523220"/>
          </a:xfrm>
          <a:prstGeom prst="rect">
            <a:avLst/>
          </a:prstGeom>
          <a:gradFill>
            <a:gsLst>
              <a:gs pos="92350">
                <a:schemeClr val="bg2">
                  <a:lumMod val="90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dk1">
                <a:alpha val="0"/>
              </a:schemeClr>
            </a:solidFill>
          </a:ln>
          <a:effectLst>
            <a:glow>
              <a:schemeClr val="accent1">
                <a:alpha val="0"/>
              </a:schemeClr>
            </a:glow>
            <a:outerShdw sx="1000" sy="1000" algn="ctr" rotWithShape="0">
              <a:srgbClr val="000000">
                <a:alpha val="0"/>
              </a:srgbClr>
            </a:outerShdw>
            <a:reflection stA="0"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бюджета муниципального образования, произведенные в 2025 году в рамках муниципальных программ муниципального образования муниципальный округ город Горячий Ключ Краснодарского края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E65BC87-6A52-4757-9E2B-6CDC09F7C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03150"/>
              </p:ext>
            </p:extLst>
          </p:nvPr>
        </p:nvGraphicFramePr>
        <p:xfrm>
          <a:off x="1919536" y="1484784"/>
          <a:ext cx="8352928" cy="4988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2025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2025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Информационное освещение деятельности органов местного самоуправления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Управление муниципальным имуществом и земельными ресурсами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26,2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Содействие развитию малого и среднего предпринимательства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Формирование инвестиционной привлекательности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Управление муниципальными финансами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объектами инженерной инфраструктуры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219,4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205,4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Создание условий для развития муниципальной политики в отдельных секторах экономики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108,1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103,8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Информатизация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91,8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Противодействие коррупции в администрации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42,6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1713,8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1710,0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 подготовке градостроительной и землеустроительной документации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Дети Горячего Ключа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69,9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229,9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219,0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95,2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Сохранение и развитие традиционной народной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70,9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703" name="TextBox 6">
            <a:extLst>
              <a:ext uri="{FF2B5EF4-FFF2-40B4-BE49-F238E27FC236}">
                <a16:creationId xmlns:a16="http://schemas.microsoft.com/office/drawing/2014/main" id="{80D486DC-BA17-44D4-9C36-59E01070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9" y="1274764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1442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35375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A1FAB3-F035-4D47-B783-01ED00AC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BC3B7F-AF7E-4853-935B-2D75C4E17777}"/>
              </a:ext>
            </a:extLst>
          </p:cNvPr>
          <p:cNvSpPr/>
          <p:nvPr/>
        </p:nvSpPr>
        <p:spPr>
          <a:xfrm>
            <a:off x="1919536" y="188640"/>
            <a:ext cx="8275792" cy="523220"/>
          </a:xfrm>
          <a:prstGeom prst="rect">
            <a:avLst/>
          </a:prstGeom>
          <a:gradFill>
            <a:gsLst>
              <a:gs pos="92350">
                <a:schemeClr val="accent1">
                  <a:lumMod val="75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бюджета муниципального образования, произведенные в 2025 году в рамках муниципальных программ муниципального образования город Горячий Ключ 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62B4F8A-8807-434A-B569-7BC621048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94482"/>
              </p:ext>
            </p:extLst>
          </p:nvPr>
        </p:nvGraphicFramePr>
        <p:xfrm>
          <a:off x="1919536" y="711861"/>
          <a:ext cx="8275792" cy="5741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46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2025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2025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Молодежь Горячего Ключа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15,7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113,1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111,8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Площадка нашего двора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торговой деятельности на территории муниципального образования город Горячий Ключ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санаторно-курортного и туристического комплекса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68,2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безопасности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37,4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Формирование современной городской среды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233,1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231,3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Реализация мероприятий по допризывной подготовке молодежи к военной службе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Профилактика терроризма и экстремизма, а также минимизация и ликвидация их проявлений на территории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пожарной безопасности и защита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61,6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Дорожное хозяйство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132,0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125,0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коммунального комплекса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575,8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528,0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91,7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83,5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8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26CD1C-8EB3-4F92-8614-90B3D9A4D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92AAC2-FC6D-4F63-8454-A1BE2C9B0B5B}"/>
              </a:ext>
            </a:extLst>
          </p:cNvPr>
          <p:cNvSpPr/>
          <p:nvPr/>
        </p:nvSpPr>
        <p:spPr>
          <a:xfrm>
            <a:off x="1986416" y="84847"/>
            <a:ext cx="8208912" cy="523220"/>
          </a:xfrm>
          <a:prstGeom prst="rect">
            <a:avLst/>
          </a:prstGeom>
          <a:gradFill>
            <a:gsLst>
              <a:gs pos="92350">
                <a:schemeClr val="accent1">
                  <a:lumMod val="75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бюджета муниципального образования, произведенные в 2025 году в рамках муниципальных программ муниципального образования город Горячий Ключ 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D844F1C-A5FC-4F1B-B4DC-E5549AD4C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33596"/>
              </p:ext>
            </p:extLst>
          </p:nvPr>
        </p:nvGraphicFramePr>
        <p:xfrm>
          <a:off x="1974831" y="629371"/>
          <a:ext cx="8225625" cy="1788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32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2025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2025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По оказанию поддержки и развития казачьих обществ 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Горячеключевского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 районного казачьего общества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Гармонизация межнациональных отношений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Социальная поддержка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65,1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58,2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93,6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E3B5F3E-82C1-46E1-85D0-E706D3754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800983"/>
              </p:ext>
            </p:extLst>
          </p:nvPr>
        </p:nvGraphicFramePr>
        <p:xfrm>
          <a:off x="1992138" y="2418324"/>
          <a:ext cx="821087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Поддержка социально ориентированных некоммерческих организаций и развитие гражданского общества, реализация и функционирование территориального общественного самоуправления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46,6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3E419A-3BCF-4B86-A51A-F3F6B88D6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94724"/>
              </p:ext>
            </p:extLst>
          </p:nvPr>
        </p:nvGraphicFramePr>
        <p:xfrm>
          <a:off x="1986416" y="3160237"/>
          <a:ext cx="821403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2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Духовно-нравственное развитие детей и молодежи, становление и укрепление семейных традиций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164D3FF-7503-45C6-8B6C-1D6C508D3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37207"/>
              </p:ext>
            </p:extLst>
          </p:nvPr>
        </p:nvGraphicFramePr>
        <p:xfrm>
          <a:off x="1992137" y="4058474"/>
          <a:ext cx="8203190" cy="44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852">
                  <a:extLst>
                    <a:ext uri="{9D8B030D-6E8A-4147-A177-3AD203B41FA5}">
                      <a16:colId xmlns:a16="http://schemas.microsoft.com/office/drawing/2014/main" val="269418456"/>
                    </a:ext>
                  </a:extLst>
                </a:gridCol>
                <a:gridCol w="4751273">
                  <a:extLst>
                    <a:ext uri="{9D8B030D-6E8A-4147-A177-3AD203B41FA5}">
                      <a16:colId xmlns:a16="http://schemas.microsoft.com/office/drawing/2014/main" val="345898327"/>
                    </a:ext>
                  </a:extLst>
                </a:gridCol>
                <a:gridCol w="1013544">
                  <a:extLst>
                    <a:ext uri="{9D8B030D-6E8A-4147-A177-3AD203B41FA5}">
                      <a16:colId xmlns:a16="http://schemas.microsoft.com/office/drawing/2014/main" val="2102460084"/>
                    </a:ext>
                  </a:extLst>
                </a:gridCol>
                <a:gridCol w="999496">
                  <a:extLst>
                    <a:ext uri="{9D8B030D-6E8A-4147-A177-3AD203B41FA5}">
                      <a16:colId xmlns:a16="http://schemas.microsoft.com/office/drawing/2014/main" val="3924329585"/>
                    </a:ext>
                  </a:extLst>
                </a:gridCol>
                <a:gridCol w="1011025">
                  <a:extLst>
                    <a:ext uri="{9D8B030D-6E8A-4147-A177-3AD203B41FA5}">
                      <a16:colId xmlns:a16="http://schemas.microsoft.com/office/drawing/2014/main" val="3370735665"/>
                    </a:ext>
                  </a:extLst>
                </a:gridCol>
              </a:tblGrid>
              <a:tr h="443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3 718,4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3 603,0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96,9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81877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4E477B-D787-4C75-B662-E8E00F7E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23" y="4502428"/>
            <a:ext cx="3174126" cy="2196385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3C6B1EC-4F49-4E73-AA7A-02AD2E976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77019"/>
              </p:ext>
            </p:extLst>
          </p:nvPr>
        </p:nvGraphicFramePr>
        <p:xfrm>
          <a:off x="1988983" y="3708157"/>
          <a:ext cx="8206346" cy="38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4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Переселение граждан из аварийного жилого фонда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34,9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799FEC-F169-4DA2-91ED-176BBC76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58230-FCDF-4D6F-8B38-D2BCBA98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Динамика основных расходов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7344A32-D992-4354-A87B-E0FE28661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68427"/>
              </p:ext>
            </p:extLst>
          </p:nvPr>
        </p:nvGraphicFramePr>
        <p:xfrm>
          <a:off x="2522862" y="1318887"/>
          <a:ext cx="7931532" cy="263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2908103666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488133139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126682085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1974375911"/>
                    </a:ext>
                  </a:extLst>
                </a:gridCol>
              </a:tblGrid>
              <a:tr h="9788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Жилищно-коммунальное и</a:t>
                      </a:r>
                    </a:p>
                    <a:p>
                      <a:pPr algn="ctr"/>
                      <a:r>
                        <a:rPr lang="ru-RU" sz="1600" dirty="0"/>
                        <a:t>дорожное хозяйство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Культура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Образование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75965"/>
                  </a:ext>
                </a:extLst>
              </a:tr>
              <a:tr h="3482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50808"/>
                  </a:ext>
                </a:extLst>
              </a:tr>
              <a:tr h="3335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467,9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1019,7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399904"/>
                  </a:ext>
                </a:extLst>
              </a:tr>
              <a:tr h="3437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390,6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1330,5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6523"/>
                  </a:ext>
                </a:extLst>
              </a:tr>
              <a:tr h="543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470,2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1869,5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663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E86DAF-47AF-4D9C-8637-1D6BD9C02043}"/>
              </a:ext>
            </a:extLst>
          </p:cNvPr>
          <p:cNvSpPr txBox="1"/>
          <p:nvPr/>
        </p:nvSpPr>
        <p:spPr>
          <a:xfrm>
            <a:off x="9194952" y="949555"/>
            <a:ext cx="171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м</a:t>
            </a:r>
            <a:r>
              <a:rPr lang="ru-RU" sz="1800" dirty="0" err="1"/>
              <a:t>лн.рублей</a:t>
            </a:r>
            <a:endParaRPr lang="ru-RU" sz="18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56DAB06-95A0-47A1-AB52-90757A80E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18499"/>
              </p:ext>
            </p:extLst>
          </p:nvPr>
        </p:nvGraphicFramePr>
        <p:xfrm>
          <a:off x="2522862" y="3789802"/>
          <a:ext cx="7931532" cy="75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3030694988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2969638573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64908594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2097576019"/>
                    </a:ext>
                  </a:extLst>
                </a:gridCol>
              </a:tblGrid>
              <a:tr h="3711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788,0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131,7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2753,6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99448"/>
                  </a:ext>
                </a:extLst>
              </a:tr>
              <a:tr h="3816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881,5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6340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E6FE9CF-ABC4-4525-8443-B633D184A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74078"/>
              </p:ext>
            </p:extLst>
          </p:nvPr>
        </p:nvGraphicFramePr>
        <p:xfrm>
          <a:off x="2522862" y="4542638"/>
          <a:ext cx="793153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275870992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3455436649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3771584527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574019401"/>
                    </a:ext>
                  </a:extLst>
                </a:gridCol>
              </a:tblGrid>
              <a:tr h="43698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Рост объёма расходов в 2025 г. к 2020 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+ 682,1, рост 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 3,4 раза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+ 27,2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27 %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+ 972,9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рост в 1,4 раза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8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85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A75716-FF04-47E9-962C-794D55515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866" name="AutoShape 1">
            <a:extLst>
              <a:ext uri="{FF2B5EF4-FFF2-40B4-BE49-F238E27FC236}">
                <a16:creationId xmlns:a16="http://schemas.microsoft.com/office/drawing/2014/main" id="{A4633B3A-287C-4A45-A53F-240F9F331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704880"/>
            <a:ext cx="7416800" cy="798512"/>
          </a:xfrm>
          <a:prstGeom prst="homePlate">
            <a:avLst>
              <a:gd name="adj" fmla="val 50053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Муниципальный долг на 1 января 2025 года</a:t>
            </a:r>
          </a:p>
        </p:txBody>
      </p:sp>
      <p:sp>
        <p:nvSpPr>
          <p:cNvPr id="36867" name="AutoShape 2">
            <a:extLst>
              <a:ext uri="{FF2B5EF4-FFF2-40B4-BE49-F238E27FC236}">
                <a16:creationId xmlns:a16="http://schemas.microsoft.com/office/drawing/2014/main" id="{FA35AA28-DF76-4ECB-B936-012DD075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141664"/>
            <a:ext cx="7416800" cy="712787"/>
          </a:xfrm>
          <a:prstGeom prst="homePlate">
            <a:avLst>
              <a:gd name="adj" fmla="val 50052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Погашение кредита кредитным организациям</a:t>
            </a:r>
          </a:p>
        </p:txBody>
      </p:sp>
      <p:sp>
        <p:nvSpPr>
          <p:cNvPr id="36868" name="AutoShape 3">
            <a:extLst>
              <a:ext uri="{FF2B5EF4-FFF2-40B4-BE49-F238E27FC236}">
                <a16:creationId xmlns:a16="http://schemas.microsoft.com/office/drawing/2014/main" id="{3B30FF68-DFA5-4798-9DFA-2EF08845E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854451"/>
            <a:ext cx="7416800" cy="690563"/>
          </a:xfrm>
          <a:prstGeom prst="homePlate">
            <a:avLst>
              <a:gd name="adj" fmla="val 49922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>
                <a:solidFill>
                  <a:srgbClr val="568D11"/>
                </a:solidFill>
                <a:latin typeface="Trebuchet MS" panose="020B0603020202020204" pitchFamily="34" charset="0"/>
              </a:rPr>
              <a:t>Получение бюджетного кредита</a:t>
            </a:r>
          </a:p>
        </p:txBody>
      </p:sp>
      <p:sp>
        <p:nvSpPr>
          <p:cNvPr id="36869" name="AutoShape 4">
            <a:extLst>
              <a:ext uri="{FF2B5EF4-FFF2-40B4-BE49-F238E27FC236}">
                <a16:creationId xmlns:a16="http://schemas.microsoft.com/office/drawing/2014/main" id="{7764CE59-536D-44E4-86C4-9C72EF66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876926"/>
            <a:ext cx="7416800" cy="658813"/>
          </a:xfrm>
          <a:prstGeom prst="homePlate">
            <a:avLst>
              <a:gd name="adj" fmla="val 49931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Муниципальный долг на 1 января 2026 года</a:t>
            </a:r>
          </a:p>
        </p:txBody>
      </p:sp>
      <p:graphicFrame>
        <p:nvGraphicFramePr>
          <p:cNvPr id="31749" name="Group 5">
            <a:extLst>
              <a:ext uri="{FF2B5EF4-FFF2-40B4-BE49-F238E27FC236}">
                <a16:creationId xmlns:a16="http://schemas.microsoft.com/office/drawing/2014/main" id="{48ACEA3A-5867-4700-A5CD-C8F28F9B3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031843"/>
              </p:ext>
            </p:extLst>
          </p:nvPr>
        </p:nvGraphicFramePr>
        <p:xfrm>
          <a:off x="9336088" y="1341439"/>
          <a:ext cx="1160462" cy="5294311"/>
        </p:xfrm>
        <a:graphic>
          <a:graphicData uri="http://schemas.openxmlformats.org/drawingml/2006/table">
            <a:tbl>
              <a:tblPr/>
              <a:tblGrid>
                <a:gridCol w="116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372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Млн. рублей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162,5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51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160,0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4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140,0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434,0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944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232,5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384,0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891" name="AutoShape 41">
            <a:extLst>
              <a:ext uri="{FF2B5EF4-FFF2-40B4-BE49-F238E27FC236}">
                <a16:creationId xmlns:a16="http://schemas.microsoft.com/office/drawing/2014/main" id="{507C4888-1C9F-44C2-B17E-8F9D426A1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492375"/>
            <a:ext cx="7416800" cy="649288"/>
          </a:xfrm>
          <a:prstGeom prst="homePlate">
            <a:avLst>
              <a:gd name="adj" fmla="val 49923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Получение кредита от кредитных организаций</a:t>
            </a:r>
          </a:p>
        </p:txBody>
      </p:sp>
      <p:sp>
        <p:nvSpPr>
          <p:cNvPr id="36892" name="AutoShape 42">
            <a:extLst>
              <a:ext uri="{FF2B5EF4-FFF2-40B4-BE49-F238E27FC236}">
                <a16:creationId xmlns:a16="http://schemas.microsoft.com/office/drawing/2014/main" id="{384FA481-2935-42D9-975C-BEBA88C52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227639"/>
            <a:ext cx="7416800" cy="649287"/>
          </a:xfrm>
          <a:prstGeom prst="homePlate">
            <a:avLst>
              <a:gd name="adj" fmla="val 50028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>
                <a:solidFill>
                  <a:srgbClr val="568D11"/>
                </a:solidFill>
                <a:latin typeface="Trebuchet MS" panose="020B0603020202020204" pitchFamily="34" charset="0"/>
              </a:rPr>
              <a:t>Погашение бюджетного кредита</a:t>
            </a:r>
          </a:p>
        </p:txBody>
      </p:sp>
      <p:sp>
        <p:nvSpPr>
          <p:cNvPr id="36893" name="AutoShape 43">
            <a:extLst>
              <a:ext uri="{FF2B5EF4-FFF2-40B4-BE49-F238E27FC236}">
                <a16:creationId xmlns:a16="http://schemas.microsoft.com/office/drawing/2014/main" id="{B787DE5F-6E29-45A7-9605-B20F711C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578350"/>
            <a:ext cx="7416800" cy="649288"/>
          </a:xfrm>
          <a:prstGeom prst="homePlate">
            <a:avLst>
              <a:gd name="adj" fmla="val 50028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Реструктуризация бюджетного кредита путем списания</a:t>
            </a:r>
          </a:p>
        </p:txBody>
      </p:sp>
      <p:sp>
        <p:nvSpPr>
          <p:cNvPr id="36894" name="Rectangle 44">
            <a:extLst>
              <a:ext uri="{FF2B5EF4-FFF2-40B4-BE49-F238E27FC236}">
                <a16:creationId xmlns:a16="http://schemas.microsoft.com/office/drawing/2014/main" id="{C8A41F10-FC9D-4C21-A360-437360056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77" y="731083"/>
            <a:ext cx="5940425" cy="79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000" b="0" dirty="0">
                <a:solidFill>
                  <a:srgbClr val="FF0000"/>
                </a:solidFill>
              </a:rPr>
              <a:t>Динамика муниципального долга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18119516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5D5CAA-AEA8-4263-BC64-EC72CC9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B7295-F24F-4929-BB94-4AA55BD2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Уважаемые жители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города Горячий Ключ!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F77AC-30C3-469F-8B44-5C8F862E1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Перед Вами аналитический материал, в котором в краткой и доступной форме отражены основные параметры годового отчета об исполнении бюджета за 2025 год.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AD81D-31D7-463F-ADFD-FF2F4978F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80" y="2935747"/>
            <a:ext cx="5507294" cy="36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31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D2975E-53E5-4D8E-9EA7-29C5DC768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62" name="Рисунок 11">
            <a:extLst>
              <a:ext uri="{FF2B5EF4-FFF2-40B4-BE49-F238E27FC236}">
                <a16:creationId xmlns:a16="http://schemas.microsoft.com/office/drawing/2014/main" id="{624A4306-8A80-449D-9185-5E0530C1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40" y="527050"/>
            <a:ext cx="8115759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27473CE-3F03-4B1A-852A-448342969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995" y="657225"/>
            <a:ext cx="5274555" cy="5867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Бюджет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Бюджетный кредит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Внутренний долг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обязательства,  возникающие  в  валюте  Российской  Федерации,  а  также  обязательства субъектов Российской Федерации и муниципальных образований перед Российской Федерацией, возникающие в иностранной валюте в рамках использования целевых иностранных кредитов (заимствований)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Государственный (муниципальный) долг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принятые на себя Российской Федерацией, субъектом Российской Федерации или муниципальным образованием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Дефицит бюджета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превышение расходов бюджета над его доходами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Дотации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Доходы бюджета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63BC59A-0074-432C-B288-D628AE19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8940" y="620714"/>
            <a:ext cx="4495685" cy="6084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Межбюджетные трансферты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средства, предоставляемые одним бюджетом бюджетной системы Российской Феде-рации другому бюджету бюджетной системы Российской Федерации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Муниципальная программа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– 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Профицит бюджета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превышение доходов бюджета над его расходами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Расходы бюджета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Субвенции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целевые средства на обеспечение передаваемых полномочий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Субсидии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межбюджетные трансферты, предоставляемые в целях </a:t>
            </a:r>
            <a:r>
              <a:rPr lang="ru-RU" sz="1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софинансирования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расходных обязательств другому бюджету бюджетной системы; денежные средства юридическим лицам (за исключением государственных  (муниципальных)  учреждений),  индивидуальным предпринимателям, а также физическим лицам – производителям  товаров,  работ,  услуг,  предоставляемые на безвозмездной и безвозвратной основе в целях возмещения недополученных доходов и (или) финансового обеспечения (возмещения) затрат в связи с производством (реализацией) товаров, выполнением работ, оказанием услуг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000" dirty="0">
              <a:solidFill>
                <a:srgbClr val="18478C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D5992E-A280-48E4-96CA-87E1928025CE}"/>
              </a:ext>
            </a:extLst>
          </p:cNvPr>
          <p:cNvSpPr/>
          <p:nvPr/>
        </p:nvSpPr>
        <p:spPr>
          <a:xfrm>
            <a:off x="826265" y="168896"/>
            <a:ext cx="9626965" cy="30777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10160">
                  <a:solidFill>
                    <a:srgbClr val="18478C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ОСНОВНЫЕ ТЕРМИНЫ И ПОНЯТИЯ</a:t>
            </a:r>
            <a:endParaRPr lang="ru-RU" sz="1400" dirty="0">
              <a:ln w="10160">
                <a:solidFill>
                  <a:srgbClr val="18478C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21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41115-2DBE-4431-AF00-010AE4F4B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8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B4AF79-5E72-4632-AD09-D07938BF5E08}"/>
              </a:ext>
            </a:extLst>
          </p:cNvPr>
          <p:cNvSpPr/>
          <p:nvPr/>
        </p:nvSpPr>
        <p:spPr>
          <a:xfrm>
            <a:off x="2669754" y="705177"/>
            <a:ext cx="6852492" cy="544764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299970" algn="l"/>
              </a:tabLst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управления администрации 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муниципальный округ город Горячий Ключ Краснодарского края 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Юридический/фактический адрес: 353290, Краснодарский край, г. Горячий Ключ,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ул. Ленина, д. 191.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Телефон/факс: 8(86159) 3-99-63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mail@gkfu.ru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540385" algn="l"/>
                <a:tab pos="1018540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 Финансового управления администрации муниципального образования муниципальный округ город Горячий Ключ Краснодарского края: </a:t>
            </a:r>
            <a:r>
              <a:rPr 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gorkluch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540385" algn="l"/>
                <a:tab pos="1018540" algn="l"/>
              </a:tabLst>
              <a:defRPr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540385" algn="l"/>
                <a:tab pos="1018540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с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 перерыв с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-50;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пятница с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 перерыв с 1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-40.</a:t>
            </a:r>
          </a:p>
          <a:p>
            <a:pPr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E04370-A8A0-4003-A33F-A2CE8DAE4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2C015-5D1F-45BD-80C3-D59FF80CF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302" y="398206"/>
            <a:ext cx="8214853" cy="3288892"/>
          </a:xfrm>
        </p:spPr>
        <p:txBody>
          <a:bodyPr>
            <a:normAutofit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Город Горячий Ключ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072DDE-D9EF-432A-9210-E35FD21F3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4000" y="4680000"/>
            <a:ext cx="3095739" cy="1817784"/>
          </a:xfrm>
          <a:solidFill>
            <a:srgbClr val="00B050">
              <a:alpha val="83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ru-RU" sz="1600" dirty="0"/>
              <a:t>Площадь – 20,77 </a:t>
            </a:r>
            <a:r>
              <a:rPr lang="ru-RU" sz="1600" dirty="0" err="1"/>
              <a:t>кв.км</a:t>
            </a:r>
            <a:endParaRPr lang="ru-RU" sz="1600" dirty="0"/>
          </a:p>
          <a:p>
            <a:pPr algn="l"/>
            <a:r>
              <a:rPr lang="ru-RU" sz="1600" dirty="0"/>
              <a:t>Численность населения – 68 761 человек</a:t>
            </a:r>
          </a:p>
          <a:p>
            <a:pPr algn="l"/>
            <a:r>
              <a:rPr lang="ru-RU" sz="1600" dirty="0"/>
              <a:t>Административно-территориальных единиц - 31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8B867658-57AE-4288-9AFF-973F43E29B59}"/>
              </a:ext>
            </a:extLst>
          </p:cNvPr>
          <p:cNvSpPr txBox="1">
            <a:spLocks/>
          </p:cNvSpPr>
          <p:nvPr/>
        </p:nvSpPr>
        <p:spPr>
          <a:xfrm>
            <a:off x="7272000" y="4680000"/>
            <a:ext cx="3108592" cy="1817784"/>
          </a:xfrm>
          <a:prstGeom prst="rect">
            <a:avLst/>
          </a:prstGeom>
          <a:solidFill>
            <a:srgbClr val="00B050">
              <a:alpha val="82000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/>
              <a:t>Муниципальные учреждения – 64</a:t>
            </a:r>
          </a:p>
          <a:p>
            <a:pPr algn="l"/>
            <a:r>
              <a:rPr lang="ru-RU" sz="1600" dirty="0"/>
              <a:t>В том числе</a:t>
            </a:r>
            <a:r>
              <a:rPr lang="en-US" sz="1600" dirty="0"/>
              <a:t>:</a:t>
            </a:r>
            <a:endParaRPr lang="ru-RU" sz="1600" dirty="0"/>
          </a:p>
          <a:p>
            <a:pPr algn="l"/>
            <a:r>
              <a:rPr lang="ru-RU" sz="1600" dirty="0"/>
              <a:t>Казенные – 9</a:t>
            </a:r>
          </a:p>
          <a:p>
            <a:pPr algn="l"/>
            <a:r>
              <a:rPr lang="ru-RU" sz="1600" dirty="0"/>
              <a:t>Бюджетные – 3</a:t>
            </a:r>
            <a:r>
              <a:rPr lang="en-US" sz="1600" dirty="0"/>
              <a:t>6</a:t>
            </a:r>
            <a:endParaRPr lang="ru-RU" sz="1600" dirty="0"/>
          </a:p>
          <a:p>
            <a:pPr algn="l"/>
            <a:r>
              <a:rPr lang="ru-RU" sz="1600" dirty="0"/>
              <a:t>Органы власти – 10</a:t>
            </a:r>
          </a:p>
          <a:p>
            <a:pPr algn="l"/>
            <a:r>
              <a:rPr lang="ru-RU" sz="1600" dirty="0"/>
              <a:t>Автономные - </a:t>
            </a:r>
            <a:r>
              <a:rPr lang="en-US" sz="1600" dirty="0"/>
              <a:t>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9976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FE05D-F664-408C-A3A9-B4CB5446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980"/>
            <a:ext cx="12192000" cy="70279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8C48-103C-483A-9183-AC2CCDBF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90" y="1122362"/>
            <a:ext cx="10282410" cy="2479675"/>
          </a:xfrm>
        </p:spPr>
        <p:txBody>
          <a:bodyPr>
            <a:normAutofit fontScale="90000"/>
          </a:bodyPr>
          <a:lstStyle/>
          <a:p>
            <a:pPr algn="l"/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200" dirty="0"/>
            </a:br>
            <a:r>
              <a:rPr lang="ru-RU" sz="2200" dirty="0"/>
              <a:t>      </a:t>
            </a:r>
            <a:br>
              <a:rPr lang="ru-RU" sz="2200" dirty="0"/>
            </a:br>
            <a:r>
              <a:rPr lang="ru-RU" sz="2200" dirty="0"/>
              <a:t>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Показатели исполнения бюджета – это основные критерии развития территории.</a:t>
            </a:r>
            <a:br>
              <a:rPr lang="ru-RU" sz="2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     За отчетный год администрации города удалось реализовать большинство намеченных планов, нарастить положительные тенденции в социально-экономическом развитии. Вместе с тем, уже определены направления дальнейшего финансового развития на текущий год.</a:t>
            </a:r>
            <a:br>
              <a:rPr lang="ru-RU" sz="2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257B6-1252-4AB6-A16B-C989935C1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" t="20513" r="1298" b="15385"/>
          <a:stretch/>
        </p:blipFill>
        <p:spPr>
          <a:xfrm>
            <a:off x="2664795" y="3259020"/>
            <a:ext cx="5724000" cy="270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54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ОСНОВНЫЕ ПОКАЗАТЕЛИ ИСПОЛНЕНИЯ</a:t>
            </a:r>
          </a:p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МЕСТНОГО БЮДЖЕТА ЗА 202</a:t>
            </a:r>
            <a:r>
              <a:rPr lang="en-US" i="1" dirty="0">
                <a:solidFill>
                  <a:srgbClr val="FF0000"/>
                </a:solidFill>
              </a:rPr>
              <a:t>5</a:t>
            </a:r>
            <a:r>
              <a:rPr lang="ru-RU" i="1" dirty="0">
                <a:solidFill>
                  <a:srgbClr val="FF0000"/>
                </a:solidFill>
              </a:rPr>
              <a:t> ГОД</a:t>
            </a:r>
          </a:p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46405"/>
              </p:ext>
            </p:extLst>
          </p:nvPr>
        </p:nvGraphicFramePr>
        <p:xfrm>
          <a:off x="881349" y="1244906"/>
          <a:ext cx="9727894" cy="4929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10000"/>
                    </a:srgbClr>
                  </a:outerShdw>
                </a:effectLst>
                <a:tableStyleId>{35758FB7-9AC5-4552-8A53-C91805E547FA}</a:tableStyleId>
              </a:tblPr>
              <a:tblGrid>
                <a:gridCol w="4576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719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6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Доходы, всего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3 671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3 608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98,5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7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Налоговые и неналоговые доходы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1 279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 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277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99,9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9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Безвозмездные </a:t>
                      </a:r>
                      <a:r>
                        <a:rPr lang="ru-RU" sz="1800" b="1" baseline="0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поступления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2 392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2 330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97,0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6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Расходы, всего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3 955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3 831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98,0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7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Дефицит (-), профицит (+)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284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223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990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Источники внутреннего</a:t>
                      </a:r>
                      <a:r>
                        <a:rPr lang="ru-RU" sz="1800" b="1" baseline="0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финансирования дефицита районного бюджета, всего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284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223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51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0    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0</a:t>
                      </a:r>
                      <a:endParaRPr lang="ru-RU" sz="1800" b="1" dirty="0">
                        <a:solidFill>
                          <a:srgbClr val="46289A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3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646022-9C1A-4641-8344-F253B633D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769" name="Text Box 1">
            <a:extLst>
              <a:ext uri="{FF2B5EF4-FFF2-40B4-BE49-F238E27FC236}">
                <a16:creationId xmlns:a16="http://schemas.microsoft.com/office/drawing/2014/main" id="{7F8CC63A-4603-4DD8-B743-9CCE660C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89" y="2520951"/>
            <a:ext cx="6388022" cy="265697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ДОХОДЫ – </a:t>
            </a:r>
            <a:r>
              <a:rPr lang="en-US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3 608</a:t>
            </a: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</a:t>
            </a:r>
            <a:r>
              <a:rPr lang="en-US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млн рублей</a:t>
            </a: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РАСХОДЫ – </a:t>
            </a:r>
            <a:r>
              <a:rPr lang="en-US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3 831</a:t>
            </a: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</a:t>
            </a:r>
            <a:r>
              <a:rPr lang="en-US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6</a:t>
            </a: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млн рублей</a:t>
            </a: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ДЕФИЦИТ –   </a:t>
            </a:r>
            <a:r>
              <a:rPr lang="en-US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223</a:t>
            </a: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</a:t>
            </a:r>
            <a:r>
              <a:rPr lang="en-US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5</a:t>
            </a: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млн  рублей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FF13F440-0908-4CF7-8500-86D28F3A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4" y="720726"/>
            <a:ext cx="63007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8AFF31-8C00-4D4F-9D07-6E79A4949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11" y="1817783"/>
            <a:ext cx="5333715" cy="4437886"/>
          </a:xfrm>
          <a:prstGeom prst="rect">
            <a:avLst/>
          </a:prstGeom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AE3854D4-A724-4655-AA6B-35E3652B1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4" y="22225"/>
            <a:ext cx="59404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Основные параметры отчета об исполнении местного бюджета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 за 202</a:t>
            </a:r>
            <a:r>
              <a:rPr lang="en-US" altLang="ru-RU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926580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НАЛОГОВЫЕ И НЕНАЛОГОВЫЕ ДОХОДЫ ЗА 202</a:t>
            </a:r>
            <a:r>
              <a:rPr lang="en-US" b="1" i="1" dirty="0">
                <a:solidFill>
                  <a:srgbClr val="0070C0"/>
                </a:solidFill>
              </a:rPr>
              <a:t>5</a:t>
            </a:r>
            <a:r>
              <a:rPr lang="ru-RU" b="1" i="1" dirty="0">
                <a:solidFill>
                  <a:srgbClr val="0070C0"/>
                </a:solidFill>
              </a:rPr>
              <a:t> ГОД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92253"/>
              </p:ext>
            </p:extLst>
          </p:nvPr>
        </p:nvGraphicFramePr>
        <p:xfrm>
          <a:off x="881349" y="1244909"/>
          <a:ext cx="9727896" cy="495315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03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25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НАЛОГОВЫЕ ДОХОДЫ, в том числе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1089,4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1137,3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104,4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 на прибыль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10,3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11,2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108,7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на доходы физических лиц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562,3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577,7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102,7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акцизов на нефтепродукты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44,5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44,5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налог,</a:t>
                      </a:r>
                      <a:r>
                        <a:rPr lang="en-US" baseline="0" dirty="0">
                          <a:solidFill>
                            <a:srgbClr val="9900FF"/>
                          </a:solidFill>
                        </a:rPr>
                        <a:t> 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уплачиваемый</a:t>
                      </a:r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в связи с применением </a:t>
                      </a:r>
                    </a:p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упрощенной системы налогообложения 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266,5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271,1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101,7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налог,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уплачиваемый в связи с применением </a:t>
                      </a:r>
                    </a:p>
                    <a:p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   патентной системы налогообложения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38,4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</a:rPr>
                        <a:t>63,0</a:t>
                      </a:r>
                      <a:endParaRPr lang="ru-RU" sz="1800" b="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164,1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налог на имущество физических лиц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52,8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</a:rPr>
                        <a:t>53,9</a:t>
                      </a:r>
                      <a:endParaRPr lang="ru-RU" sz="1800" b="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102,0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6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земельный налог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33FF"/>
                          </a:solidFill>
                        </a:rPr>
                        <a:t>72,5</a:t>
                      </a:r>
                      <a:endParaRPr lang="ru-RU" sz="1800" b="0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33FF"/>
                          </a:solidFill>
                        </a:rPr>
                        <a:t>73,1</a:t>
                      </a:r>
                      <a:endParaRPr lang="ru-RU" sz="1800" b="0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33FF"/>
                          </a:solidFill>
                        </a:rPr>
                        <a:t>100,8</a:t>
                      </a:r>
                      <a:endParaRPr lang="ru-RU" sz="1800" b="0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8555322"/>
                  </a:ext>
                </a:extLst>
              </a:tr>
              <a:tr h="557032">
                <a:tc>
                  <a:txBody>
                    <a:bodyPr/>
                    <a:lstStyle/>
                    <a:p>
                      <a:pPr algn="just"/>
                      <a:r>
                        <a:rPr lang="ru-RU" sz="1800" b="0" baseline="0" dirty="0">
                          <a:solidFill>
                            <a:srgbClr val="9933FF"/>
                          </a:solidFill>
                        </a:rPr>
                        <a:t>    прочие налоговые доходы</a:t>
                      </a:r>
                      <a:endParaRPr lang="ru-RU" sz="1800" b="0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33FF"/>
                          </a:solidFill>
                        </a:rPr>
                        <a:t>42,1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33FF"/>
                          </a:solidFill>
                        </a:rPr>
                        <a:t>42,8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33FF"/>
                          </a:solidFill>
                        </a:rPr>
                        <a:t>102,0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42685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96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НАЛОГОВЫЕ И НЕНАЛОГОВЫЕ ДОХОДЫ ЗА 202</a:t>
            </a:r>
            <a:r>
              <a:rPr lang="en-US" b="1" i="1" dirty="0">
                <a:solidFill>
                  <a:srgbClr val="0070C0"/>
                </a:solidFill>
              </a:rPr>
              <a:t>5</a:t>
            </a:r>
            <a:r>
              <a:rPr lang="ru-RU" b="1" i="1" dirty="0">
                <a:solidFill>
                  <a:srgbClr val="0070C0"/>
                </a:solidFill>
              </a:rPr>
              <a:t> ГОД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15516"/>
              </p:ext>
            </p:extLst>
          </p:nvPr>
        </p:nvGraphicFramePr>
        <p:xfrm>
          <a:off x="881349" y="1244910"/>
          <a:ext cx="9727896" cy="475238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03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9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7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НЕНАЛОГОВЫЕ ДОХОДЫ, в том числе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189,7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140,6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74,1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3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</a:t>
                      </a:r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доходы, получаемые в виде арендной платы </a:t>
                      </a:r>
                    </a:p>
                    <a:p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     за земельные</a:t>
                      </a:r>
                      <a:r>
                        <a:rPr lang="ru-RU" baseline="0" dirty="0">
                          <a:solidFill>
                            <a:srgbClr val="9933FF"/>
                          </a:solidFill>
                        </a:rPr>
                        <a:t> участки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56,7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63,4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111,8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08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сдачи в аренду муниципального </a:t>
                      </a:r>
                    </a:p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имущества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4,2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4,3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102,5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20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продажи земельных участков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37,1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37,7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101,6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20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штрафные санкции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7,1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7,2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101,6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77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прочие неналоговые доходы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84,6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</a:rPr>
                        <a:t>28,0</a:t>
                      </a:r>
                      <a:endParaRPr lang="ru-RU" sz="1800" b="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00FF"/>
                          </a:solidFill>
                        </a:rPr>
                        <a:t>33,0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783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ИТОГО НАЛОГОВЫЕ И НЕНАЛОГОВЫЕ ДОХОДЫ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1 279,1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1 277,8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99,9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855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49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Поступление налоговых и неналоговых доходов в 202</a:t>
            </a:r>
            <a:r>
              <a:rPr lang="en-US" sz="2000" b="1" i="1" dirty="0">
                <a:solidFill>
                  <a:srgbClr val="7030A0"/>
                </a:solidFill>
              </a:rPr>
              <a:t>5</a:t>
            </a:r>
            <a:r>
              <a:rPr lang="ru-RU" sz="2000" b="1" i="1" dirty="0">
                <a:solidFill>
                  <a:srgbClr val="7030A0"/>
                </a:solidFill>
              </a:rPr>
              <a:t> году в сравнении с 202</a:t>
            </a:r>
            <a:r>
              <a:rPr lang="en-US" sz="2000" b="1" i="1" dirty="0">
                <a:solidFill>
                  <a:srgbClr val="7030A0"/>
                </a:solidFill>
              </a:rPr>
              <a:t>4</a:t>
            </a:r>
            <a:r>
              <a:rPr lang="ru-RU" sz="2000" b="1" i="1" dirty="0">
                <a:solidFill>
                  <a:srgbClr val="7030A0"/>
                </a:solidFill>
              </a:rPr>
              <a:t> годом,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14491347"/>
              </p:ext>
            </p:extLst>
          </p:nvPr>
        </p:nvGraphicFramePr>
        <p:xfrm>
          <a:off x="2228850" y="1093476"/>
          <a:ext cx="7931150" cy="504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8976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1849</Words>
  <Application>Microsoft Office PowerPoint</Application>
  <PresentationFormat>Широкоэкранный</PresentationFormat>
  <Paragraphs>510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Trebuchet MS</vt:lpstr>
      <vt:lpstr>Wide Latin</vt:lpstr>
      <vt:lpstr>Wingdings</vt:lpstr>
      <vt:lpstr>Тема Office</vt:lpstr>
      <vt:lpstr>Презентация PowerPoint</vt:lpstr>
      <vt:lpstr>Уважаемые жители  города Горячий Ключ!</vt:lpstr>
      <vt:lpstr> Город Горячий Ключ </vt:lpstr>
      <vt:lpstr>              Показатели исполнения бюджета – это основные критерии развития территории.      За отчетный год администрации города удалось реализовать большинство намеченных планов, нарастить положительные тенденции в социально-экономическом развитии. Вместе с тем, уже определены направления дальнейшего финансового развития на текущий 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Национальные проекты 2025 год  (тыс. рублей) </vt:lpstr>
      <vt:lpstr>Презентация PowerPoint</vt:lpstr>
      <vt:lpstr>Презентация PowerPoint</vt:lpstr>
      <vt:lpstr>Презентация PowerPoint</vt:lpstr>
      <vt:lpstr> Динамика основных расходов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Попцова Ольга Владимировна</dc:creator>
  <cp:lastModifiedBy>Комарова Инна Владимировна</cp:lastModifiedBy>
  <cp:revision>126</cp:revision>
  <cp:lastPrinted>2026-04-06T13:33:57Z</cp:lastPrinted>
  <dcterms:created xsi:type="dcterms:W3CDTF">2022-04-22T07:53:13Z</dcterms:created>
  <dcterms:modified xsi:type="dcterms:W3CDTF">2026-04-15T14:15:51Z</dcterms:modified>
</cp:coreProperties>
</file>