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</p:sldMasterIdLst>
  <p:notesMasterIdLst>
    <p:notesMasterId r:id="rId39"/>
  </p:notesMasterIdLst>
  <p:handoutMasterIdLst>
    <p:handoutMasterId r:id="rId40"/>
  </p:handoutMasterIdLst>
  <p:sldIdLst>
    <p:sldId id="259" r:id="rId6"/>
    <p:sldId id="261" r:id="rId7"/>
    <p:sldId id="260" r:id="rId8"/>
    <p:sldId id="262" r:id="rId9"/>
    <p:sldId id="263" r:id="rId10"/>
    <p:sldId id="266" r:id="rId11"/>
    <p:sldId id="264" r:id="rId12"/>
    <p:sldId id="285" r:id="rId13"/>
    <p:sldId id="258" r:id="rId14"/>
    <p:sldId id="297" r:id="rId15"/>
    <p:sldId id="298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5" r:id="rId24"/>
    <p:sldId id="268" r:id="rId25"/>
    <p:sldId id="272" r:id="rId26"/>
    <p:sldId id="273" r:id="rId27"/>
    <p:sldId id="278" r:id="rId28"/>
    <p:sldId id="280" r:id="rId29"/>
    <p:sldId id="300" r:id="rId30"/>
    <p:sldId id="279" r:id="rId31"/>
    <p:sldId id="302" r:id="rId32"/>
    <p:sldId id="304" r:id="rId33"/>
    <p:sldId id="274" r:id="rId34"/>
    <p:sldId id="275" r:id="rId35"/>
    <p:sldId id="276" r:id="rId36"/>
    <p:sldId id="277" r:id="rId37"/>
    <p:sldId id="284" r:id="rId38"/>
  </p:sldIdLst>
  <p:sldSz cx="12188825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EA70E1"/>
    <a:srgbClr val="E54DDA"/>
    <a:srgbClr val="DF21D1"/>
    <a:srgbClr val="CCFFFF"/>
    <a:srgbClr val="CC66FF"/>
    <a:srgbClr val="F9B099"/>
    <a:srgbClr val="00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107" autoAdjust="0"/>
  </p:normalViewPr>
  <p:slideViewPr>
    <p:cSldViewPr showGuides="1">
      <p:cViewPr varScale="1">
        <p:scale>
          <a:sx n="65" d="100"/>
          <a:sy n="65" d="100"/>
        </p:scale>
        <p:origin x="90" y="42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Структура доходов бюджета,</a:t>
            </a:r>
            <a:r>
              <a:rPr lang="ru-RU" sz="24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%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0-4776-A4C3-CFDD8779DA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трансферты, прочие 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</c:v>
                </c:pt>
                <c:pt idx="1">
                  <c:v>57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0-4776-A4C3-CFDD8779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704456"/>
        <c:axId val="679706752"/>
        <c:axId val="0"/>
      </c:bar3DChart>
      <c:catAx>
        <c:axId val="67970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06752"/>
        <c:crosses val="autoZero"/>
        <c:auto val="1"/>
        <c:lblAlgn val="ctr"/>
        <c:lblOffset val="100"/>
        <c:noMultiLvlLbl val="0"/>
      </c:catAx>
      <c:valAx>
        <c:axId val="6797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70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accent2">
            <a:lumMod val="60000"/>
            <a:lumOff val="40000"/>
            <a:alpha val="7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на 2025 год, %</a:t>
            </a:r>
          </a:p>
        </c:rich>
      </c:tx>
      <c:layout>
        <c:manualLayout>
          <c:xMode val="edge"/>
          <c:yMode val="edge"/>
          <c:x val="0.136697605293091"/>
          <c:y val="6.4450080114325306E-3"/>
        </c:manualLayout>
      </c:layout>
      <c:overlay val="0"/>
      <c:spPr>
        <a:solidFill>
          <a:schemeClr val="accent2">
            <a:lumMod val="60000"/>
            <a:lumOff val="40000"/>
            <a:alpha val="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20955741370863E-2"/>
          <c:y val="0.14577948396630869"/>
          <c:w val="0.79272739836437178"/>
          <c:h val="0.392861130207431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на 2025 год, %</c:v>
                </c:pt>
              </c:strCache>
            </c:strRef>
          </c:tx>
          <c:dPt>
            <c:idx val="0"/>
            <c:bubble3D val="0"/>
            <c:spPr>
              <a:solidFill>
                <a:srgbClr val="CC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64-4ED6-8A53-E22AB2747FA7}"/>
              </c:ext>
            </c:extLst>
          </c:dPt>
          <c:dPt>
            <c:idx val="1"/>
            <c:bubble3D val="0"/>
            <c:spPr>
              <a:solidFill>
                <a:srgbClr val="00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764-4ED6-8A53-E22AB2747FA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64-4ED6-8A53-E22AB2747FA7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764-4ED6-8A53-E22AB2747FA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64-4ED6-8A53-E22AB2747FA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514-4521-B379-50350649EBE4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764-4ED6-8A53-E22AB2747F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514-4521-B379-50350649EBE4}"/>
              </c:ext>
            </c:extLst>
          </c:dPt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  <a:alpha val="93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2.68</c:v>
                </c:pt>
                <c:pt idx="1">
                  <c:v>58.42</c:v>
                </c:pt>
                <c:pt idx="2">
                  <c:v>3.92</c:v>
                </c:pt>
                <c:pt idx="3">
                  <c:v>21.67</c:v>
                </c:pt>
                <c:pt idx="4">
                  <c:v>2.6</c:v>
                </c:pt>
                <c:pt idx="5">
                  <c:v>4.28</c:v>
                </c:pt>
                <c:pt idx="6">
                  <c:v>4.6100000000000003</c:v>
                </c:pt>
                <c:pt idx="7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4-4ED6-8A53-E22AB2747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58125892659359"/>
          <c:y val="0.58496279826346775"/>
          <c:w val="0.54283739217232774"/>
          <c:h val="0.40214718571366709"/>
        </c:manualLayout>
      </c:layout>
      <c:overlay val="0"/>
      <c:spPr>
        <a:solidFill>
          <a:schemeClr val="accent2">
            <a:lumMod val="60000"/>
            <a:lumOff val="40000"/>
            <a:alpha val="5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на 2025 год, %</a:t>
            </a:r>
          </a:p>
        </c:rich>
      </c:tx>
      <c:layout>
        <c:manualLayout>
          <c:xMode val="edge"/>
          <c:yMode val="edge"/>
          <c:x val="0.15679271427176764"/>
          <c:y val="2.5316065734786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 на 2025 год, %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64-4ED6-8A53-E22AB2747FA7}"/>
              </c:ext>
            </c:extLst>
          </c:dPt>
          <c:dPt>
            <c:idx val="1"/>
            <c:bubble3D val="0"/>
            <c:spPr>
              <a:solidFill>
                <a:srgbClr val="00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764-4ED6-8A53-E22AB2747FA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64-4ED6-8A53-E22AB2747FA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764-4ED6-8A53-E22AB2747FA7}"/>
              </c:ext>
            </c:extLst>
          </c:dPt>
          <c:dPt>
            <c:idx val="4"/>
            <c:bubble3D val="0"/>
            <c:spPr>
              <a:solidFill>
                <a:srgbClr val="F9B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64-4ED6-8A53-E22AB2747F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23-4372-BCA5-71F88464C86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764-4ED6-8A53-E22AB2747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Доходы от оказания платных слуг и компенсация затрат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57.4</c:v>
                </c:pt>
                <c:pt idx="1">
                  <c:v>15.8</c:v>
                </c:pt>
                <c:pt idx="2">
                  <c:v>4.4000000000000004</c:v>
                </c:pt>
                <c:pt idx="3">
                  <c:v>9.6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4-4ED6-8A53-E22AB2747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accent2">
            <a:lumMod val="60000"/>
            <a:lumOff val="40000"/>
            <a:alpha val="5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70821385333931"/>
          <c:y val="0.16087429160560116"/>
          <c:w val="0.75769968891361583"/>
          <c:h val="0.73497077710820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DB-4AC5-ADA3-7CF239C52C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3DB-4AC5-ADA3-7CF239C52C4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3DB-4AC5-ADA3-7CF239C52C41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3DB-4AC5-ADA3-7CF239C52C41}"/>
              </c:ext>
            </c:extLst>
          </c:dPt>
          <c:dPt>
            <c:idx val="4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3DB-4AC5-ADA3-7CF239C52C41}"/>
              </c:ext>
            </c:extLst>
          </c:dPt>
          <c:dPt>
            <c:idx val="5"/>
            <c:bubble3D val="0"/>
            <c:spPr>
              <a:solidFill>
                <a:srgbClr val="D7F5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3DB-4AC5-ADA3-7CF239C52C41}"/>
              </c:ext>
            </c:extLst>
          </c:dPt>
          <c:dPt>
            <c:idx val="6"/>
            <c:bubble3D val="0"/>
            <c:spPr>
              <a:solidFill>
                <a:srgbClr val="99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3DB-4AC5-ADA3-7CF239C52C41}"/>
              </c:ext>
            </c:extLst>
          </c:dPt>
          <c:dPt>
            <c:idx val="7"/>
            <c:bubble3D val="0"/>
            <c:spPr>
              <a:solidFill>
                <a:srgbClr val="FC7C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3DB-4AC5-ADA3-7CF239C52C41}"/>
              </c:ext>
            </c:extLst>
          </c:dPt>
          <c:dPt>
            <c:idx val="8"/>
            <c:bubble3D val="0"/>
            <c:spPr>
              <a:solidFill>
                <a:srgbClr val="00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3DB-4AC5-ADA3-7CF239C52C41}"/>
              </c:ext>
            </c:extLst>
          </c:dPt>
          <c:dPt>
            <c:idx val="9"/>
            <c:bubble3D val="0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3DB-4AC5-ADA3-7CF239C52C41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FABC-40FF-9A10-A2620E955B98}"/>
              </c:ext>
            </c:extLst>
          </c:dPt>
          <c:dLbls>
            <c:dLbl>
              <c:idx val="0"/>
              <c:layout>
                <c:manualLayout>
                  <c:x val="-8.9827521171299121E-2"/>
                  <c:y val="-6.39678925598909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1050" dirty="0">
                        <a:solidFill>
                          <a:srgbClr val="CC99FF"/>
                        </a:solidFill>
                        <a:latin typeface="Arial Black" panose="020B0A04020102020204" pitchFamily="34" charset="0"/>
                      </a:rPr>
                      <a:t>Обслуживание муниципального долга– 0,6%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9125618955284"/>
                      <c:h val="9.145295307107097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3DB-4AC5-ADA3-7CF239C52C41}"/>
                </c:ext>
              </c:extLst>
            </c:dLbl>
            <c:dLbl>
              <c:idx val="1"/>
              <c:layout>
                <c:manualLayout>
                  <c:x val="0.1598795306815661"/>
                  <c:y val="-5.0089925164809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1D46EB-CEF6-40DF-88B8-123F97DCD58F}" type="CATEGORYNAME">
                      <a:rPr lang="ru-RU" sz="105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rPr>
                      <a:t> - 0,1%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1772751818937"/>
                      <c:h val="9.2241689287296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DB-4AC5-ADA3-7CF239C52C41}"/>
                </c:ext>
              </c:extLst>
            </c:dLbl>
            <c:dLbl>
              <c:idx val="2"/>
              <c:layout>
                <c:manualLayout>
                  <c:x val="0.25583703335742158"/>
                  <c:y val="-2.7689370740418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57E210F2-214A-4944-A0AD-3E34E0AFDCE9}" type="CATEGORYNAME">
                      <a:rPr lang="ru-RU" sz="105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 -4,4%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9318825115563"/>
                      <c:h val="8.6174487624023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DB-4AC5-ADA3-7CF239C52C41}"/>
                </c:ext>
              </c:extLst>
            </c:dLbl>
            <c:dLbl>
              <c:idx val="3"/>
              <c:layout>
                <c:manualLayout>
                  <c:x val="0.17382068562031083"/>
                  <c:y val="8.534418868774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20B0ABE-65A7-48A4-A80A-2180FA2744E3}" type="CATEGORYNAME">
                      <a:rPr lang="ru-RU" sz="105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</a:rPr>
                      <a:t> – 4,8%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1874305568026"/>
                      <c:h val="8.2129686515174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DB-4AC5-ADA3-7CF239C52C41}"/>
                </c:ext>
              </c:extLst>
            </c:dLbl>
            <c:dLbl>
              <c:idx val="4"/>
              <c:layout>
                <c:manualLayout>
                  <c:x val="0.15117042396927188"/>
                  <c:y val="0.17153077886626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3900968C-BED7-462B-B173-8905B021510F}" type="CATEGORYNAME">
                      <a:rPr lang="ru-RU" sz="1050" smtClean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 </a:t>
                    </a:r>
                    <a:r>
                      <a:rPr lang="ru-RU" sz="1050" dirty="0">
                        <a:solidFill>
                          <a:srgbClr val="FF33CC"/>
                        </a:solidFill>
                        <a:latin typeface="Arial Black" panose="020B0A04020102020204" pitchFamily="34" charset="0"/>
                      </a:rPr>
                      <a:t>-4,6%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5164961686954"/>
                      <c:h val="0.122577697603662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DB-4AC5-ADA3-7CF239C52C41}"/>
                </c:ext>
              </c:extLst>
            </c:dLbl>
            <c:dLbl>
              <c:idx val="5"/>
              <c:layout>
                <c:manualLayout>
                  <c:x val="0.11969264835454639"/>
                  <c:y val="-0.197897711179209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rgbClr val="33CC33"/>
                        </a:solidFill>
                        <a:latin typeface="Arial Black" panose="020B0A04020102020204" pitchFamily="34" charset="0"/>
                      </a:rPr>
                      <a:t>Образование – 51,0%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3679299883928"/>
                      <c:h val="9.847440442843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53DB-4AC5-ADA3-7CF239C52C41}"/>
                </c:ext>
              </c:extLst>
            </c:dLbl>
            <c:dLbl>
              <c:idx val="6"/>
              <c:layout>
                <c:manualLayout>
                  <c:x val="2.1673842850813741E-2"/>
                  <c:y val="0.16538960830082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7030A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9ECDAD15-F704-4CD5-824D-D8532FEA90BA}" type="CATEGORYNAME">
                      <a:rPr lang="ru-RU" sz="105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rPr>
                      <a:t> – 16,1%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7030A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447215206685"/>
                      <c:h val="0.12662249871251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3DB-4AC5-ADA3-7CF239C52C41}"/>
                </c:ext>
              </c:extLst>
            </c:dLbl>
            <c:dLbl>
              <c:idx val="7"/>
              <c:layout>
                <c:manualLayout>
                  <c:x val="-9.847867137671866E-2"/>
                  <c:y val="0.11579777751931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2CADB216-AA5C-4FFB-BBE2-7DB84C63BABB}" type="CATEGORYNAME">
                      <a:rPr lang="ru-RU" sz="105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 –</a:t>
                    </a:r>
                    <a:r>
                      <a:rPr lang="ru-RU" sz="1050" baseline="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 5,8</a:t>
                    </a:r>
                    <a:r>
                      <a:rPr lang="ru-RU" sz="1050" dirty="0">
                        <a:solidFill>
                          <a:srgbClr val="F73178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4080955426903"/>
                      <c:h val="9.42640898417208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3DB-4AC5-ADA3-7CF239C52C41}"/>
                </c:ext>
              </c:extLst>
            </c:dLbl>
            <c:dLbl>
              <c:idx val="8"/>
              <c:layout>
                <c:manualLayout>
                  <c:x val="-5.8263985455505568E-2"/>
                  <c:y val="2.5755504723642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57220A6-7BBD-4F72-90A4-CE6200FF0185}" type="CATEGORYNAME">
                      <a:rPr lang="ru-RU" sz="105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 – 1,6%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4995140604703"/>
                      <c:h val="0.13596602962405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3DB-4AC5-ADA3-7CF239C52C41}"/>
                </c:ext>
              </c:extLst>
            </c:dLbl>
            <c:dLbl>
              <c:idx val="9"/>
              <c:layout>
                <c:manualLayout>
                  <c:x val="-0.21014522415858145"/>
                  <c:y val="-4.2613775029750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033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C26A5B2E-9D0F-4C88-A5D1-FE1AB65BFA86}" type="CATEGORYNAME">
                      <a:rPr lang="ru-RU" sz="105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pPr>
                        <a:defRPr sz="1050">
                          <a:solidFill>
                            <a:srgbClr val="003300"/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sz="1050" dirty="0">
                        <a:solidFill>
                          <a:srgbClr val="A0CC82"/>
                        </a:solidFill>
                        <a:latin typeface="Arial Black" panose="020B0A04020102020204" pitchFamily="34" charset="0"/>
                      </a:rPr>
                      <a:t> – 10,4%</a:t>
                    </a:r>
                  </a:p>
                </c:rich>
              </c:tx>
              <c:spPr>
                <a:solidFill>
                  <a:srgbClr val="E6EDF6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33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31563788216832"/>
                      <c:h val="9.95904004493327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3DB-4AC5-ADA3-7CF239C52C41}"/>
                </c:ext>
              </c:extLst>
            </c:dLbl>
            <c:spPr>
              <a:solidFill>
                <a:srgbClr val="E6ED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33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Обслуживание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  <c:pt idx="10">
                  <c:v>Здравоохранение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0.6</c:v>
                </c:pt>
                <c:pt idx="1">
                  <c:v>0.1</c:v>
                </c:pt>
                <c:pt idx="2">
                  <c:v>4.4000000000000004</c:v>
                </c:pt>
                <c:pt idx="3">
                  <c:v>4.8</c:v>
                </c:pt>
                <c:pt idx="4">
                  <c:v>4.5999999999999996</c:v>
                </c:pt>
                <c:pt idx="5">
                  <c:v>51</c:v>
                </c:pt>
                <c:pt idx="6">
                  <c:v>16.100000000000001</c:v>
                </c:pt>
                <c:pt idx="7">
                  <c:v>5.8</c:v>
                </c:pt>
                <c:pt idx="8">
                  <c:v>1.6</c:v>
                </c:pt>
                <c:pt idx="9">
                  <c:v>10.4</c:v>
                </c:pt>
                <c:pt idx="1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DB-4AC5-ADA3-7CF239C52C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17.02.2026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17.02.2026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4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3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noProof="0" smtClean="0"/>
              <a:pPr rtl="0"/>
              <a:t>22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225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ACE51-06B0-978E-0D2B-A8470F27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5A45B6-3EAD-1167-A2F5-FB63FAF18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78736-AEAA-8E8B-5510-FD0FF096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6DD7E9-633A-4209-8629-FCA24BED8E5C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07244-D1FE-B62E-7A34-42D2A85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D2883F-A601-99B1-9277-E70C48E2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44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66CDF-502F-85F7-6396-9B75E89A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3FDC3C-CB22-4036-553E-E547CCCFC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E267B-B0B8-17D9-3033-76BE8B79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BCC0A8-4822-4C48-B4AB-E6618EB17856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90D64-9812-ED5B-0153-55FC8EB7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ACF02-2955-6B5B-8607-48B59B6F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0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7CD9F6-1B59-FD56-E613-0B1E5BE45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B4D56-00D3-E1C6-8237-3A77F2A09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EB3A7-7FD8-CC42-822B-FB15346E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26FFAE-3E3C-4124-8CE2-33E8AFE68549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B6934-A9D5-C2A0-718E-78217D3F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4C4B6-6AB1-DF14-3B73-BB751E3A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39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2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7033-F9A2-2E16-9BA1-A411152B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70F84-31BF-E0D2-C726-9AA894FF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DC69D-5DF8-90F9-D81C-5A002972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648EF9-D76D-408D-9269-C51AF1E71906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2BCB2-A0DE-2635-94AE-09DD69C3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2054B-EA93-EED9-9677-4BE61F7D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58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D126B-03CD-4F8C-4931-1A2AD187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D47EF-CDB9-F024-5BDA-C54D372FB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1622B-B43B-259C-7665-80C30F6B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7F7D04-070A-4786-BFC3-699C3BEEF6F5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713AA-BFBE-5643-3E17-BAE75DDA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E1BED-CDB8-574C-3E9C-A5B40BCF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12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73257-D1EE-184C-8DD1-26EA908C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76E3F-278B-9B66-E00B-321436CF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3FCDF2-C6C1-A203-57A8-A258DFBF2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211DC-7AC9-9003-201E-D0B5C5B7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DFC388-25B8-4D98-8EA3-7599CFB174A7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18BF2-A525-8459-94B7-372D15A0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721710-2D35-DF09-894D-0AD4C99A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65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86DBD-AC82-C5FD-008A-64AA61C6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5F888B-D8B0-A510-F504-1ABE79D5D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0360D-942C-333B-5BE3-9AFBCFFD1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3C78EC-9DC0-1C45-D4C1-FDE130906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A0608C-15F3-FCAD-9111-68AA0E833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04FE99-D09C-49B3-9CFD-7D437540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184B29-88E0-41C3-91BD-DCA26527FF63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49D233-844B-9439-2608-3ED9F3BC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2FB4F5-AE6D-50F5-7E70-E1A34129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28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5952-C8F1-0B65-AB7E-472449FE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E47ED0-459D-745A-77B6-BEE828FA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0918EF-A4F5-4A7C-96B1-F87831C82688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C7138-F361-1435-1AAE-99774EA5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9F8FD-F20B-746D-C6B2-74F6D016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53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016219-3EC7-615E-57ED-5BFBFD72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38ADB2-DC01-420A-B091-D935BF010607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37D4E-1244-F922-DBF5-7B4B5CC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F8A43-498F-2A9D-D94F-04A472F2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41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B9ACC-8F47-3DA8-CC7E-F728ADA7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DC9FE-A515-4CF4-CD1D-E45A137B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0C26A-D90F-CA00-B147-49FD8DBBA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C6B8BB-A7FC-CE06-A1A7-0188E662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981ADC-92F1-410C-B0D8-5A45B123FAEB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53F439-08B8-E440-D184-E2FE7E12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D99C2A-7ADB-93CA-BECC-D6AF055C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96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51536-2FC0-715E-063B-F3913EDA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022FA0-B868-9D1D-56D6-2ECE8BF33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88D28-A569-9DDF-42B4-5CBB4C7EA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90268-31E8-F4B1-77DC-AE9C9AAF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D528A0-6E8B-4E56-B80E-E13CDB5F70CC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3082A8-8C51-3B3B-EC00-38A228B7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557162-6937-80DF-D8AD-2DDDD1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047E0E-C8CA-B075-9E50-F503CA3C299C}"/>
              </a:ext>
            </a:extLst>
          </p:cNvPr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17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80FBF-44B4-4C4A-144C-369389D7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F6FF6-E20B-5638-9550-AE03E38E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2743E-A96D-9E0C-D219-B88AD9498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17.02.2026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1A7DA-0F0A-B639-4471-F3DE4FBA6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A65B7-7663-72D8-A718-71A54F890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832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1007">
          <p15:clr>
            <a:srgbClr val="F26B43"/>
          </p15:clr>
        </p15:guide>
        <p15:guide id="4" pos="71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rkluch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188640"/>
            <a:ext cx="8352928" cy="936104"/>
          </a:xfrm>
        </p:spPr>
        <p:txBody>
          <a:bodyPr rtlCol="0"/>
          <a:lstStyle/>
          <a:p>
            <a:pPr rtl="0"/>
            <a:r>
              <a:rPr lang="ru-RU" sz="40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БЮДЖЕТ ДЛЯ ГРАЖДАН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788" y="1268760"/>
            <a:ext cx="11017224" cy="3528392"/>
          </a:xfrm>
        </p:spPr>
        <p:txBody>
          <a:bodyPr rtlCol="0">
            <a:noAutofit/>
          </a:bodyPr>
          <a:lstStyle/>
          <a:p>
            <a:pPr algn="ctr" rtl="0">
              <a:lnSpc>
                <a:spcPct val="120000"/>
              </a:lnSpc>
            </a:pPr>
            <a:r>
              <a:rPr lang="ru-RU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 на основании Решения Совета</a:t>
            </a:r>
          </a:p>
          <a:p>
            <a:pPr algn="ctr" rtl="0">
              <a:lnSpc>
                <a:spcPct val="120000"/>
              </a:lnSpc>
            </a:pPr>
            <a:r>
              <a:rPr lang="ru-RU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Горячий Ключ от 12.12.2025 г. № 14</a:t>
            </a:r>
          </a:p>
          <a:p>
            <a:pPr algn="ctr" rtl="0">
              <a:lnSpc>
                <a:spcPct val="120000"/>
              </a:lnSpc>
            </a:pPr>
            <a:r>
              <a:rPr lang="ru-RU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бюджете муниципального образования</a:t>
            </a:r>
          </a:p>
          <a:p>
            <a:pPr algn="ctr" rtl="0">
              <a:lnSpc>
                <a:spcPct val="120000"/>
              </a:lnSpc>
            </a:pPr>
            <a:r>
              <a:rPr lang="ru-RU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муниципальный округ город Горячий Ключ Краснодарского края на 2026 год и</a:t>
            </a:r>
          </a:p>
          <a:p>
            <a:pPr algn="ctr" rtl="0">
              <a:lnSpc>
                <a:spcPct val="120000"/>
              </a:lnSpc>
            </a:pPr>
            <a:r>
              <a:rPr lang="ru-RU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плановый период 2027 и 2028 годов»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41DD608-23AA-4FAC-9DAA-516C77006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9A37F"/>
              </a:clrFrom>
              <a:clrTo>
                <a:srgbClr val="E9A37F">
                  <a:alpha val="0"/>
                </a:srgbClr>
              </a:clrTo>
            </a:clrChange>
          </a:blip>
          <a:srcRect l="14719" t="-341" r="7058" b="61474"/>
          <a:stretch/>
        </p:blipFill>
        <p:spPr>
          <a:xfrm>
            <a:off x="1967421" y="1274064"/>
            <a:ext cx="1368552" cy="2154936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20000"/>
                <a:lumOff val="80000"/>
              </a:schemeClr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alphaModFix amt="80000"/>
          </a:blip>
          <a:stretch>
            <a:fillRect/>
          </a:stretch>
        </p:blipFill>
        <p:spPr>
          <a:xfrm>
            <a:off x="3467036" y="3877056"/>
            <a:ext cx="725424" cy="1594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132" y="3685032"/>
            <a:ext cx="1548384" cy="67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884" y="3669792"/>
            <a:ext cx="1591056" cy="69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B9C4D3"/>
              </a:clrFrom>
              <a:clrTo>
                <a:srgbClr val="B9C4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428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r="952" b="62714"/>
          <a:stretch/>
        </p:blipFill>
        <p:spPr>
          <a:xfrm>
            <a:off x="4192460" y="4904232"/>
            <a:ext cx="3803906" cy="728472"/>
          </a:xfrm>
          <a:prstGeom prst="rect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effectLst>
            <a:outerShdw sx="1000" sy="1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2">
                <a:lumMod val="20000"/>
                <a:lumOff val="80000"/>
              </a:schemeClr>
            </a:extrusionClr>
            <a:contourClr>
              <a:schemeClr val="tx2">
                <a:lumMod val="20000"/>
                <a:lumOff val="80000"/>
              </a:schemeClr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75268" y="3709416"/>
            <a:ext cx="1060704" cy="167640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</p:spPr>
        <p:txBody>
          <a:bodyPr wrap="none" lIns="0" tIns="0" rIns="0" bIns="0">
            <a:noAutofit/>
          </a:bodyPr>
          <a:lstStyle/>
          <a:p>
            <a:pPr>
              <a:lnSpc>
                <a:spcPts val="1680"/>
              </a:lnSpc>
            </a:pPr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РЕЗУЛЬТАТ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8796" y="3962400"/>
            <a:ext cx="990600" cy="417576"/>
          </a:xfrm>
          <a:prstGeom prst="rect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680"/>
              </a:lnSpc>
              <a:spcAft>
                <a:spcPts val="1050"/>
              </a:spcAft>
            </a:pPr>
            <a:r>
              <a:rPr lang="ru" sz="1400" dirty="0">
                <a:solidFill>
                  <a:prstClr val="black"/>
                </a:solidFill>
                <a:latin typeface="Palatino Linotype"/>
              </a:rPr>
              <a:t>исполнения бюджета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5852" y="4562856"/>
            <a:ext cx="856488" cy="216408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txBody>
          <a:bodyPr wrap="none" lIns="0" tIns="0" rIns="0" bIns="0">
            <a:noAutofit/>
          </a:bodyPr>
          <a:lstStyle/>
          <a:p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0508" y="5004816"/>
            <a:ext cx="1036320" cy="216408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none" lIns="0" tIns="0" rIns="0" bIns="0">
            <a:noAutofit/>
          </a:bodyPr>
          <a:lstStyle/>
          <a:p>
            <a:pPr marL="177800"/>
            <a:r>
              <a:rPr lang="ru" sz="1400" dirty="0">
                <a:solidFill>
                  <a:prstClr val="black"/>
                </a:solidFill>
                <a:latin typeface="Palatino Linotype"/>
              </a:rPr>
              <a:t>«минус»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90508" y="5416296"/>
            <a:ext cx="1036320" cy="216408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none" lIns="0" tIns="0" rIns="0" bIns="0">
            <a:noAutofit/>
          </a:bodyPr>
          <a:lstStyle/>
          <a:p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2084" y="92682"/>
            <a:ext cx="6263640" cy="95582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816"/>
              </a:lnSpc>
            </a:pPr>
            <a:r>
              <a:rPr lang="ru" sz="23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Основные параметры бюджета доходы, расходы» дефицит (профицит)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6656" y="1274064"/>
            <a:ext cx="5967984" cy="652272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algn="ctr">
              <a:lnSpc>
                <a:spcPts val="1656"/>
              </a:lnSpc>
            </a:pPr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ДОХОДЫ - это поступающие в бюджет денежные средства от юридических и физических лиц, а также из других бюджетов (налоговые и неналоговые платежи, безвозмездные поступления)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6656" y="2438976"/>
            <a:ext cx="5864352" cy="865632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algn="ctr">
              <a:lnSpc>
                <a:spcPts val="1680"/>
              </a:lnSpc>
            </a:pPr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РАСХОДЫ - это выплачиваемые из бюджета денежные средства (социальные выплаты населению, содержание муниципальных учреждений (ЖКХ , образование, культура и другие), капитальное строительство и другие)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54020" y="4901184"/>
            <a:ext cx="1167384" cy="8534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txBody>
          <a:bodyPr lIns="0" tIns="0" rIns="0" bIns="0">
            <a:noAutofit/>
          </a:bodyPr>
          <a:lstStyle/>
          <a:p>
            <a:pPr>
              <a:lnSpc>
                <a:spcPts val="1680"/>
              </a:lnSpc>
            </a:pPr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ПРОФИЦИТ</a:t>
            </a:r>
          </a:p>
          <a:p>
            <a:pPr algn="ctr">
              <a:lnSpc>
                <a:spcPts val="1680"/>
              </a:lnSpc>
            </a:pPr>
            <a:r>
              <a:rPr lang="ru" sz="1400" dirty="0">
                <a:solidFill>
                  <a:prstClr val="black"/>
                </a:solidFill>
                <a:latin typeface="Palatino Linotype"/>
              </a:rPr>
              <a:t>превышение доходов над расходами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87548" y="3761232"/>
            <a:ext cx="1112520" cy="826008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</p:spPr>
        <p:txBody>
          <a:bodyPr lIns="0" tIns="0" rIns="0" bIns="0">
            <a:noAutofit/>
          </a:bodyPr>
          <a:lstStyle/>
          <a:p>
            <a:pPr>
              <a:lnSpc>
                <a:spcPts val="1680"/>
              </a:lnSpc>
            </a:pPr>
            <a:r>
              <a:rPr lang="ru" sz="1400" b="1" dirty="0">
                <a:solidFill>
                  <a:prstClr val="black"/>
                </a:solidFill>
                <a:latin typeface="Palatino Linotype"/>
              </a:rPr>
              <a:t>ДЕФИЦИТ</a:t>
            </a:r>
          </a:p>
          <a:p>
            <a:pPr algn="ctr">
              <a:lnSpc>
                <a:spcPts val="1680"/>
              </a:lnSpc>
            </a:pPr>
            <a:r>
              <a:rPr lang="ru" sz="1400" dirty="0">
                <a:solidFill>
                  <a:prstClr val="black"/>
                </a:solidFill>
                <a:latin typeface="Palatino Linotype"/>
              </a:rPr>
              <a:t>превышение расходов над доходами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6154F1-9DDF-4BE7-8AC8-7EF6E0AAF2AB}"/>
              </a:ext>
            </a:extLst>
          </p:cNvPr>
          <p:cNvSpPr/>
          <p:nvPr/>
        </p:nvSpPr>
        <p:spPr>
          <a:xfrm>
            <a:off x="5863717" y="3962400"/>
            <a:ext cx="497965" cy="127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304DEE-0C90-4FC9-9359-122187195805}"/>
              </a:ext>
            </a:extLst>
          </p:cNvPr>
          <p:cNvSpPr/>
          <p:nvPr/>
        </p:nvSpPr>
        <p:spPr>
          <a:xfrm>
            <a:off x="8323514" y="3889824"/>
            <a:ext cx="497965" cy="127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764F3E-D002-406F-9F95-F7C0E7725D30}"/>
              </a:ext>
            </a:extLst>
          </p:cNvPr>
          <p:cNvSpPr/>
          <p:nvPr/>
        </p:nvSpPr>
        <p:spPr>
          <a:xfrm>
            <a:off x="8323514" y="4076700"/>
            <a:ext cx="497965" cy="127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694903-B1F9-431F-BE95-43CABCB98CDC}"/>
              </a:ext>
            </a:extLst>
          </p:cNvPr>
          <p:cNvSpPr/>
          <p:nvPr/>
        </p:nvSpPr>
        <p:spPr>
          <a:xfrm>
            <a:off x="8335767" y="5157504"/>
            <a:ext cx="497965" cy="127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03A720-66E9-4DA5-A07A-090D9D71F22C}"/>
              </a:ext>
            </a:extLst>
          </p:cNvPr>
          <p:cNvSpPr/>
          <p:nvPr/>
        </p:nvSpPr>
        <p:spPr>
          <a:xfrm>
            <a:off x="8335767" y="5343720"/>
            <a:ext cx="497965" cy="127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733324-A65E-40EC-95E9-FB72FAC92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 amt="82000"/>
          </a:blip>
          <a:srcRect l="40762" b="377"/>
          <a:stretch/>
        </p:blipFill>
        <p:spPr>
          <a:xfrm>
            <a:off x="8285924" y="1052736"/>
            <a:ext cx="1509176" cy="1553304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2384996" y="259080"/>
            <a:ext cx="7211568" cy="68884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2880"/>
              </a:lnSpc>
            </a:pPr>
            <a:r>
              <a:rPr lang="ru" sz="27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Доходы бюджета - безвозмездные и безвозвратные поступления денежных средств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4723951-3B79-4758-9C1D-E6DF47C9A846}"/>
              </a:ext>
            </a:extLst>
          </p:cNvPr>
          <p:cNvSpPr/>
          <p:nvPr/>
        </p:nvSpPr>
        <p:spPr>
          <a:xfrm>
            <a:off x="4712144" y="3837232"/>
            <a:ext cx="2584704" cy="2243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42360"/>
              </a:solidFill>
              <a:latin typeface="Calibri"/>
            </a:endParaRPr>
          </a:p>
          <a:p>
            <a:pPr algn="ctr"/>
            <a:r>
              <a:rPr lang="ru" sz="1400" dirty="0">
                <a:solidFill>
                  <a:schemeClr val="tx1"/>
                </a:solidFill>
                <a:latin typeface="Calibri"/>
              </a:rPr>
              <a:t>Поступления доходов от использования муниципального имущества, от платных услуг, оказываемых казенными учреждениями, штрафных санкций за нарушение</a:t>
            </a:r>
          </a:p>
          <a:p>
            <a:pPr algn="ctr">
              <a:lnSpc>
                <a:spcPts val="1440"/>
              </a:lnSpc>
            </a:pPr>
            <a:r>
              <a:rPr lang="ru" sz="1400" dirty="0">
                <a:solidFill>
                  <a:schemeClr val="tx1"/>
                </a:solidFill>
                <a:latin typeface="Calibri"/>
              </a:rPr>
              <a:t>законодательства, иных неналоговых платежей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417EB-8EDF-46E6-8FF9-A254E017A0CE}"/>
              </a:ext>
            </a:extLst>
          </p:cNvPr>
          <p:cNvSpPr/>
          <p:nvPr/>
        </p:nvSpPr>
        <p:spPr>
          <a:xfrm>
            <a:off x="5070284" y="2874331"/>
            <a:ext cx="1868424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Неналоговые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6245DCE-C9A9-453E-83EB-587BB09763D9}"/>
              </a:ext>
            </a:extLst>
          </p:cNvPr>
          <p:cNvSpPr/>
          <p:nvPr/>
        </p:nvSpPr>
        <p:spPr>
          <a:xfrm rot="3666481">
            <a:off x="7185514" y="1969957"/>
            <a:ext cx="1096004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88F93F3-2FAF-4CF6-94E1-FD8F91D741FA}"/>
              </a:ext>
            </a:extLst>
          </p:cNvPr>
          <p:cNvSpPr/>
          <p:nvPr/>
        </p:nvSpPr>
        <p:spPr>
          <a:xfrm>
            <a:off x="8038628" y="2874331"/>
            <a:ext cx="1868424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Безвозмездные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поступления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668C1F1-4D8D-4442-ABF3-47657ED8643D}"/>
              </a:ext>
            </a:extLst>
          </p:cNvPr>
          <p:cNvSpPr/>
          <p:nvPr/>
        </p:nvSpPr>
        <p:spPr>
          <a:xfrm>
            <a:off x="7643228" y="3835994"/>
            <a:ext cx="2794567" cy="2243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" sz="1400" dirty="0">
              <a:solidFill>
                <a:srgbClr val="042360"/>
              </a:solidFill>
              <a:latin typeface="Calibri"/>
            </a:endParaRPr>
          </a:p>
          <a:p>
            <a:pPr algn="ctr"/>
            <a:r>
              <a:rPr lang="ru" sz="1400" dirty="0">
                <a:solidFill>
                  <a:schemeClr val="tx1"/>
                </a:solidFill>
                <a:latin typeface="Calibri"/>
              </a:rPr>
              <a:t>Поступления доходов в виде финансовой помощи, полученной о бюджетов других уровней бюджетной системы Российской Федерации (межбюджетные трансферты), безвозмездные поступления от организаций и граждан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0B0C6C-491B-442D-99FF-5A46A086BC26}"/>
              </a:ext>
            </a:extLst>
          </p:cNvPr>
          <p:cNvSpPr/>
          <p:nvPr/>
        </p:nvSpPr>
        <p:spPr>
          <a:xfrm>
            <a:off x="1961840" y="2874331"/>
            <a:ext cx="1728192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30"/>
              </a:spcAft>
            </a:pPr>
            <a:r>
              <a:rPr lang="ru" sz="1800" dirty="0">
                <a:solidFill>
                  <a:schemeClr val="tx1"/>
                </a:solidFill>
                <a:latin typeface="Calibri"/>
              </a:rPr>
              <a:t>Налоговые доходы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7337A0C-1364-4853-969F-241157988383}"/>
              </a:ext>
            </a:extLst>
          </p:cNvPr>
          <p:cNvSpPr/>
          <p:nvPr/>
        </p:nvSpPr>
        <p:spPr>
          <a:xfrm>
            <a:off x="1341884" y="3835994"/>
            <a:ext cx="3047637" cy="2243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dirty="0">
                <a:solidFill>
                  <a:schemeClr val="tx1"/>
                </a:solidFill>
                <a:latin typeface="Calibri"/>
              </a:rPr>
              <a:t>Поступления от уплаты налогов,</a:t>
            </a:r>
            <a:r>
              <a:rPr lang="en-US" sz="1400" dirty="0">
                <a:solidFill>
                  <a:schemeClr val="tx1"/>
                </a:solidFill>
                <a:latin typeface="Calibri"/>
              </a:rPr>
              <a:t> </a:t>
            </a:r>
            <a:r>
              <a:rPr lang="ru" sz="1400" dirty="0">
                <a:solidFill>
                  <a:schemeClr val="tx1"/>
                </a:solidFill>
                <a:latin typeface="Calibri"/>
              </a:rPr>
              <a:t>установленных Налоговым</a:t>
            </a:r>
            <a:r>
              <a:rPr lang="en-US" sz="1400" dirty="0">
                <a:solidFill>
                  <a:schemeClr val="tx1"/>
                </a:solidFill>
                <a:latin typeface="Calibri"/>
              </a:rPr>
              <a:t> </a:t>
            </a:r>
            <a:r>
              <a:rPr lang="ru" sz="1400" dirty="0">
                <a:solidFill>
                  <a:schemeClr val="tx1"/>
                </a:solidFill>
                <a:latin typeface="Calibri"/>
              </a:rPr>
              <a:t>кодексом Российской Федерации: </a:t>
            </a:r>
          </a:p>
          <a:p>
            <a:r>
              <a:rPr lang="ru" sz="1400" dirty="0">
                <a:solidFill>
                  <a:schemeClr val="tx1"/>
                </a:solidFill>
                <a:latin typeface="Calibri"/>
              </a:rPr>
              <a:t>- налог на прибыль организаций; </a:t>
            </a:r>
          </a:p>
          <a:p>
            <a:r>
              <a:rPr lang="ru" sz="1400" dirty="0">
                <a:solidFill>
                  <a:schemeClr val="tx1"/>
                </a:solidFill>
                <a:latin typeface="Calibri"/>
              </a:rPr>
              <a:t>- НДФЛ; </a:t>
            </a:r>
          </a:p>
          <a:p>
            <a:r>
              <a:rPr lang="ru" sz="1400" dirty="0">
                <a:solidFill>
                  <a:schemeClr val="tx1"/>
                </a:solidFill>
                <a:latin typeface="Calibri"/>
              </a:rPr>
              <a:t>- акцизы;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ts val="1440"/>
              </a:lnSpc>
            </a:pPr>
            <a:r>
              <a:rPr lang="ru" sz="1400" dirty="0">
                <a:solidFill>
                  <a:schemeClr val="tx1"/>
                </a:solidFill>
                <a:latin typeface="Calibri"/>
              </a:rPr>
              <a:t>- иные налоги</a:t>
            </a:r>
          </a:p>
          <a:p>
            <a:pPr algn="ctr"/>
            <a:endParaRPr lang="ru" sz="1400" dirty="0">
              <a:solidFill>
                <a:srgbClr val="042360"/>
              </a:solidFill>
              <a:latin typeface="Calibri"/>
            </a:endParaRPr>
          </a:p>
          <a:p>
            <a:pPr algn="ctr"/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C4FD7-0318-407F-82DA-22DE9C44F631}"/>
              </a:ext>
            </a:extLst>
          </p:cNvPr>
          <p:cNvSpPr txBox="1"/>
          <p:nvPr/>
        </p:nvSpPr>
        <p:spPr>
          <a:xfrm>
            <a:off x="4629229" y="1284656"/>
            <a:ext cx="2584704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Доходы бюджета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D1BD559-DA46-435E-B0AD-2FE7EA08BC9A}"/>
              </a:ext>
            </a:extLst>
          </p:cNvPr>
          <p:cNvSpPr/>
          <p:nvPr/>
        </p:nvSpPr>
        <p:spPr>
          <a:xfrm>
            <a:off x="5854693" y="1830121"/>
            <a:ext cx="3322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FE0953B-D175-49E9-91AE-E87A6A6242EB}"/>
              </a:ext>
            </a:extLst>
          </p:cNvPr>
          <p:cNvSpPr/>
          <p:nvPr/>
        </p:nvSpPr>
        <p:spPr>
          <a:xfrm rot="2714385">
            <a:off x="4013974" y="1624467"/>
            <a:ext cx="271446" cy="1188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8CB4A-3C7C-4DC3-A807-87AE3D6C8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3" y="692696"/>
            <a:ext cx="9577065" cy="1728192"/>
          </a:xfrm>
        </p:spPr>
        <p:txBody>
          <a:bodyPr>
            <a:normAutofit/>
          </a:bodyPr>
          <a:lstStyle/>
          <a:p>
            <a:pPr algn="ctr"/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/>
              <a:t>             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105443"/>
              </p:ext>
            </p:extLst>
          </p:nvPr>
        </p:nvGraphicFramePr>
        <p:xfrm>
          <a:off x="60410" y="1045840"/>
          <a:ext cx="10034141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0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DEDF3-3FC2-4856-BD16-B85B91B5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392715"/>
            <a:ext cx="9782172" cy="68614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</a:t>
            </a:r>
            <a:b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</a:t>
            </a:r>
            <a:r>
              <a:rPr lang="ru-RU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992716"/>
              </p:ext>
            </p:extLst>
          </p:nvPr>
        </p:nvGraphicFramePr>
        <p:xfrm>
          <a:off x="981844" y="1340768"/>
          <a:ext cx="9782172" cy="391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6144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55270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НАЛОГОВЫЕ ДОХОДЫ,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1 151 412,3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1 195 922,5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1 275 443,3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380392">
                <a:tc>
                  <a:txBody>
                    <a:bodyPr/>
                    <a:lstStyle/>
                    <a:p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прибыль 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30 858,0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33 365,0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36 034,0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672 688,0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691 697,0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722 476,0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5852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уплаты акцизов на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нефтепродукты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45 090,7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47 167,5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62 575,9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82905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Налог, взимаемый в связи с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применением упрощенной системы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налогообложения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249 462,0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272 702,0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305 792,0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8902"/>
                  </a:ext>
                </a:extLst>
              </a:tr>
              <a:tr h="58521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Единый налог на вмененный доход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для отдельных видов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180,0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44CA0-6866-4C83-8EF4-D39A6834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-15275" y="-8538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8280920" cy="344431"/>
          </a:xfrm>
        </p:spPr>
        <p:txBody>
          <a:bodyPr>
            <a:noAutofit/>
          </a:bodyPr>
          <a:lstStyle/>
          <a:p>
            <a:pPr algn="r"/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br>
              <a:rPr lang="ru-RU" sz="2800" b="1" i="1" dirty="0">
                <a:solidFill>
                  <a:srgbClr val="7030A0"/>
                </a:solidFill>
              </a:rPr>
            </a:b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21260"/>
              </p:ext>
            </p:extLst>
          </p:nvPr>
        </p:nvGraphicFramePr>
        <p:xfrm>
          <a:off x="477788" y="1963808"/>
          <a:ext cx="9782172" cy="376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6277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1 211,0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1 309,0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1 414,0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79059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Налог, взимаемый в связи с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применением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патентной системы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налогообложения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29 963,0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27 459,0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23 960,0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 на имущество физических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49 287,0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52 341,0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55 584,0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Налог на имущество 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4 934,0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4 403,0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3 958,0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34876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Земельный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налог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53 066,0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49 163,0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45 732,0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8902"/>
                  </a:ext>
                </a:extLst>
              </a:tr>
              <a:tr h="348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Государственная пошлина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14 672,6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16 156,0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17 767,4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2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5692D9-3798-473D-8964-25935912F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5" y="637025"/>
            <a:ext cx="9145016" cy="14958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 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  <a:r>
              <a:rPr lang="ru-RU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35216"/>
              </p:ext>
            </p:extLst>
          </p:nvPr>
        </p:nvGraphicFramePr>
        <p:xfrm>
          <a:off x="189756" y="1988840"/>
          <a:ext cx="9865096" cy="405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5994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602665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НАЛОГОВЫЕ ДОХОДЫ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 том числе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101 092,6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113 968,2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120 597,7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670059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Доходы, получаемые в виде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арендной платы за земельные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участки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58 000,0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509291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сдачи в аренду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3 520,0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3 550,0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3 550,0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1522522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Плата за публичный сервитут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D9BA5-68B0-4A0A-B254-6E6E7EEC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4340" y="726631"/>
            <a:ext cx="11986951" cy="1406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 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ru-RU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857522"/>
              </p:ext>
            </p:extLst>
          </p:nvPr>
        </p:nvGraphicFramePr>
        <p:xfrm>
          <a:off x="621804" y="2150144"/>
          <a:ext cx="9782172" cy="428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869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04984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доходы от использования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имущества, находящегося в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собственности городских округов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</a:rPr>
                        <a:t> 126,8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4 176,8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4 176,8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309593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Плата за негативное воздействие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 окружающую среду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1 087,0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1 130,0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1 130,0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224605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Доходы от оказания платных услуг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(работ) и компенсации затрат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государства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12 981,8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21 156,9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27 589,3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Доходы от продажи материальных и 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нематериальных активов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16 301,8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17 301,8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17 301,8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7765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Штрафы, санкции, возмещение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ущерба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4 425,2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4 502,7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4 699,8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643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НАЛОГОВЫЕ И НЕ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1 252 504,9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1 309 890,7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1 396 041,0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6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B59CCE-E233-41C3-9138-A9808A01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01" y="1412776"/>
            <a:ext cx="9782172" cy="75815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519781"/>
              </p:ext>
            </p:extLst>
          </p:nvPr>
        </p:nvGraphicFramePr>
        <p:xfrm>
          <a:off x="261764" y="260648"/>
          <a:ext cx="11114262" cy="591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82D64-AC67-4D60-A439-A37079256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01" y="1412776"/>
            <a:ext cx="9782172" cy="75815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   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     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34927"/>
              </p:ext>
            </p:extLst>
          </p:nvPr>
        </p:nvGraphicFramePr>
        <p:xfrm>
          <a:off x="0" y="143012"/>
          <a:ext cx="9751448" cy="55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1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C8A6F2-F889-4D13-8742-A371C17B0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00F5C-B9E1-47BE-92D0-A9C1726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159502"/>
            <a:ext cx="10945216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города Горячий Ключ по разделам бюджетной классификации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</a:t>
            </a:r>
            <a:r>
              <a:rPr lang="ru-RU" sz="1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3C8B0F2-07B7-4B95-B1B8-91F3D871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592704"/>
              </p:ext>
            </p:extLst>
          </p:nvPr>
        </p:nvGraphicFramePr>
        <p:xfrm>
          <a:off x="197489" y="751050"/>
          <a:ext cx="11305256" cy="603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593">
                  <a:extLst>
                    <a:ext uri="{9D8B030D-6E8A-4147-A177-3AD203B41FA5}">
                      <a16:colId xmlns:a16="http://schemas.microsoft.com/office/drawing/2014/main" val="2157287204"/>
                    </a:ext>
                  </a:extLst>
                </a:gridCol>
                <a:gridCol w="2300035">
                  <a:extLst>
                    <a:ext uri="{9D8B030D-6E8A-4147-A177-3AD203B41FA5}">
                      <a16:colId xmlns:a16="http://schemas.microsoft.com/office/drawing/2014/main" val="1102669157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val="875477063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val="841858858"/>
                    </a:ext>
                  </a:extLst>
                </a:gridCol>
              </a:tblGrid>
              <a:tr h="633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раздела бюджетной классификации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9753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312 360,6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278 026,5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270 172,2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68633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63356"/>
                  </a:ext>
                </a:extLst>
              </a:tr>
              <a:tr h="4394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46 520,5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39 107,0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38 107,0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98617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172 759,9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72 477,7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73 781,4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1089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481 432,9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255 007,1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908 383,8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1190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1 258,9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1 334,5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1 288,4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30482"/>
                  </a:ext>
                </a:extLst>
              </a:tr>
              <a:tr h="2225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1 529 297,1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1 584 899,5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1 662 265,0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14510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138 806,4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135 980,2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111 046,8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90438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24774"/>
                  </a:ext>
                </a:extLst>
              </a:tr>
              <a:tr h="24870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143 811,8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123 814,8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121 595,6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0632"/>
                  </a:ext>
                </a:extLst>
              </a:tr>
              <a:tr h="2835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Физическая культура и спорт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130 849,5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122 478,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117 478,4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399993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Средства массовой информации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89933"/>
                  </a:ext>
                </a:extLst>
              </a:tr>
              <a:tr h="4491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Обслуживание государственного и муниципального долга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19 127,4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86110"/>
                  </a:ext>
                </a:extLst>
              </a:tr>
              <a:tr h="3937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Условно утверждённые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96313"/>
                  </a:ext>
                </a:extLst>
              </a:tr>
              <a:tr h="18254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2 998 375,5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2 671 776,4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3 396 269,1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5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6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7B666-F925-4289-AEAA-EAED33CEA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249809"/>
            <a:ext cx="9386281" cy="586903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жители города Горячий Ключ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1D139-CED0-4CE3-A9D7-28CADDCF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836712"/>
            <a:ext cx="11258489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/>
                </a:solidFill>
              </a:rPr>
              <a:t>    В целях повышения прозрачности бюджета и бюджетного процесса финансовым управлением администрации муниципального образования город Горячий Ключ разработан информационный ресурс «Бюджет для граждан». Излагая материал, мы постарались в доступной для Вас форме разъяснить все тонкости сложных механизмов бюджетного процесса: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i="1" dirty="0">
                <a:solidFill>
                  <a:schemeClr val="bg1"/>
                </a:solidFill>
              </a:rPr>
              <a:t>как формируется доходная и расходная части бюджета городского округа;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i="1" dirty="0">
                <a:solidFill>
                  <a:schemeClr val="bg1"/>
                </a:solidFill>
              </a:rPr>
              <a:t>сколько средств расходуется на образование, физкультуру и спорт, жилищно-коммунальное хозяйство и другие отрасли.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/>
                </a:solidFill>
              </a:rPr>
              <a:t>Ответы на эти вопросы содержит «Бюджет для граждан».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/>
                </a:solidFill>
              </a:rPr>
              <a:t>В электронном «Бюджете для граждан» даны определения терминов, рассмотрен механизм бюджетного процесса  в городе.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/>
                </a:solidFill>
              </a:rPr>
              <a:t>  Ключевые моменты бюджета на 2026 год и на плановый период 2027 и 2028 годов приведены в основном разделе практически в полном объёме и дают наглядное представление о сложившейся ситуации.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>
                <a:solidFill>
                  <a:schemeClr val="bg1"/>
                </a:solidFill>
              </a:rPr>
              <a:t>Мы надеемся, что «Бюджет для граждан» будет интересен для каждого жителя нашего города</a:t>
            </a:r>
            <a:r>
              <a:rPr lang="ru-RU" sz="1800" i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41CE77-4B72-45EE-9CC3-8348F706B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2DA58-17F0-4EEB-82EF-849EC892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7" y="177801"/>
            <a:ext cx="7525312" cy="874936"/>
          </a:xfrm>
          <a:solidFill>
            <a:schemeClr val="accent2">
              <a:lumMod val="60000"/>
              <a:lumOff val="40000"/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бюджетов</a:t>
            </a:r>
            <a:b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 Горячий Ключ на 2026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6619341-425C-45D4-A779-026DF9E56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001376"/>
              </p:ext>
            </p:extLst>
          </p:nvPr>
        </p:nvGraphicFramePr>
        <p:xfrm>
          <a:off x="333772" y="1196751"/>
          <a:ext cx="11042253" cy="548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EF12B80-4ADA-4FFF-B45B-3D6ED162398D}"/>
              </a:ext>
            </a:extLst>
          </p:cNvPr>
          <p:cNvSpPr txBox="1">
            <a:spLocks/>
          </p:cNvSpPr>
          <p:nvPr/>
        </p:nvSpPr>
        <p:spPr>
          <a:xfrm>
            <a:off x="914400" y="1445741"/>
            <a:ext cx="9753600" cy="437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92FC7-02C2-412B-884A-35239AB0B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34398" b="4452"/>
          <a:stretch/>
        </p:blipFill>
        <p:spPr>
          <a:xfrm>
            <a:off x="1197868" y="1185672"/>
            <a:ext cx="3590132" cy="2664000"/>
          </a:xfrm>
          <a:prstGeom prst="rect">
            <a:avLst/>
          </a:prstGeom>
          <a:blipFill dpi="0" rotWithShape="0">
            <a:blip r:embed="rId4"/>
            <a:srcRect/>
            <a:stretch>
              <a:fillRect t="-15000" r="-9000" b="-54000"/>
            </a:stretch>
          </a:blipFill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926060" y="146305"/>
            <a:ext cx="6601968" cy="743712"/>
          </a:xfrm>
          <a:prstGeom prst="rect">
            <a:avLst/>
          </a:prstGeom>
          <a:sp3d prstMaterial="matte"/>
        </p:spPr>
        <p:txBody>
          <a:bodyPr lIns="0" tIns="0" rIns="0" bIns="0">
            <a:noAutofit/>
          </a:bodyPr>
          <a:lstStyle/>
          <a:p>
            <a:pPr algn="ctr">
              <a:lnSpc>
                <a:spcPts val="2880"/>
              </a:lnSpc>
              <a:spcAft>
                <a:spcPts val="840"/>
              </a:spcAft>
            </a:pPr>
            <a:r>
              <a:rPr lang="ru" sz="23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на образование в 2026 году планируются в объеме 1 529 297,1 </a:t>
            </a:r>
            <a:r>
              <a:rPr lang="ru-RU" sz="2300" b="1" i="1" spc="-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тыс</a:t>
            </a:r>
            <a:r>
              <a:rPr lang="en-US" sz="23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" sz="23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2364" y="2382285"/>
            <a:ext cx="4250832" cy="686675"/>
          </a:xfrm>
          <a:prstGeom prst="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0" rIns="0" bIns="0">
            <a:noAutofit/>
          </a:bodyPr>
          <a:lstStyle/>
          <a:p>
            <a:pPr algn="ctr"/>
            <a:r>
              <a:rPr lang="ru" sz="1600" b="1" dirty="0">
                <a:latin typeface="Palatino Linotype"/>
              </a:rPr>
              <a:t>Общее образование </a:t>
            </a:r>
          </a:p>
          <a:p>
            <a:pPr algn="ctr">
              <a:lnSpc>
                <a:spcPct val="150000"/>
              </a:lnSpc>
            </a:pP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826 990,3 тыс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.</a:t>
            </a: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2364" y="3328416"/>
            <a:ext cx="4250832" cy="896392"/>
          </a:xfrm>
          <a:prstGeom prst="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0" rIns="0" bIns="0">
            <a:noAutofit/>
            <a:sp3d/>
          </a:bodyPr>
          <a:lstStyle/>
          <a:p>
            <a:pPr algn="ctr">
              <a:spcBef>
                <a:spcPts val="2100"/>
              </a:spcBef>
              <a:spcAft>
                <a:spcPts val="420"/>
              </a:spcAft>
            </a:pPr>
            <a:r>
              <a:rPr lang="ru" sz="1600" b="1" dirty="0">
                <a:latin typeface="Palatino Linotype"/>
              </a:rPr>
              <a:t>Учреждения дополнительного образования детей</a:t>
            </a:r>
          </a:p>
          <a:p>
            <a:pPr algn="ctr">
              <a:spcAft>
                <a:spcPts val="2940"/>
              </a:spcAft>
            </a:pP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110 691,7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2364" y="4557828"/>
            <a:ext cx="4250832" cy="896392"/>
          </a:xfrm>
          <a:prstGeom prst="rect">
            <a:avLst/>
          </a:prstGeom>
          <a:solidFill>
            <a:schemeClr val="accent2">
              <a:lumMod val="60000"/>
              <a:lumOff val="40000"/>
              <a:alpha val="86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0" rIns="0" bIns="0">
            <a:noAutofit/>
            <a:sp3d/>
          </a:bodyPr>
          <a:lstStyle/>
          <a:p>
            <a:pPr algn="ctr">
              <a:lnSpc>
                <a:spcPts val="1824"/>
              </a:lnSpc>
              <a:spcBef>
                <a:spcPts val="2940"/>
              </a:spcBef>
              <a:spcAft>
                <a:spcPts val="420"/>
              </a:spcAft>
            </a:pPr>
            <a:r>
              <a:rPr lang="ru" sz="1600" b="1" dirty="0">
                <a:latin typeface="Palatino Linotype"/>
              </a:rPr>
              <a:t>Прочие учреждения образования и программные мероприятия</a:t>
            </a:r>
          </a:p>
          <a:p>
            <a:pPr algn="ctr">
              <a:spcAft>
                <a:spcPts val="2940"/>
              </a:spcAft>
            </a:pP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84 723,3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2364" y="5682848"/>
            <a:ext cx="4250832" cy="798576"/>
          </a:xfrm>
          <a:prstGeom prst="rect">
            <a:avLst/>
          </a:prstGeom>
          <a:solidFill>
            <a:schemeClr val="accent2">
              <a:lumMod val="60000"/>
              <a:lumOff val="40000"/>
              <a:alpha val="79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" sz="1600" b="1" dirty="0">
                <a:latin typeface="Palatino Linotype"/>
              </a:rPr>
              <a:t>Молодежная политика </a:t>
            </a:r>
          </a:p>
          <a:p>
            <a:pPr algn="ctr">
              <a:lnSpc>
                <a:spcPct val="150000"/>
              </a:lnSpc>
            </a:pP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12 963,6 млн. 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0B7A51-72AA-4C8F-990A-75D6D7F30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313" r="9461" b="313"/>
          <a:stretch/>
        </p:blipFill>
        <p:spPr>
          <a:xfrm>
            <a:off x="1197868" y="3849714"/>
            <a:ext cx="3590132" cy="2861981"/>
          </a:xfrm>
          <a:prstGeom prst="rect">
            <a:avLst/>
          </a:prstGeom>
          <a:blipFill>
            <a:blip r:embed="rId4"/>
            <a:stretch>
              <a:fillRect t="-15000" r="-9000" b="-54000"/>
            </a:stretch>
          </a:blipFill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9C4E7A3-57C3-4150-8973-8B92869FC6CB}"/>
              </a:ext>
            </a:extLst>
          </p:cNvPr>
          <p:cNvSpPr/>
          <p:nvPr/>
        </p:nvSpPr>
        <p:spPr>
          <a:xfrm>
            <a:off x="5662364" y="1212824"/>
            <a:ext cx="4250832" cy="89029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" sz="1600" b="1" dirty="0">
                <a:solidFill>
                  <a:schemeClr val="tx1"/>
                </a:solidFill>
                <a:latin typeface="Palatino Linotype"/>
              </a:rPr>
              <a:t>Детские дошкольные учреждения </a:t>
            </a:r>
          </a:p>
          <a:p>
            <a:pPr algn="ctr"/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493 928,2 тыс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.</a:t>
            </a:r>
            <a:r>
              <a:rPr lang="ru" sz="1600" b="1" dirty="0">
                <a:solidFill>
                  <a:schemeClr val="accent6">
                    <a:lumMod val="75000"/>
                  </a:schemeClr>
                </a:solidFill>
                <a:latin typeface="Palatino Linotype"/>
              </a:rPr>
              <a:t> рублей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8AFBFD-7909-4AE1-95DC-B8957EDC79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64244" y="100584"/>
            <a:ext cx="7918704" cy="768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360"/>
              </a:lnSpc>
            </a:pPr>
            <a:r>
              <a:rPr lang="ru" sz="28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 культуру в 2026 году предусматриваются расходы в объеме 138 806,4 тыс. рублей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740894-9289-480D-93C1-AEF56ACE2743}"/>
              </a:ext>
            </a:extLst>
          </p:cNvPr>
          <p:cNvSpPr/>
          <p:nvPr/>
        </p:nvSpPr>
        <p:spPr>
          <a:xfrm>
            <a:off x="4078188" y="2065721"/>
            <a:ext cx="4032448" cy="96715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2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Обеспечение деятельности МБУ МО ГК ТО «Перекресток»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63 663,5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рублей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BE866EE-D890-4808-A428-6C5ABF153A74}"/>
              </a:ext>
            </a:extLst>
          </p:cNvPr>
          <p:cNvSpPr/>
          <p:nvPr/>
        </p:nvSpPr>
        <p:spPr>
          <a:xfrm>
            <a:off x="1341884" y="3125037"/>
            <a:ext cx="4032448" cy="109854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8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Обеспечение деятельности учреждений в отрасли культуры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13 093,8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7A62EB9-D201-41EE-8F0C-0CF7DD625168}"/>
              </a:ext>
            </a:extLst>
          </p:cNvPr>
          <p:cNvSpPr/>
          <p:nvPr/>
        </p:nvSpPr>
        <p:spPr>
          <a:xfrm>
            <a:off x="6423596" y="1119376"/>
            <a:ext cx="3720896" cy="85640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Организация библиотечного обслуживания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36 411,7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рублей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165132-39E3-4A38-9588-FF14A52B7D45}"/>
              </a:ext>
            </a:extLst>
          </p:cNvPr>
          <p:cNvSpPr/>
          <p:nvPr/>
        </p:nvSpPr>
        <p:spPr>
          <a:xfrm>
            <a:off x="6423596" y="3125037"/>
            <a:ext cx="3720896" cy="109854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Обеспечение деятельности МБУ МО ГК ТО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16 836,6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рублей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8758D5-84FE-4D52-BBF2-C49FBF905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b="-20"/>
          <a:stretch/>
        </p:blipFill>
        <p:spPr>
          <a:xfrm>
            <a:off x="503026" y="4377700"/>
            <a:ext cx="3676482" cy="237248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1D1AA7-3ED6-4D7B-B437-5B06E44BD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08" y="4377700"/>
            <a:ext cx="3959702" cy="237248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D9F110-3655-4D58-97E9-7AA0D377B2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4179508" y="4377700"/>
            <a:ext cx="3600000" cy="237248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236D449-E214-4F03-B667-9971813DC450}"/>
              </a:ext>
            </a:extLst>
          </p:cNvPr>
          <p:cNvSpPr/>
          <p:nvPr/>
        </p:nvSpPr>
        <p:spPr>
          <a:xfrm>
            <a:off x="1341884" y="1105319"/>
            <a:ext cx="4032448" cy="87046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Обеспечение деятельности музеев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8 801,5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рублей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86265-F72D-412B-AC76-D2DEC61E7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" b="4"/>
          <a:stretch/>
        </p:blipFill>
        <p:spPr>
          <a:xfrm>
            <a:off x="1989956" y="210010"/>
            <a:ext cx="7524696" cy="643797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</p:pic>
      <p:sp>
        <p:nvSpPr>
          <p:cNvPr id="4" name="Прямоугольник 3"/>
          <p:cNvSpPr/>
          <p:nvPr/>
        </p:nvSpPr>
        <p:spPr>
          <a:xfrm>
            <a:off x="3934172" y="2542800"/>
            <a:ext cx="3965424" cy="1504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lnSpc>
                <a:spcPts val="3840"/>
              </a:lnSpc>
            </a:pPr>
            <a:r>
              <a:rPr lang="ru" sz="2900" b="1" dirty="0">
                <a:solidFill>
                  <a:srgbClr val="191916"/>
                </a:solidFill>
                <a:latin typeface="Palatino Linotype"/>
              </a:rPr>
              <a:t>Охрана </a:t>
            </a:r>
          </a:p>
          <a:p>
            <a:pPr algn="ctr">
              <a:lnSpc>
                <a:spcPts val="3840"/>
              </a:lnSpc>
            </a:pPr>
            <a:r>
              <a:rPr lang="ru" sz="2900" b="1" dirty="0">
                <a:solidFill>
                  <a:srgbClr val="191916"/>
                </a:solidFill>
                <a:latin typeface="Palatino Linotype"/>
              </a:rPr>
              <a:t>окружающей среды</a:t>
            </a:r>
          </a:p>
          <a:p>
            <a:pPr algn="ctr">
              <a:lnSpc>
                <a:spcPts val="3840"/>
              </a:lnSpc>
            </a:pPr>
            <a:r>
              <a:rPr lang="ru" sz="2900" b="1" dirty="0">
                <a:solidFill>
                  <a:srgbClr val="191916"/>
                </a:solidFill>
                <a:latin typeface="Palatino Linotype"/>
              </a:rPr>
              <a:t>1 258,9 тыс</a:t>
            </a:r>
            <a:r>
              <a:rPr lang="en-US" sz="2900" b="1" dirty="0">
                <a:solidFill>
                  <a:srgbClr val="191916"/>
                </a:solidFill>
                <a:latin typeface="Palatino Linotype"/>
              </a:rPr>
              <a:t>. </a:t>
            </a:r>
            <a:r>
              <a:rPr lang="ru-RU" sz="2900" b="1" dirty="0">
                <a:solidFill>
                  <a:srgbClr val="191916"/>
                </a:solidFill>
                <a:latin typeface="Palatino Linotype"/>
              </a:rPr>
              <a:t>рублей</a:t>
            </a:r>
            <a:endParaRPr lang="ru" sz="2900" b="1" dirty="0">
              <a:solidFill>
                <a:srgbClr val="191916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766C82-414B-42D4-B17C-1F5D6181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3" t="16079" r="60940"/>
          <a:stretch/>
        </p:blipFill>
        <p:spPr>
          <a:xfrm>
            <a:off x="1485900" y="1772816"/>
            <a:ext cx="3240360" cy="446501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4152C5-AE81-40BD-8DE7-35FA1E298EE5}"/>
              </a:ext>
            </a:extLst>
          </p:cNvPr>
          <p:cNvSpPr/>
          <p:nvPr/>
        </p:nvSpPr>
        <p:spPr>
          <a:xfrm>
            <a:off x="5396036" y="2319414"/>
            <a:ext cx="4514800" cy="218970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1920"/>
              </a:lnSpc>
              <a:buAutoNum type="arabicPeriod"/>
            </a:pP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управления ГО и ЧС </a:t>
            </a:r>
            <a:endParaRPr lang="en-US" sz="16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ts val="1920"/>
              </a:lnSpc>
            </a:pP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      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- 2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0 317,3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рублей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2.  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спасательной службы </a:t>
            </a:r>
            <a:endParaRPr lang="en-US" sz="16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lnSpc>
                <a:spcPts val="1920"/>
              </a:lnSpc>
            </a:pP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      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- 17 400,0 тыс. рублей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Программные мероприятия </a:t>
            </a:r>
          </a:p>
          <a:p>
            <a:pPr>
              <a:lnSpc>
                <a:spcPts val="1920"/>
              </a:lnSpc>
            </a:pP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      – 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8 803,2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рублей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7AE7E2-BC67-4CDD-ABC5-E7CB887A8CCA}"/>
              </a:ext>
            </a:extLst>
          </p:cNvPr>
          <p:cNvSpPr/>
          <p:nvPr/>
        </p:nvSpPr>
        <p:spPr>
          <a:xfrm>
            <a:off x="2277988" y="284352"/>
            <a:ext cx="7942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по отрасли «Национальная безопасность и правоохранительная деятельность»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46 520,5 </a:t>
            </a: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тыс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рублей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6544BE-FA12-4F1A-B45D-160D3AA82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4012" y="222504"/>
            <a:ext cx="7920880" cy="874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688"/>
              </a:lnSpc>
            </a:pPr>
            <a:r>
              <a:rPr lang="ru" sz="24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на физическую культуру и спорт в 2026 году </a:t>
            </a:r>
          </a:p>
          <a:p>
            <a:pPr algn="ctr">
              <a:lnSpc>
                <a:spcPts val="2688"/>
              </a:lnSpc>
            </a:pPr>
            <a:r>
              <a:rPr lang="ru" sz="24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130 849,5 млн.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2412" y="0"/>
            <a:ext cx="0" cy="0"/>
          </a:xfrm>
          <a:prstGeom prst="rect">
            <a:avLst/>
          </a:prstGeom>
          <a:solidFill>
            <a:srgbClr val="D9E6F6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407FC6-ABD1-442B-9F20-60AF825F5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25371" r="2453" b="9372"/>
          <a:stretch/>
        </p:blipFill>
        <p:spPr>
          <a:xfrm>
            <a:off x="1710042" y="1097280"/>
            <a:ext cx="2055697" cy="176193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AF19BE-D2A1-490D-9CB7-5DF988095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18206" r="609" b="13078"/>
          <a:stretch/>
        </p:blipFill>
        <p:spPr>
          <a:xfrm>
            <a:off x="1710042" y="2857682"/>
            <a:ext cx="2055697" cy="192956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89888-D244-4F05-98CE-7A5C1D0DDC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71" r="12969" b="371"/>
          <a:stretch/>
        </p:blipFill>
        <p:spPr>
          <a:xfrm>
            <a:off x="1710041" y="4771261"/>
            <a:ext cx="2055697" cy="192957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5357177-95DA-40D4-8386-C6FACBE7943F}"/>
              </a:ext>
            </a:extLst>
          </p:cNvPr>
          <p:cNvSpPr/>
          <p:nvPr/>
        </p:nvSpPr>
        <p:spPr>
          <a:xfrm>
            <a:off x="4562230" y="2246845"/>
            <a:ext cx="2520280" cy="122550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28"/>
              </a:lnSpc>
            </a:pPr>
            <a:r>
              <a:rPr lang="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</a:t>
            </a:r>
            <a:endParaRPr lang="en-US" sz="16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1728"/>
              </a:lnSpc>
            </a:pP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МАУ СШ «Юность»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50 902,2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рублей</a:t>
            </a:r>
            <a:endParaRPr lang="ru" sz="16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99E2B80-68A2-43AA-B3AC-69B3029E911D}"/>
              </a:ext>
            </a:extLst>
          </p:cNvPr>
          <p:cNvSpPr/>
          <p:nvPr/>
        </p:nvSpPr>
        <p:spPr>
          <a:xfrm>
            <a:off x="7894612" y="2246845"/>
            <a:ext cx="2520280" cy="122550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МАУ СШ «Барс»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38 176,7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715FE9E-D7C2-4EDF-B18A-ECB05B95AD2B}"/>
              </a:ext>
            </a:extLst>
          </p:cNvPr>
          <p:cNvSpPr/>
          <p:nvPr/>
        </p:nvSpPr>
        <p:spPr>
          <a:xfrm>
            <a:off x="4557090" y="4213117"/>
            <a:ext cx="2520280" cy="1354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Дополнительное образование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24 298,7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рублей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CF548F8-263C-4408-BF4D-9D46B158BA27}"/>
              </a:ext>
            </a:extLst>
          </p:cNvPr>
          <p:cNvSpPr/>
          <p:nvPr/>
        </p:nvSpPr>
        <p:spPr>
          <a:xfrm>
            <a:off x="7894612" y="4213117"/>
            <a:ext cx="2520280" cy="1354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Мероприятия в области физической культуры и спорта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17 471,9 </a:t>
            </a:r>
            <a:r>
              <a:rPr lang="ru-RU" sz="16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D1E8B9-9FF1-49C4-80C9-B3653AC5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1784" t="46702" r="2166" b="5746"/>
          <a:stretch/>
        </p:blipFill>
        <p:spPr>
          <a:xfrm>
            <a:off x="6094412" y="3546438"/>
            <a:ext cx="5616624" cy="2904565"/>
          </a:xfrm>
          <a:prstGeom prst="rect">
            <a:avLst/>
          </a:prstGeom>
          <a:effectLst>
            <a:softEdge rad="116840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994852" y="1118616"/>
            <a:ext cx="1767840" cy="1554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560"/>
              </a:lnSpc>
            </a:pPr>
            <a:endParaRPr lang="ru" sz="1300" dirty="0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044" y="207264"/>
            <a:ext cx="7007352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880"/>
              </a:lnSpc>
            </a:pPr>
            <a:r>
              <a:rPr lang="ru" sz="22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Расходы на жилищно-коммунальное хозяйство в 2026 году составят 481 432,9 млн. рублей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01332E-0BD8-49B1-A0EE-7C17F7FD4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19419" r="-6" b="24937"/>
          <a:stretch/>
        </p:blipFill>
        <p:spPr>
          <a:xfrm>
            <a:off x="621804" y="3546438"/>
            <a:ext cx="5472608" cy="29045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92412B-1224-4FF8-87E6-8D74E6BCA45A}"/>
              </a:ext>
            </a:extLst>
          </p:cNvPr>
          <p:cNvSpPr/>
          <p:nvPr/>
        </p:nvSpPr>
        <p:spPr>
          <a:xfrm>
            <a:off x="1163745" y="1357768"/>
            <a:ext cx="2066544" cy="1727014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Жилищное хозяйство 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7 489,6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31C7A2-E2FC-4A9B-9670-A6CD4ADB41DB}"/>
              </a:ext>
            </a:extLst>
          </p:cNvPr>
          <p:cNvSpPr/>
          <p:nvPr/>
        </p:nvSpPr>
        <p:spPr>
          <a:xfrm>
            <a:off x="5902227" y="1357768"/>
            <a:ext cx="2318714" cy="1727014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Благоустройство 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126 461,6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B48E4D-D614-4B97-BB32-117E2241EC8D}"/>
              </a:ext>
            </a:extLst>
          </p:cNvPr>
          <p:cNvSpPr/>
          <p:nvPr/>
        </p:nvSpPr>
        <p:spPr>
          <a:xfrm>
            <a:off x="8532812" y="1357768"/>
            <a:ext cx="2170111" cy="1727014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Содержание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МБУ «ЦРЭС»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123 940,6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рублей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FBF4C7-AB80-4FB8-8B59-0AE425C0DCE5}"/>
              </a:ext>
            </a:extLst>
          </p:cNvPr>
          <p:cNvSpPr/>
          <p:nvPr/>
        </p:nvSpPr>
        <p:spPr>
          <a:xfrm>
            <a:off x="3574132" y="1357768"/>
            <a:ext cx="2016224" cy="1727014"/>
          </a:xfrm>
          <a:prstGeom prst="rec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Коммунальное хозяйство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223 541,1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A24F4D-6D12-4F0E-9603-FAFC54716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21" y="4730391"/>
            <a:ext cx="3185967" cy="202714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085524" y="2761488"/>
            <a:ext cx="2246376" cy="993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944"/>
              </a:lnSpc>
            </a:pPr>
            <a:endParaRPr lang="ru" sz="1600" b="1" dirty="0">
              <a:latin typeface="Palatino Linotyp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5E7129-8117-4A50-BB2E-7343BC399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7" y="2494902"/>
            <a:ext cx="3185967" cy="212314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6A993C-6B68-4901-8D4D-1D769F55A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25" y="4190115"/>
            <a:ext cx="3418111" cy="225381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A47DB943-9344-4809-A096-A02A498823FA}"/>
              </a:ext>
            </a:extLst>
          </p:cNvPr>
          <p:cNvSpPr/>
          <p:nvPr/>
        </p:nvSpPr>
        <p:spPr>
          <a:xfrm>
            <a:off x="4150196" y="2067964"/>
            <a:ext cx="3637229" cy="2561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РАСХОДЫ НА НАЦИОНАЛЬНУЮ ЭКОНОМИКУ В 2026 ГОДУ</a:t>
            </a:r>
          </a:p>
          <a:p>
            <a:pPr algn="ctr">
              <a:lnSpc>
                <a:spcPct val="150000"/>
              </a:lnSpc>
            </a:pPr>
            <a:r>
              <a:rPr lang="ru" b="1" dirty="0">
                <a:solidFill>
                  <a:schemeClr val="tx1"/>
                </a:solidFill>
                <a:latin typeface="Palatino Linotype"/>
              </a:rPr>
              <a:t>172 759,9 тыс</a:t>
            </a:r>
            <a:r>
              <a:rPr lang="en-US" b="1" dirty="0">
                <a:solidFill>
                  <a:schemeClr val="tx1"/>
                </a:solidFill>
                <a:latin typeface="Palatino Linotype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Palatino Linotype"/>
              </a:rPr>
              <a:t> рублей</a:t>
            </a:r>
            <a:endParaRPr lang="ru" sz="1800" b="1" dirty="0">
              <a:solidFill>
                <a:schemeClr val="tx1"/>
              </a:solidFill>
              <a:latin typeface="Palatino Linotype"/>
            </a:endParaRPr>
          </a:p>
          <a:p>
            <a:pPr algn="ctr"/>
            <a:endParaRPr lang="ru-RU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7B32696-438F-4E38-B51E-8DF4C45B4DAA}"/>
              </a:ext>
            </a:extLst>
          </p:cNvPr>
          <p:cNvSpPr/>
          <p:nvPr/>
        </p:nvSpPr>
        <p:spPr>
          <a:xfrm rot="10800000">
            <a:off x="7813484" y="2896190"/>
            <a:ext cx="1286511" cy="8589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7C7673F-1B7A-4A6E-B8A5-A40009473550}"/>
              </a:ext>
            </a:extLst>
          </p:cNvPr>
          <p:cNvSpPr/>
          <p:nvPr/>
        </p:nvSpPr>
        <p:spPr>
          <a:xfrm>
            <a:off x="8525597" y="2667885"/>
            <a:ext cx="2734469" cy="12809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28"/>
              </a:lnSpc>
            </a:pP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Дорожное хозяйство </a:t>
            </a:r>
          </a:p>
          <a:p>
            <a:pPr algn="ctr">
              <a:lnSpc>
                <a:spcPct val="150000"/>
              </a:lnSpc>
            </a:pPr>
            <a:r>
              <a:rPr lang="ru" b="1" dirty="0">
                <a:solidFill>
                  <a:schemeClr val="tx1"/>
                </a:solidFill>
                <a:latin typeface="Palatino Linotype"/>
              </a:rPr>
              <a:t>166 323</a:t>
            </a: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,4 тыс. рублей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9F5A64F-7C2F-491C-A8F0-438322883742}"/>
              </a:ext>
            </a:extLst>
          </p:cNvPr>
          <p:cNvSpPr/>
          <p:nvPr/>
        </p:nvSpPr>
        <p:spPr>
          <a:xfrm rot="8400018">
            <a:off x="7347066" y="1697062"/>
            <a:ext cx="1618890" cy="86398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ACAE0D4-15EA-4F3E-A330-2E1E4DD84E97}"/>
              </a:ext>
            </a:extLst>
          </p:cNvPr>
          <p:cNvSpPr/>
          <p:nvPr/>
        </p:nvSpPr>
        <p:spPr>
          <a:xfrm>
            <a:off x="8062173" y="972917"/>
            <a:ext cx="2734469" cy="12809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algn="ctr">
              <a:spcAft>
                <a:spcPts val="420"/>
              </a:spcAft>
            </a:pPr>
            <a:endParaRPr lang="ru" sz="1800" b="1" dirty="0">
              <a:solidFill>
                <a:schemeClr val="tx1"/>
              </a:solidFill>
              <a:latin typeface="Palatino Linotype"/>
            </a:endParaRPr>
          </a:p>
          <a:p>
            <a:pPr marL="152400" algn="ctr">
              <a:spcAft>
                <a:spcPts val="420"/>
              </a:spcAft>
            </a:pP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Программные</a:t>
            </a:r>
          </a:p>
          <a:p>
            <a:pPr marL="152400" algn="ctr">
              <a:spcAft>
                <a:spcPts val="420"/>
              </a:spcAft>
            </a:pP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мероприятия</a:t>
            </a:r>
          </a:p>
          <a:p>
            <a:pPr algn="ctr">
              <a:lnSpc>
                <a:spcPct val="150000"/>
              </a:lnSpc>
            </a:pPr>
            <a:r>
              <a:rPr lang="ru" b="1" dirty="0">
                <a:solidFill>
                  <a:schemeClr val="tx1"/>
                </a:solidFill>
                <a:latin typeface="Palatino Linotype"/>
              </a:rPr>
              <a:t>1 553</a:t>
            </a: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,2 тыс. рублей</a:t>
            </a:r>
          </a:p>
          <a:p>
            <a:pPr algn="ctr"/>
            <a:endParaRPr lang="ru-RU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36323C6E-5EBE-43C6-8180-B663FF1B81F4}"/>
              </a:ext>
            </a:extLst>
          </p:cNvPr>
          <p:cNvSpPr/>
          <p:nvPr/>
        </p:nvSpPr>
        <p:spPr>
          <a:xfrm rot="5400000">
            <a:off x="5381532" y="968940"/>
            <a:ext cx="1279341" cy="8846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27DE653-5BBC-4413-A73B-E8ED5958DD16}"/>
              </a:ext>
            </a:extLst>
          </p:cNvPr>
          <p:cNvSpPr/>
          <p:nvPr/>
        </p:nvSpPr>
        <p:spPr>
          <a:xfrm>
            <a:off x="4494074" y="262619"/>
            <a:ext cx="3054256" cy="998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" sz="1800" b="1" dirty="0">
              <a:solidFill>
                <a:schemeClr val="tx1"/>
              </a:solidFill>
              <a:latin typeface="Palatino Linotype"/>
            </a:endParaRPr>
          </a:p>
          <a:p>
            <a:pPr algn="ctr"/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Транспорт </a:t>
            </a:r>
          </a:p>
          <a:p>
            <a:pPr algn="ctr">
              <a:lnSpc>
                <a:spcPct val="150000"/>
              </a:lnSpc>
            </a:pPr>
            <a:r>
              <a:rPr lang="ru" sz="1800" b="1" dirty="0">
                <a:solidFill>
                  <a:schemeClr val="tx1"/>
                </a:solidFill>
                <a:latin typeface="Palatino Linotype"/>
              </a:rPr>
              <a:t>1 788,5 тыс. рублей</a:t>
            </a:r>
          </a:p>
          <a:p>
            <a:pPr algn="ctr"/>
            <a:endParaRPr lang="ru-RU" dirty="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83B3CA8F-A549-441B-AEF8-63B9FD089B2F}"/>
              </a:ext>
            </a:extLst>
          </p:cNvPr>
          <p:cNvSpPr/>
          <p:nvPr/>
        </p:nvSpPr>
        <p:spPr>
          <a:xfrm rot="3005326">
            <a:off x="3387192" y="1458802"/>
            <a:ext cx="1464247" cy="90292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14B8D1A-4A4E-4E91-B4FF-08854B9D3AC9}"/>
              </a:ext>
            </a:extLst>
          </p:cNvPr>
          <p:cNvSpPr/>
          <p:nvPr/>
        </p:nvSpPr>
        <p:spPr>
          <a:xfrm>
            <a:off x="1080436" y="709029"/>
            <a:ext cx="3054256" cy="1195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Сельское хозяйство и рыболовство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3 094,8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тыс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рублей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952FC-8F0E-4A3F-BE24-5FCE7B82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9315" y="179832"/>
            <a:ext cx="7696200" cy="826424"/>
          </a:xfrm>
          <a:prstGeom prst="rect">
            <a:avLst/>
          </a:prstGeom>
        </p:spPr>
        <p:txBody>
          <a:bodyPr lIns="0" tIns="0" rIns="0" bIns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04800" algn="ctr">
              <a:lnSpc>
                <a:spcPts val="2904"/>
              </a:lnSpc>
            </a:pPr>
            <a:r>
              <a:rPr lang="ru" sz="22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 социальную политику в 2026 году планируется </a:t>
            </a:r>
          </a:p>
          <a:p>
            <a:pPr indent="304800" algn="ctr">
              <a:lnSpc>
                <a:spcPts val="2904"/>
              </a:lnSpc>
            </a:pPr>
            <a:r>
              <a:rPr lang="ru" sz="22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143 811,8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7908" y="1186088"/>
            <a:ext cx="8928992" cy="2616132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0" rIns="0" bIns="0">
            <a:noAutofit/>
          </a:bodyPr>
          <a:lstStyle/>
          <a:p>
            <a:pPr algn="just">
              <a:lnSpc>
                <a:spcPts val="2088"/>
              </a:lnSpc>
            </a:pPr>
            <a:r>
              <a:rPr lang="ru" sz="1300" b="1" dirty="0">
                <a:latin typeface="Palatino Linotype"/>
              </a:rPr>
              <a:t>1) доплаты к пенсии муниципальным служащим и выплаты почетным гражданам —</a:t>
            </a:r>
          </a:p>
          <a:p>
            <a:pPr algn="just">
              <a:lnSpc>
                <a:spcPts val="2088"/>
              </a:lnSpc>
            </a:pPr>
            <a:r>
              <a:rPr lang="ru" sz="1300" b="1" dirty="0">
                <a:latin typeface="Palatino Linotype"/>
              </a:rPr>
              <a:t>6 253,7 тыс. рублей;</a:t>
            </a:r>
          </a:p>
          <a:p>
            <a:pPr>
              <a:lnSpc>
                <a:spcPts val="1488"/>
              </a:lnSpc>
              <a:spcAft>
                <a:spcPts val="420"/>
              </a:spcAft>
            </a:pPr>
            <a:r>
              <a:rPr lang="ru" sz="1300" b="1" dirty="0">
                <a:latin typeface="Palatino Linotype"/>
              </a:rPr>
              <a:t>2) единовременная выплата членам семей граждан - участников СВО, а также гражданам, попавшим в трудную жизненную ситуацию — 1 030,0 тыс. рублей;</a:t>
            </a:r>
          </a:p>
          <a:p>
            <a:pPr algn="just">
              <a:spcAft>
                <a:spcPts val="420"/>
              </a:spcAft>
            </a:pPr>
            <a:r>
              <a:rPr lang="ru" sz="1300" b="1" dirty="0">
                <a:latin typeface="Palatino Linotype"/>
              </a:rPr>
              <a:t>3) обеспечение жильем детей-сирот —</a:t>
            </a:r>
            <a:r>
              <a:rPr lang="en-US" sz="1300" b="1" dirty="0">
                <a:latin typeface="Palatino Linotype"/>
              </a:rPr>
              <a:t> </a:t>
            </a:r>
            <a:r>
              <a:rPr lang="ru" sz="1300" b="1" dirty="0">
                <a:latin typeface="Palatino Linotype"/>
              </a:rPr>
              <a:t>47 790,9</a:t>
            </a:r>
            <a:r>
              <a:rPr lang="en-US" sz="1300" b="1" dirty="0">
                <a:latin typeface="Palatino Linotype"/>
              </a:rPr>
              <a:t> </a:t>
            </a:r>
            <a:r>
              <a:rPr lang="ru-RU" sz="1300" b="1" dirty="0" err="1">
                <a:latin typeface="Palatino Linotype"/>
              </a:rPr>
              <a:t>тыс</a:t>
            </a:r>
            <a:r>
              <a:rPr lang="ru" sz="1300" b="1" dirty="0">
                <a:latin typeface="Palatino Linotype"/>
              </a:rPr>
              <a:t>. рублей;</a:t>
            </a:r>
          </a:p>
          <a:p>
            <a:pPr>
              <a:lnSpc>
                <a:spcPts val="1512"/>
              </a:lnSpc>
              <a:spcAft>
                <a:spcPts val="420"/>
              </a:spcAft>
            </a:pPr>
            <a:r>
              <a:rPr lang="ru" sz="1300" b="1" dirty="0">
                <a:latin typeface="Palatino Linotype"/>
              </a:rPr>
              <a:t>4) содержание детей-сирот; оплата труда приемным родителям; обеспечение выплаты компенсации части родительской платы за присмотр и уход за детьми, посещающими ДОУ и другие – 66 987,2 тыс. </a:t>
            </a:r>
            <a:r>
              <a:rPr lang="ru-RU" sz="1300" b="1" dirty="0">
                <a:latin typeface="Palatino Linotype"/>
              </a:rPr>
              <a:t>р</a:t>
            </a:r>
            <a:r>
              <a:rPr lang="ru" sz="1300" b="1" dirty="0">
                <a:latin typeface="Palatino Linotype"/>
              </a:rPr>
              <a:t>ублей</a:t>
            </a:r>
            <a:r>
              <a:rPr lang="en-US" sz="1300" b="1" dirty="0">
                <a:latin typeface="Palatino Linotype"/>
              </a:rPr>
              <a:t>;</a:t>
            </a:r>
            <a:endParaRPr lang="ru" sz="1300" b="1" dirty="0">
              <a:latin typeface="Palatino Linotype"/>
            </a:endParaRPr>
          </a:p>
          <a:p>
            <a:pPr>
              <a:lnSpc>
                <a:spcPts val="1512"/>
              </a:lnSpc>
            </a:pPr>
            <a:r>
              <a:rPr lang="ru" sz="1300" b="1" dirty="0">
                <a:latin typeface="Palatino Linotype"/>
              </a:rPr>
              <a:t>5) единовременная материальной помощь гражданам РФ, заключившим в период с 1 апреля 2024 г. до завершения специальной военной операции контракт о прохождении военной службы – 21 750,0 тыс. </a:t>
            </a:r>
            <a:r>
              <a:rPr lang="ru-RU" sz="1300" b="1" dirty="0">
                <a:latin typeface="Palatino Linotype"/>
              </a:rPr>
              <a:t>р</a:t>
            </a:r>
            <a:r>
              <a:rPr lang="ru" sz="1300" b="1" dirty="0">
                <a:latin typeface="Palatino Linotype"/>
              </a:rPr>
              <a:t>ублей</a:t>
            </a:r>
            <a:r>
              <a:rPr lang="en-US" sz="1300" b="1" dirty="0">
                <a:latin typeface="Palatino Linotype"/>
              </a:rPr>
              <a:t>.</a:t>
            </a:r>
            <a:endParaRPr lang="ru" sz="1300" b="1" dirty="0">
              <a:latin typeface="Palatino Linotyp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CF28C4-714F-459B-9D45-179D27C71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3979304"/>
            <a:ext cx="3746253" cy="26392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09C4A9-AC0E-4E31-8211-9EB15C67B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3979303"/>
            <a:ext cx="3960441" cy="26392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213EDC-5065-4F72-B21D-9A2F4E141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3C1C328-F47B-41B3-BCC4-5E12DD9C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11947"/>
              </p:ext>
            </p:extLst>
          </p:nvPr>
        </p:nvGraphicFramePr>
        <p:xfrm>
          <a:off x="1269876" y="2161517"/>
          <a:ext cx="9649072" cy="30303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tableStyleId>{5C22544A-7EE6-4342-B048-85BDC9FD1C3A}</a:tableStyleId>
              </a:tblPr>
              <a:tblGrid>
                <a:gridCol w="731259">
                  <a:extLst>
                    <a:ext uri="{9D8B030D-6E8A-4147-A177-3AD203B41FA5}">
                      <a16:colId xmlns:a16="http://schemas.microsoft.com/office/drawing/2014/main" val="3943980437"/>
                    </a:ext>
                  </a:extLst>
                </a:gridCol>
                <a:gridCol w="3128368">
                  <a:extLst>
                    <a:ext uri="{9D8B030D-6E8A-4147-A177-3AD203B41FA5}">
                      <a16:colId xmlns:a16="http://schemas.microsoft.com/office/drawing/2014/main" val="529992611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3887594630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4008053512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233553145"/>
                    </a:ext>
                  </a:extLst>
                </a:gridCol>
              </a:tblGrid>
              <a:tr h="545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Объёмы финансирования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29257"/>
                  </a:ext>
                </a:extLst>
              </a:tr>
              <a:tr h="46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2028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04651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47996,9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48 896,9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48 896,9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48748"/>
                  </a:ext>
                </a:extLst>
              </a:tr>
              <a:tr h="533397"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Жильё и городская среда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98 634,4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48731"/>
                  </a:ext>
                </a:extLst>
              </a:tr>
              <a:tr h="533397">
                <a:tc>
                  <a:txBody>
                    <a:bodyPr/>
                    <a:lstStyle/>
                    <a:p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Инфраструктура для жизни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219 225,7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141 189,8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783 896,4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79350"/>
                  </a:ext>
                </a:extLst>
              </a:tr>
              <a:tr h="474913">
                <a:tc>
                  <a:txBody>
                    <a:bodyPr/>
                    <a:lstStyle/>
                    <a:p>
                      <a:endParaRPr lang="ru-RU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365 857,0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190 086,7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832 732,3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85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8BE24B-BB15-4DEC-9585-C5C0C2C59183}"/>
              </a:ext>
            </a:extLst>
          </p:cNvPr>
          <p:cNvSpPr txBox="1"/>
          <p:nvPr/>
        </p:nvSpPr>
        <p:spPr>
          <a:xfrm>
            <a:off x="3142084" y="548680"/>
            <a:ext cx="8341490" cy="861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defTabSz="914126"/>
            <a:r>
              <a:rPr lang="ru-RU" sz="249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99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Национальные проекты</a:t>
            </a:r>
            <a:endParaRPr lang="ru-RU" sz="2499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2DBA-1E1A-4BD7-9791-7AB8A098C862}"/>
              </a:ext>
            </a:extLst>
          </p:cNvPr>
          <p:cNvSpPr txBox="1"/>
          <p:nvPr/>
        </p:nvSpPr>
        <p:spPr>
          <a:xfrm>
            <a:off x="9262764" y="1762988"/>
            <a:ext cx="104195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ru-RU" sz="1799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тыс.руб</a:t>
            </a:r>
            <a:endParaRPr lang="ru-RU" sz="1799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79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C99E8-5DA3-43E1-B94B-4390A1400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7982" y="188640"/>
            <a:ext cx="10538255" cy="936104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составлении проекта бюджета муниципального образования </a:t>
            </a:r>
            <a:b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Горячий Ключ на 2026 год и на плановый период 2027 и 2028 годов учтены: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7981" y="1124744"/>
            <a:ext cx="10538256" cy="5400600"/>
          </a:xfrm>
        </p:spPr>
        <p:txBody>
          <a:bodyPr rtlCol="0">
            <a:normAutofit/>
          </a:bodyPr>
          <a:lstStyle/>
          <a:p>
            <a:pPr lvl="0" rtl="0">
              <a:buFont typeface="Wingdings" panose="05000000000000000000" pitchFamily="2" charset="2"/>
              <a:buChar char="q"/>
            </a:pPr>
            <a:endParaRPr lang="ru-RU" sz="1800" i="1" dirty="0">
              <a:solidFill>
                <a:schemeClr val="bg1"/>
              </a:solidFill>
            </a:endParaRP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bg1"/>
                </a:solidFill>
              </a:rPr>
              <a:t>Указ Президента Российской Федерации от 21.07.2020г. № 474 «О национальных целях развития Российской Федерации на период до 2030 года» </a:t>
            </a:r>
          </a:p>
          <a:p>
            <a:pPr lvl="0" rtl="0">
              <a:buFont typeface="Wingdings" panose="05000000000000000000" pitchFamily="2" charset="2"/>
              <a:buChar char="q"/>
            </a:pPr>
            <a:endParaRPr lang="ru-RU" sz="1800" i="1" dirty="0">
              <a:solidFill>
                <a:schemeClr val="bg1"/>
              </a:solidFill>
            </a:endParaRP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bg1"/>
                </a:solidFill>
              </a:rPr>
              <a:t>Основные направления бюджетной и налоговой политики муниципального образования город Горячий Ключ на 2026 год и на плановый период 2027-2028 годов </a:t>
            </a:r>
          </a:p>
          <a:p>
            <a:pPr lvl="0" rtl="0">
              <a:buFont typeface="Wingdings" panose="05000000000000000000" pitchFamily="2" charset="2"/>
              <a:buChar char="q"/>
            </a:pPr>
            <a:endParaRPr lang="ru-RU" sz="1800" i="1" dirty="0">
              <a:solidFill>
                <a:schemeClr val="bg1"/>
              </a:solidFill>
            </a:endParaRP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bg1"/>
                </a:solidFill>
              </a:rPr>
              <a:t>Прогноз социально-экономического развития муниципального образования город Горячий Ключ на 2026 год и на плановый период 2027-2028 годов</a:t>
            </a:r>
          </a:p>
          <a:p>
            <a:pPr lvl="0" rtl="0">
              <a:buFont typeface="Wingdings" panose="05000000000000000000" pitchFamily="2" charset="2"/>
              <a:buChar char="q"/>
            </a:pPr>
            <a:endParaRPr lang="ru-RU" sz="1800" i="1" dirty="0">
              <a:solidFill>
                <a:schemeClr val="bg1"/>
              </a:solidFill>
            </a:endParaRP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bg1"/>
                </a:solidFill>
              </a:rPr>
              <a:t>Муниципальные программы муниципального образования город Горячий Ключ </a:t>
            </a:r>
          </a:p>
          <a:p>
            <a:pPr lvl="0" rtl="0">
              <a:buFont typeface="Wingdings" panose="05000000000000000000" pitchFamily="2" charset="2"/>
              <a:buChar char="q"/>
            </a:pPr>
            <a:endParaRPr lang="ru-RU" sz="1800" i="1" dirty="0">
              <a:solidFill>
                <a:schemeClr val="bg1"/>
              </a:solidFill>
            </a:endParaRPr>
          </a:p>
          <a:p>
            <a:pPr lvl="0" rtl="0"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bg1"/>
                </a:solidFill>
              </a:rPr>
              <a:t>Положение «О бюджетном процессе в муниципальном образовании город Горячий Ключ», с учетом приоритетов государственной политики, определенных основными направлениями налоговой и бюджетной политики Российской Федерации на 2025 год и на плановый период 2026 и 2027 годов  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F621AA-7560-4C94-8A89-A094AB6F7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E7E8187-A8B7-4C0F-B477-308C46673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28134"/>
              </p:ext>
            </p:extLst>
          </p:nvPr>
        </p:nvGraphicFramePr>
        <p:xfrm>
          <a:off x="230675" y="548680"/>
          <a:ext cx="11778733" cy="605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56">
                  <a:extLst>
                    <a:ext uri="{9D8B030D-6E8A-4147-A177-3AD203B41FA5}">
                      <a16:colId xmlns:a16="http://schemas.microsoft.com/office/drawing/2014/main" val="3237282860"/>
                    </a:ext>
                  </a:extLst>
                </a:gridCol>
                <a:gridCol w="7181817">
                  <a:extLst>
                    <a:ext uri="{9D8B030D-6E8A-4147-A177-3AD203B41FA5}">
                      <a16:colId xmlns:a16="http://schemas.microsoft.com/office/drawing/2014/main" val="4221956596"/>
                    </a:ext>
                  </a:extLst>
                </a:gridCol>
                <a:gridCol w="1436362">
                  <a:extLst>
                    <a:ext uri="{9D8B030D-6E8A-4147-A177-3AD203B41FA5}">
                      <a16:colId xmlns:a16="http://schemas.microsoft.com/office/drawing/2014/main" val="2500391366"/>
                    </a:ext>
                  </a:extLst>
                </a:gridCol>
                <a:gridCol w="1435123">
                  <a:extLst>
                    <a:ext uri="{9D8B030D-6E8A-4147-A177-3AD203B41FA5}">
                      <a16:colId xmlns:a16="http://schemas.microsoft.com/office/drawing/2014/main" val="1668195285"/>
                    </a:ext>
                  </a:extLst>
                </a:gridCol>
                <a:gridCol w="1243875">
                  <a:extLst>
                    <a:ext uri="{9D8B030D-6E8A-4147-A177-3AD203B41FA5}">
                      <a16:colId xmlns:a16="http://schemas.microsoft.com/office/drawing/2014/main" val="1311521824"/>
                    </a:ext>
                  </a:extLst>
                </a:gridCol>
              </a:tblGrid>
              <a:tr h="5594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65075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Информационное освещение деятельности органов местного самоуправления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640000"/>
                  </a:ext>
                </a:extLst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регулирования рынков сельскохозяйственной продукции, сырья и продовольствия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4050,1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3259,6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68236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36090,4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26209,9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26209,9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08944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55018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5455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19127,4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56661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56289,7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25813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муниципальной политики в отдельных секторах экономики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57607,8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48059,4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48059,4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38091"/>
                  </a:ext>
                </a:extLst>
              </a:tr>
              <a:tr h="28700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7538,5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6621,4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7667,5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89505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54555"/>
                  </a:ext>
                </a:extLst>
              </a:tr>
              <a:tr h="23816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1448084,5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1523354,8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1600571,3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36087"/>
                  </a:ext>
                </a:extLst>
              </a:tr>
              <a:tr h="22387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1616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Горячего Ключа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55325,4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56741,1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53211,1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69673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221516,6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204166,2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178700,9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61335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72903"/>
                  </a:ext>
                </a:extLst>
              </a:tr>
              <a:tr h="22274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Горячего Ключа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16087,6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14404,1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14404,1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46017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102771,8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99616,7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94616,7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09845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нашего двора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957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02F3DD-04AB-44EE-B230-25414D20D5CA}"/>
              </a:ext>
            </a:extLst>
          </p:cNvPr>
          <p:cNvSpPr txBox="1"/>
          <p:nvPr/>
        </p:nvSpPr>
        <p:spPr>
          <a:xfrm>
            <a:off x="2926060" y="0"/>
            <a:ext cx="9083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Муниципальные программы города Горячий Ключ                                 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тыс.рублей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37CB8-63A1-4B85-A9F0-3F606B15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0E6DBA4D-D9BB-4CFA-9FA6-12D4D3041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52500"/>
              </p:ext>
            </p:extLst>
          </p:nvPr>
        </p:nvGraphicFramePr>
        <p:xfrm>
          <a:off x="145240" y="635438"/>
          <a:ext cx="11565795" cy="516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71">
                  <a:extLst>
                    <a:ext uri="{9D8B030D-6E8A-4147-A177-3AD203B41FA5}">
                      <a16:colId xmlns:a16="http://schemas.microsoft.com/office/drawing/2014/main" val="1044921792"/>
                    </a:ext>
                  </a:extLst>
                </a:gridCol>
                <a:gridCol w="7257511">
                  <a:extLst>
                    <a:ext uri="{9D8B030D-6E8A-4147-A177-3AD203B41FA5}">
                      <a16:colId xmlns:a16="http://schemas.microsoft.com/office/drawing/2014/main" val="446712983"/>
                    </a:ext>
                  </a:extLst>
                </a:gridCol>
                <a:gridCol w="1414999">
                  <a:extLst>
                    <a:ext uri="{9D8B030D-6E8A-4147-A177-3AD203B41FA5}">
                      <a16:colId xmlns:a16="http://schemas.microsoft.com/office/drawing/2014/main" val="4145263264"/>
                    </a:ext>
                  </a:extLst>
                </a:gridCol>
                <a:gridCol w="1423787">
                  <a:extLst>
                    <a:ext uri="{9D8B030D-6E8A-4147-A177-3AD203B41FA5}">
                      <a16:colId xmlns:a16="http://schemas.microsoft.com/office/drawing/2014/main" val="498451951"/>
                    </a:ext>
                  </a:extLst>
                </a:gridCol>
                <a:gridCol w="1001927">
                  <a:extLst>
                    <a:ext uri="{9D8B030D-6E8A-4147-A177-3AD203B41FA5}">
                      <a16:colId xmlns:a16="http://schemas.microsoft.com/office/drawing/2014/main" val="520015344"/>
                    </a:ext>
                  </a:extLst>
                </a:gridCol>
              </a:tblGrid>
              <a:tr h="509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7180"/>
                  </a:ext>
                </a:extLst>
              </a:tr>
              <a:tr h="1953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санаторного-курортного и туристического комплекса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38971"/>
                  </a:ext>
                </a:extLst>
              </a:tr>
              <a:tr h="20913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43813,5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86034"/>
                  </a:ext>
                </a:extLst>
              </a:tr>
              <a:tr h="22286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100675,4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20102"/>
                  </a:ext>
                </a:extLst>
              </a:tr>
              <a:tr h="23660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32279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 и защита населения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70468"/>
                  </a:ext>
                </a:extLst>
              </a:tr>
              <a:tr h="19206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Дорожной хозяйство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166323,4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66678,6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68256,7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41470"/>
                  </a:ext>
                </a:extLst>
              </a:tr>
              <a:tr h="20580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комплекса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368951,7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261534,9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914911,6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25843"/>
                  </a:ext>
                </a:extLst>
              </a:tr>
              <a:tr h="2195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правопорядка, профилактика правонарушений и усиление борьбы с преступностью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31928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оказанию поддержки и развитие казачьих обществ </a:t>
                      </a:r>
                      <a:r>
                        <a:rPr lang="ru-RU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Горячеключевского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казачьего общества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1197"/>
                  </a:ext>
                </a:extLst>
              </a:tr>
              <a:tr h="17500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Гармонизация межнациональных отношений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6454"/>
                  </a:ext>
                </a:extLst>
              </a:tr>
              <a:tr h="1887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64747,2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67178,7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68418,7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9354"/>
                  </a:ext>
                </a:extLst>
              </a:tr>
              <a:tr h="346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51330"/>
                  </a:ext>
                </a:extLst>
              </a:tr>
              <a:tr h="2493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градостроительной документации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13916,9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12384,2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12384,2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13002"/>
                  </a:ext>
                </a:extLst>
              </a:tr>
              <a:tr h="19108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1258,9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1334,5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1288,4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94824"/>
                  </a:ext>
                </a:extLst>
              </a:tr>
              <a:tr h="20482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торговой деятельности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26918"/>
                  </a:ext>
                </a:extLst>
              </a:tr>
              <a:tr h="362572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2 808 525,0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2 489 332,0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3 186 888,3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185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1532DA-F7B7-4216-BEAD-57E7DA5191A5}"/>
              </a:ext>
            </a:extLst>
          </p:cNvPr>
          <p:cNvSpPr txBox="1"/>
          <p:nvPr/>
        </p:nvSpPr>
        <p:spPr>
          <a:xfrm>
            <a:off x="3142084" y="893"/>
            <a:ext cx="724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Муниципальные программы города Горячий Ключ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4A86-4507-4712-A76F-BCB85DA539A8}"/>
              </a:ext>
            </a:extLst>
          </p:cNvPr>
          <p:cNvSpPr txBox="1"/>
          <p:nvPr/>
        </p:nvSpPr>
        <p:spPr>
          <a:xfrm>
            <a:off x="10405543" y="234435"/>
            <a:ext cx="142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ru-RU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тыс.рублей</a:t>
            </a: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0E58A-77F5-480B-876D-55315EF9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15749A-52EC-4116-A871-E25A4B2B1B4A}"/>
              </a:ext>
            </a:extLst>
          </p:cNvPr>
          <p:cNvSpPr txBox="1"/>
          <p:nvPr/>
        </p:nvSpPr>
        <p:spPr>
          <a:xfrm>
            <a:off x="2422004" y="347803"/>
            <a:ext cx="6264696" cy="44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99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9D0A500-3D05-4719-8C2C-FA8D44FD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93231"/>
              </p:ext>
            </p:extLst>
          </p:nvPr>
        </p:nvGraphicFramePr>
        <p:xfrm>
          <a:off x="981844" y="1040933"/>
          <a:ext cx="9469052" cy="465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63">
                  <a:extLst>
                    <a:ext uri="{9D8B030D-6E8A-4147-A177-3AD203B41FA5}">
                      <a16:colId xmlns:a16="http://schemas.microsoft.com/office/drawing/2014/main" val="3703949024"/>
                    </a:ext>
                  </a:extLst>
                </a:gridCol>
                <a:gridCol w="2182322">
                  <a:extLst>
                    <a:ext uri="{9D8B030D-6E8A-4147-A177-3AD203B41FA5}">
                      <a16:colId xmlns:a16="http://schemas.microsoft.com/office/drawing/2014/main" val="2301336923"/>
                    </a:ext>
                  </a:extLst>
                </a:gridCol>
                <a:gridCol w="2293286">
                  <a:extLst>
                    <a:ext uri="{9D8B030D-6E8A-4147-A177-3AD203B41FA5}">
                      <a16:colId xmlns:a16="http://schemas.microsoft.com/office/drawing/2014/main" val="25023836"/>
                    </a:ext>
                  </a:extLst>
                </a:gridCol>
                <a:gridCol w="2626181">
                  <a:extLst>
                    <a:ext uri="{9D8B030D-6E8A-4147-A177-3AD203B41FA5}">
                      <a16:colId xmlns:a16="http://schemas.microsoft.com/office/drawing/2014/main" val="4242945570"/>
                    </a:ext>
                  </a:extLst>
                </a:gridCol>
              </a:tblGrid>
              <a:tr h="6337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01.01.2026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01.01.2027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01.01.2028 год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7407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r>
                        <a:rPr lang="ru-RU" sz="1800" dirty="0"/>
                        <a:t>Объём муниципального внутреннего долга муниципального образования муниципальный округ город Горячий Ключ Краснодарского края, всего, в том числе: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384 000,0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300 000,0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150 000,0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3751"/>
                  </a:ext>
                </a:extLst>
              </a:tr>
              <a:tr h="591922">
                <a:tc>
                  <a:txBody>
                    <a:bodyPr/>
                    <a:lstStyle/>
                    <a:p>
                      <a:r>
                        <a:rPr lang="ru-RU" sz="1800" dirty="0"/>
                        <a:t>Бюджетные кредиты от других бюджетов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224 000,0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78963"/>
                  </a:ext>
                </a:extLst>
              </a:tr>
              <a:tr h="816183">
                <a:tc>
                  <a:txBody>
                    <a:bodyPr/>
                    <a:lstStyle/>
                    <a:p>
                      <a:r>
                        <a:rPr lang="ru-RU" sz="1800" dirty="0"/>
                        <a:t>Кредиты кредитных организаций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160 000,0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300 000,0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150 000,0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78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16FF60-E48A-4694-A724-030902594A15}"/>
              </a:ext>
            </a:extLst>
          </p:cNvPr>
          <p:cNvSpPr txBox="1"/>
          <p:nvPr/>
        </p:nvSpPr>
        <p:spPr>
          <a:xfrm>
            <a:off x="549796" y="5797877"/>
            <a:ext cx="10585177" cy="830997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     </a:t>
            </a:r>
            <a:r>
              <a:rPr lang="ru-RU" sz="1600" b="1" dirty="0"/>
              <a:t>Объём муниципального долга муниципального образования муниципальный округ город Горячий Ключ Краснодарского края на 1 января 2026 года составил 384 000,0 тыс. рублей, на 1 января 2027 года составил 300 000,0 тыс. рублей, на 1 января 2028 года 150 000,0 тыс. рублей</a:t>
            </a:r>
            <a:endParaRPr lang="ru-RU" sz="1799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2DF80-B742-4747-9591-CB5D8E57579C}"/>
              </a:ext>
            </a:extLst>
          </p:cNvPr>
          <p:cNvSpPr txBox="1"/>
          <p:nvPr/>
        </p:nvSpPr>
        <p:spPr>
          <a:xfrm>
            <a:off x="8110636" y="702379"/>
            <a:ext cx="1309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852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2E31F-7F6B-4410-9BF4-818661FBAED5}"/>
              </a:ext>
            </a:extLst>
          </p:cNvPr>
          <p:cNvSpPr txBox="1"/>
          <p:nvPr/>
        </p:nvSpPr>
        <p:spPr>
          <a:xfrm>
            <a:off x="1629916" y="332656"/>
            <a:ext cx="9361040" cy="59132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</a:pP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муниципальный округ город Горячий Ключ Краснодарского края</a:t>
            </a:r>
            <a:endParaRPr lang="ru-RU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</a:pPr>
            <a:endParaRPr lang="ru-RU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г.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Горячий Ключ, ул. Ленина, д. 191.</a:t>
            </a:r>
          </a:p>
          <a:p>
            <a:pPr algn="ctr">
              <a:lnSpc>
                <a:spcPct val="150000"/>
              </a:lnSpc>
            </a:pPr>
            <a:r>
              <a:rPr lang="ru-RU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lnSpc>
                <a:spcPct val="150000"/>
              </a:lnSpc>
            </a:pPr>
            <a:r>
              <a:rPr lang="en-US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kern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mail@gkfu.ru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муниципальный округ город Горячий Ключ Краснодарского края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gorkluch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endParaRPr lang="ru-RU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CFE7A-48DB-4C99-B27C-BA9C7BB8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1C9EB6-CE8C-4BE8-9B43-B4ABE35E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1"/>
            <a:ext cx="10610417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при формировании бюджета муниципального образования муниципальный округ город Горячий Ключ Краснодарского края на 2026 год и на плановый период 2027 и  2028 годов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739272" y="1124744"/>
            <a:ext cx="11186481" cy="5400599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обеспечение устойчивого социально-экономического развития города;</a:t>
            </a:r>
          </a:p>
          <a:p>
            <a:pPr marL="0" indent="0" rtl="0">
              <a:buNone/>
            </a:pPr>
            <a:r>
              <a:rPr lang="ru-RU" sz="2000" i="1" dirty="0">
                <a:solidFill>
                  <a:schemeClr val="bg1"/>
                </a:solidFill>
              </a:rPr>
              <a:t>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bg1"/>
                </a:solidFill>
              </a:rPr>
              <a:t> обеспечение сбалансированности и устойчивости бюджета;</a:t>
            </a:r>
          </a:p>
          <a:p>
            <a:pPr marL="0" indent="0" rtl="0">
              <a:buNone/>
            </a:pPr>
            <a:endParaRPr lang="ru-RU" sz="2000" i="1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bg1"/>
                </a:solidFill>
              </a:rPr>
              <a:t> выполнение всех принятых социальных обязательств, национальных проектов и муниципальных программ;</a:t>
            </a:r>
          </a:p>
          <a:p>
            <a:pPr marL="0" indent="0" rtl="0">
              <a:buNone/>
            </a:pPr>
            <a:endParaRPr lang="ru-RU" sz="2000" i="1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bg1"/>
                </a:solidFill>
              </a:rPr>
              <a:t> наращивание налогового потенциала бюджета;</a:t>
            </a:r>
          </a:p>
          <a:p>
            <a:pPr marL="0" indent="0" rtl="0">
              <a:buNone/>
            </a:pPr>
            <a:endParaRPr lang="ru-RU" sz="2000" i="1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bg1"/>
                </a:solidFill>
              </a:rPr>
              <a:t>Обеспечение организационных мер, направленных на рост эффективности бюджетных расходов и повышение качества предоставления муниципальных услуг;</a:t>
            </a:r>
          </a:p>
          <a:p>
            <a:pPr marL="0" indent="0" rtl="0">
              <a:buNone/>
            </a:pPr>
            <a:endParaRPr lang="ru-RU" sz="2000" i="1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bg1"/>
                </a:solidFill>
              </a:rPr>
              <a:t> полное финансовое обеспечение общественно-политических приоритетов развития города</a:t>
            </a:r>
          </a:p>
          <a:p>
            <a:pPr marL="0" indent="0" rtl="0">
              <a:buNone/>
            </a:pPr>
            <a:r>
              <a:rPr lang="ru-RU" sz="2000" i="1" dirty="0"/>
              <a:t>  </a:t>
            </a:r>
          </a:p>
          <a:p>
            <a:pPr marL="0" indent="0" rtl="0">
              <a:buNone/>
            </a:pPr>
            <a:endParaRPr lang="ru-RU" sz="2000" i="1" dirty="0"/>
          </a:p>
          <a:p>
            <a:pPr rtl="0">
              <a:buFont typeface="Wingdings" panose="05000000000000000000" pitchFamily="2" charset="2"/>
              <a:buChar char="Ø"/>
            </a:pPr>
            <a:endParaRPr lang="ru-RU" sz="2000" i="1" dirty="0"/>
          </a:p>
          <a:p>
            <a:pPr rtl="0">
              <a:buFont typeface="Wingdings" panose="05000000000000000000" pitchFamily="2" charset="2"/>
              <a:buChar char="Ø"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F596D-2819-4672-A18B-E5DCAF8CA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802"/>
            <a:ext cx="11762545" cy="65891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мероприятия при формировании бюджета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89756" y="1052735"/>
            <a:ext cx="11186481" cy="5627463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Бюджет</a:t>
            </a:r>
            <a:r>
              <a:rPr lang="ru-RU" sz="1800" dirty="0">
                <a:solidFill>
                  <a:schemeClr val="bg1"/>
                </a:solidFill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Доходы бюджета </a:t>
            </a:r>
            <a:r>
              <a:rPr lang="ru-RU" sz="1800" dirty="0">
                <a:solidFill>
                  <a:schemeClr val="bg1"/>
                </a:solidFill>
              </a:rPr>
              <a:t>– денежные средства, поступающие в бюджет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Расходы бюджета </a:t>
            </a:r>
            <a:r>
              <a:rPr lang="ru-RU" sz="1800" dirty="0">
                <a:solidFill>
                  <a:schemeClr val="bg1"/>
                </a:solidFill>
              </a:rPr>
              <a:t>– денежные средства, выплачиваемые из бюджета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Бюджетная система </a:t>
            </a:r>
            <a:r>
              <a:rPr lang="ru-RU" sz="1800" dirty="0">
                <a:solidFill>
                  <a:schemeClr val="bg1"/>
                </a:solidFill>
              </a:rPr>
              <a:t>– совокупность федерального бюджета, бюджетов субъектов Российской Федерации, местных бюджетов и бюджетов государственных  внебюджетных фондов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sz="1800" dirty="0">
                <a:solidFill>
                  <a:schemeClr val="bg1"/>
                </a:solidFill>
              </a:rPr>
              <a:t>– свод бюджетов бюджетной системы на соответствующей  территории (без учета межбюджетных трансфертов между этими бюджетами)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Дефицит бюджета </a:t>
            </a:r>
            <a:r>
              <a:rPr lang="ru-RU" sz="1800" dirty="0">
                <a:solidFill>
                  <a:schemeClr val="bg1"/>
                </a:solidFill>
              </a:rPr>
              <a:t>– превышение расходов бюджета над его доходами 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Профицит бюджета </a:t>
            </a:r>
            <a:r>
              <a:rPr lang="ru-RU" sz="1800" dirty="0">
                <a:solidFill>
                  <a:schemeClr val="bg1"/>
                </a:solidFill>
              </a:rPr>
              <a:t>– превышение доходов бюджета над его расходами </a:t>
            </a:r>
          </a:p>
          <a:p>
            <a:pPr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chemeClr val="bg1"/>
                </a:solidFill>
              </a:rPr>
              <a:t>Бюджетный процесс </a:t>
            </a:r>
            <a:r>
              <a:rPr lang="ru-RU" sz="1800" dirty="0">
                <a:solidFill>
                  <a:schemeClr val="bg1"/>
                </a:solidFill>
              </a:rPr>
              <a:t>– регламентированная законодательством деятельность органов исполнительной власти по составлению и рассмотрению проектов бюджетов, утверждению и исполнению бюджетов, контролю за их исполнением, осуществлению бюджетного учёта, составлению внешней проверке, рассмотрению и утверждению бюджетной отчетности.  </a:t>
            </a:r>
          </a:p>
          <a:p>
            <a:pPr marL="0" indent="0" rtl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B476E-052F-46AB-A063-DE207D4F7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AF546-0A71-40D3-947C-9925A11F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9782801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подходы к формированию расходов бюджета муниципального образования город Горячий Ключ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42CC0-F3C9-45FE-9B96-6891C7C2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9782801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При планировании объёмов расходов бюджета на 2026 года учитывается: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Повышение оплаты труда отдельных категорий работников социальной сферы с учётом сохранения достигнутого соотношения между уровнем оплаты труда отдельных категорий работников бюджетной сферы и уровнем средней заработной платы в Краснодарском крае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Индексация с 1 декабря 2026 года оплаты труда работников бюджетной сферы, которые  не попадают под действие указов Президента Российской Федерации на   4,0 %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</a:rPr>
              <a:t>Объёмы финансирования, предусмотренные муниципальными программами муниципального образования город Горячий Ключ по годам их реализации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93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3A0815-970E-4BDD-8B40-93BAB285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980" y="116632"/>
            <a:ext cx="756084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Горячий Ключ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054497"/>
              </p:ext>
            </p:extLst>
          </p:nvPr>
        </p:nvGraphicFramePr>
        <p:xfrm>
          <a:off x="1881944" y="1340768"/>
          <a:ext cx="8424935" cy="361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440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1876235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2123933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2336327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88618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6605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3 082 375,5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2 821 776,4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3 546 269,1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72092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2 998 375,5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2 671 776,4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3 396 269,1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6605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84 000,0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150 000,0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150 000,0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  <a:tr h="66059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4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1940D-7634-4773-88F0-9F9EEBDF1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954E-C5BC-425D-80CD-BC95950B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12" y="332656"/>
            <a:ext cx="7272807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Горячий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  <a:r>
              <a:rPr lang="ru-RU" sz="2800" b="1" dirty="0"/>
              <a:t>                                                          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1800" b="1" dirty="0" err="1">
                <a:solidFill>
                  <a:srgbClr val="FFFF00"/>
                </a:solidFill>
              </a:rPr>
              <a:t>.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B33A8A-6E96-4BF0-B36D-B07C96BB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50684"/>
              </p:ext>
            </p:extLst>
          </p:nvPr>
        </p:nvGraphicFramePr>
        <p:xfrm>
          <a:off x="2494012" y="1988840"/>
          <a:ext cx="7150909" cy="351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894">
                  <a:extLst>
                    <a:ext uri="{9D8B030D-6E8A-4147-A177-3AD203B41FA5}">
                      <a16:colId xmlns:a16="http://schemas.microsoft.com/office/drawing/2014/main" val="2082944407"/>
                    </a:ext>
                  </a:extLst>
                </a:gridCol>
                <a:gridCol w="1600599">
                  <a:extLst>
                    <a:ext uri="{9D8B030D-6E8A-4147-A177-3AD203B41FA5}">
                      <a16:colId xmlns:a16="http://schemas.microsoft.com/office/drawing/2014/main" val="138361031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9619554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8348786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chemeClr val="tx1"/>
                          </a:solidFill>
                        </a:rPr>
                        <a:t>2028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2188"/>
                  </a:ext>
                </a:extLst>
              </a:tr>
              <a:tr h="72540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1 269 373,2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1 203 875,7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1 207 673,1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81504"/>
                  </a:ext>
                </a:extLst>
              </a:tr>
              <a:tr h="1074792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</a:rPr>
                        <a:t>Межбюджетные трансферты, прочие 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1 813 002,3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1 617 900,7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2 338 569,0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0226"/>
                  </a:ext>
                </a:extLst>
              </a:tr>
              <a:tr h="611124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</a:rPr>
                        <a:t>Всего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3 082 375,5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2 821 776,4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3 546 269,1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8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18F532-23D9-44C4-AA5A-5E7D0291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3460" r="1012" b="13460"/>
          <a:stretch/>
        </p:blipFill>
        <p:spPr>
          <a:xfrm>
            <a:off x="0" y="0"/>
            <a:ext cx="12204000" cy="6866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096" t="5502" r="4873"/>
          <a:stretch/>
        </p:blipFill>
        <p:spPr>
          <a:xfrm>
            <a:off x="1985118" y="702948"/>
            <a:ext cx="1503376" cy="10372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9151" r="1" b="18972"/>
          <a:stretch/>
        </p:blipFill>
        <p:spPr>
          <a:xfrm>
            <a:off x="8760805" y="702948"/>
            <a:ext cx="1442902" cy="1037295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  <a:reflection endPos="0" dist="254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636" y="2157984"/>
            <a:ext cx="3944112" cy="53035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  <a:alpha val="0"/>
                </a:schemeClr>
              </a:gs>
              <a:gs pos="73000">
                <a:srgbClr val="D7E3F0">
                  <a:alpha val="0"/>
                </a:srgbClr>
              </a:gs>
            </a:gsLst>
            <a:lin ang="5400000" scaled="1"/>
          </a:gradFill>
        </p:spPr>
      </p:pic>
      <p:sp>
        <p:nvSpPr>
          <p:cNvPr id="5" name="Прямоугольник 4"/>
          <p:cNvSpPr/>
          <p:nvPr/>
        </p:nvSpPr>
        <p:spPr>
          <a:xfrm>
            <a:off x="4229037" y="268224"/>
            <a:ext cx="4553712" cy="3901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300" b="1" i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Какие бывают бюджеты?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27990B7-DE45-4D2C-BA43-370F4A4E7D9D}"/>
              </a:ext>
            </a:extLst>
          </p:cNvPr>
          <p:cNvSpPr/>
          <p:nvPr/>
        </p:nvSpPr>
        <p:spPr>
          <a:xfrm>
            <a:off x="4770252" y="2699100"/>
            <a:ext cx="2556880" cy="89459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C2FAEE8-B61D-411E-995C-9FDC83B5396B}"/>
              </a:ext>
            </a:extLst>
          </p:cNvPr>
          <p:cNvSpPr/>
          <p:nvPr/>
        </p:nvSpPr>
        <p:spPr>
          <a:xfrm>
            <a:off x="8377635" y="2688335"/>
            <a:ext cx="1826072" cy="90524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Бюджеты организаций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4CDA602-D082-4884-B281-D55C005807CF}"/>
              </a:ext>
            </a:extLst>
          </p:cNvPr>
          <p:cNvSpPr/>
          <p:nvPr/>
        </p:nvSpPr>
        <p:spPr>
          <a:xfrm>
            <a:off x="1909201" y="2699100"/>
            <a:ext cx="1916130" cy="8944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Бюджеты семей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F251D-7DF0-4A45-92F4-0910D3602E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636" y="3611519"/>
            <a:ext cx="3944112" cy="53035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5811599-094B-4FF4-9E06-6F785765280F}"/>
              </a:ext>
            </a:extLst>
          </p:cNvPr>
          <p:cNvSpPr/>
          <p:nvPr/>
        </p:nvSpPr>
        <p:spPr>
          <a:xfrm>
            <a:off x="4654820" y="4293096"/>
            <a:ext cx="2879184" cy="195900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/>
            <a:r>
              <a:rPr lang="ru" sz="1400" dirty="0">
                <a:solidFill>
                  <a:prstClr val="black"/>
                </a:solidFill>
                <a:latin typeface="Palatino Linotype"/>
              </a:rPr>
              <a:t>(региональные бюджеты, бюджеты территориальных фондов обязательного медицинского страхования)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FD6E7BF-7DE5-4534-8DEC-D40CD44F7D3F}"/>
              </a:ext>
            </a:extLst>
          </p:cNvPr>
          <p:cNvSpPr/>
          <p:nvPr/>
        </p:nvSpPr>
        <p:spPr>
          <a:xfrm>
            <a:off x="1815020" y="4293097"/>
            <a:ext cx="2104493" cy="19590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Российской Федерации</a:t>
            </a:r>
          </a:p>
          <a:p>
            <a:pPr algn="ctr"/>
            <a:r>
              <a:rPr lang="ru" sz="1400" dirty="0">
                <a:solidFill>
                  <a:prstClr val="black"/>
                </a:solidFill>
                <a:latin typeface="Palatino Linotype"/>
              </a:rPr>
              <a:t>(федеральный бюджет, бюджеты государственных внебюджетных фондов РФ)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745ED03-ADFF-4190-A84C-702ABC5F93DE}"/>
              </a:ext>
            </a:extLst>
          </p:cNvPr>
          <p:cNvSpPr/>
          <p:nvPr/>
        </p:nvSpPr>
        <p:spPr>
          <a:xfrm>
            <a:off x="8269311" y="4292820"/>
            <a:ext cx="2125147" cy="19590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/>
            <a:r>
              <a:rPr lang="ru" sz="1400" dirty="0">
                <a:solidFill>
                  <a:prstClr val="black"/>
                </a:solidFill>
                <a:latin typeface="Palatino Linotype"/>
              </a:rPr>
              <a:t>(местные бюджеты муниципальных районов, городских округов, городских и сельских поселений)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4208BE9-252E-40C3-B2FF-315804B58E2E}"/>
              </a:ext>
            </a:extLst>
          </p:cNvPr>
          <p:cNvSpPr/>
          <p:nvPr/>
        </p:nvSpPr>
        <p:spPr>
          <a:xfrm>
            <a:off x="4061404" y="1232820"/>
            <a:ext cx="3959344" cy="914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Какие бывают бюджеты?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ED4C991-4C24-4CAD-8203-CD62D6DAAAAA}"/>
              </a:ext>
            </a:extLst>
          </p:cNvPr>
          <p:cNvSpPr/>
          <p:nvPr/>
        </p:nvSpPr>
        <p:spPr>
          <a:xfrm>
            <a:off x="8418848" y="1784824"/>
            <a:ext cx="2225769" cy="60849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" sz="1200" dirty="0">
                <a:solidFill>
                  <a:prstClr val="black"/>
                </a:solidFill>
                <a:latin typeface="Palatino Linotype"/>
              </a:rPr>
              <a:t>Со старонормандского </a:t>
            </a:r>
            <a:r>
              <a:rPr lang="en-US" sz="1200" dirty="0">
                <a:solidFill>
                  <a:prstClr val="black"/>
                </a:solidFill>
                <a:latin typeface="Palatino Linotype"/>
              </a:rPr>
              <a:t>«</a:t>
            </a:r>
            <a:r>
              <a:rPr lang="en-US" sz="1200" dirty="0" err="1">
                <a:solidFill>
                  <a:prstClr val="black"/>
                </a:solidFill>
                <a:latin typeface="Palatino Linotype"/>
              </a:rPr>
              <a:t>buogette</a:t>
            </a:r>
            <a:r>
              <a:rPr lang="en-US" sz="1200" dirty="0">
                <a:solidFill>
                  <a:prstClr val="black"/>
                </a:solidFill>
                <a:latin typeface="Palatino Linotype"/>
              </a:rPr>
              <a:t>» </a:t>
            </a:r>
            <a:r>
              <a:rPr lang="ru" sz="1200" dirty="0">
                <a:solidFill>
                  <a:prstClr val="black"/>
                </a:solidFill>
                <a:latin typeface="Palatino Linotype"/>
              </a:rPr>
              <a:t>- сумка,</a:t>
            </a:r>
            <a:r>
              <a:rPr lang="en-US" sz="12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ru" sz="1200" dirty="0">
                <a:solidFill>
                  <a:prstClr val="black"/>
                </a:solidFill>
                <a:latin typeface="Palatino Linotype"/>
              </a:rPr>
              <a:t>кошелек</a:t>
            </a:r>
          </a:p>
          <a:p>
            <a:pPr algn="ctr"/>
            <a:endParaRPr lang="ru" sz="1200" dirty="0">
              <a:solidFill>
                <a:prstClr val="black"/>
              </a:solidFill>
              <a:latin typeface="Palatino Linotype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4936</TotalTime>
  <Words>2761</Words>
  <Application>Microsoft Office PowerPoint</Application>
  <PresentationFormat>Произвольный</PresentationFormat>
  <Paragraphs>676</Paragraphs>
  <Slides>33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 Gothic</vt:lpstr>
      <vt:lpstr>Constantia</vt:lpstr>
      <vt:lpstr>Palatino Linotype</vt:lpstr>
      <vt:lpstr>Times New Roman</vt:lpstr>
      <vt:lpstr>Wingdings</vt:lpstr>
      <vt:lpstr>Тема Office</vt:lpstr>
      <vt:lpstr>Office Theme</vt:lpstr>
      <vt:lpstr> БЮДЖЕТ ДЛЯ ГРАЖДАН </vt:lpstr>
      <vt:lpstr>Уважаемые жители города Горячий Ключ!</vt:lpstr>
      <vt:lpstr>При составлении проекта бюджета муниципального образования  город Горячий Ключ на 2026 год и на плановый период 2027 и 2028 годов учтены:</vt:lpstr>
      <vt:lpstr>Задачи при формировании бюджета муниципального образования муниципальный округ город Горячий Ключ Краснодарского края на 2026 год и на плановый период 2027 и  2028 годов</vt:lpstr>
      <vt:lpstr>Основные мероприятия при формировании бюджета</vt:lpstr>
      <vt:lpstr>Общие подходы к формированию расходов бюджета муниципального образования город Горячий Ключ</vt:lpstr>
      <vt:lpstr>Основные характеристики бюджета  города Горячий Ключ                                                                                                                                                         тыс. рублей</vt:lpstr>
      <vt:lpstr> ДОХОДЫ бюджета города Горячий Ключ                                                                                                                                    тыс.рублей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</vt:lpstr>
      <vt:lpstr>НАЛОГОВЫЕ И НЕНАЛОГОВЫЕ ДОХОДЫ                                                                                                                            тыс.рублей</vt:lpstr>
      <vt:lpstr>      НАЛОГОВЫЕ И НЕНАЛОГОВЫЕ ДОХОДЫ                        тыс.рублей     </vt:lpstr>
      <vt:lpstr>НАЛОГОВЫЕ И НЕНАЛОГОВЫЕ ДОХОДЫ                                                                                                                                                               тыс.рублей</vt:lpstr>
      <vt:lpstr>НАЛОГОВЫЕ И НЕНАЛОГОВЫЕ ДОХОДЫ                                                                                                                                                                       тыс.рублей</vt:lpstr>
      <vt:lpstr>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</vt:lpstr>
      <vt:lpstr>Расходы бюджета города Горячий Ключ по разделам бюджетной классификации                                                                                                                                                          тыс.рублей</vt:lpstr>
      <vt:lpstr>Структура расходов бюджетов  города Горячий Ключ на 2026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Попцова Ольга Владимировна</dc:creator>
  <cp:lastModifiedBy>Величко Сергей Сергеевич</cp:lastModifiedBy>
  <cp:revision>196</cp:revision>
  <cp:lastPrinted>2026-02-03T07:37:57Z</cp:lastPrinted>
  <dcterms:created xsi:type="dcterms:W3CDTF">2022-01-27T06:28:39Z</dcterms:created>
  <dcterms:modified xsi:type="dcterms:W3CDTF">2026-02-17T05:59:18Z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