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29"/>
  </p:notesMasterIdLst>
  <p:handoutMasterIdLst>
    <p:handoutMasterId r:id="rId30"/>
  </p:handoutMasterIdLst>
  <p:sldIdLst>
    <p:sldId id="259" r:id="rId5"/>
    <p:sldId id="260" r:id="rId6"/>
    <p:sldId id="261" r:id="rId7"/>
    <p:sldId id="262" r:id="rId8"/>
    <p:sldId id="263" r:id="rId9"/>
    <p:sldId id="26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4" r:id="rId19"/>
    <p:sldId id="266" r:id="rId20"/>
    <p:sldId id="295" r:id="rId21"/>
    <p:sldId id="268" r:id="rId22"/>
    <p:sldId id="274" r:id="rId23"/>
    <p:sldId id="283" r:id="rId24"/>
    <p:sldId id="275" r:id="rId25"/>
    <p:sldId id="276" r:id="rId26"/>
    <p:sldId id="277" r:id="rId27"/>
    <p:sldId id="284" r:id="rId28"/>
  </p:sldIdLst>
  <p:sldSz cx="12188825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0E1"/>
    <a:srgbClr val="E54DDA"/>
    <a:srgbClr val="DF21D1"/>
    <a:srgbClr val="CCFFFF"/>
    <a:srgbClr val="CC66FF"/>
    <a:srgbClr val="F9B099"/>
    <a:srgbClr val="00FF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8" autoAdjust="0"/>
    <p:restoredTop sz="94107" autoAdjust="0"/>
  </p:normalViewPr>
  <p:slideViewPr>
    <p:cSldViewPr showGuides="1">
      <p:cViewPr varScale="1">
        <p:scale>
          <a:sx n="65" d="100"/>
          <a:sy n="65" d="100"/>
        </p:scale>
        <p:origin x="684" y="6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>
                <a:solidFill>
                  <a:srgbClr val="002060"/>
                </a:solidFill>
              </a:rPr>
              <a:t>Структура доходов бюджета,</a:t>
            </a:r>
            <a:r>
              <a:rPr lang="ru-RU" sz="2400" b="1" i="1" baseline="0" dirty="0">
                <a:solidFill>
                  <a:srgbClr val="002060"/>
                </a:solidFill>
              </a:rPr>
              <a:t> %</a:t>
            </a:r>
            <a:endParaRPr lang="ru-RU" sz="2400" b="1" i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</c:v>
                </c:pt>
                <c:pt idx="1">
                  <c:v>50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A0-4776-A4C3-CFDD8779DA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Межбюджетные трансферты, прочие безвозмездные поступления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60</c:v>
                </c:pt>
                <c:pt idx="1">
                  <c:v>50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A0-4776-A4C3-CFDD8779D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9704456"/>
        <c:axId val="679706752"/>
        <c:axId val="0"/>
      </c:bar3DChart>
      <c:catAx>
        <c:axId val="679704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706752"/>
        <c:crosses val="autoZero"/>
        <c:auto val="1"/>
        <c:lblAlgn val="ctr"/>
        <c:lblOffset val="100"/>
        <c:noMultiLvlLbl val="0"/>
      </c:catAx>
      <c:valAx>
        <c:axId val="67970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704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Структура налоговых доходов на 2025 год, %</a:t>
            </a:r>
          </a:p>
        </c:rich>
      </c:tx>
      <c:layout>
        <c:manualLayout>
          <c:xMode val="edge"/>
          <c:yMode val="edge"/>
          <c:x val="0.136697605293091"/>
          <c:y val="6.44500801143253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rgbClr val="7030A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220955741370863E-2"/>
          <c:y val="0.14577948396630869"/>
          <c:w val="0.79272739836437178"/>
          <c:h val="0.392861130207431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на 2025 год, %</c:v>
                </c:pt>
              </c:strCache>
            </c:strRef>
          </c:tx>
          <c:dPt>
            <c:idx val="0"/>
            <c:bubble3D val="0"/>
            <c:spPr>
              <a:solidFill>
                <a:srgbClr val="CC66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764-4ED6-8A53-E22AB2747FA7}"/>
              </c:ext>
            </c:extLst>
          </c:dPt>
          <c:dPt>
            <c:idx val="1"/>
            <c:bubble3D val="0"/>
            <c:spPr>
              <a:solidFill>
                <a:srgbClr val="00FF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E764-4ED6-8A53-E22AB2747FA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764-4ED6-8A53-E22AB2747FA7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764-4ED6-8A53-E22AB2747FA7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764-4ED6-8A53-E22AB2747FA7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514-4521-B379-50350649EBE4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764-4ED6-8A53-E22AB2747FA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514-4521-B379-50350649EB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 на прибыль организаций</c:v>
                </c:pt>
                <c:pt idx="1">
                  <c:v>Налог на доходы физических лиц</c:v>
                </c:pt>
                <c:pt idx="2">
                  <c:v>Доходы от уплаты акцизов на нефтепродукты</c:v>
                </c:pt>
                <c:pt idx="3">
                  <c:v>Налог, взимаемый в связи с применением упрощенной системы налогообложения</c:v>
                </c:pt>
                <c:pt idx="4">
                  <c:v>Налог, взимаемый в связи с применением патентной системы налогообложения</c:v>
                </c:pt>
                <c:pt idx="5">
                  <c:v>Налог на имущество физических лиц</c:v>
                </c:pt>
                <c:pt idx="6">
                  <c:v>Земельный налог</c:v>
                </c:pt>
                <c:pt idx="7">
                  <c:v>Прочие налоговые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2.68</c:v>
                </c:pt>
                <c:pt idx="1">
                  <c:v>58.42</c:v>
                </c:pt>
                <c:pt idx="2">
                  <c:v>3.92</c:v>
                </c:pt>
                <c:pt idx="3">
                  <c:v>21.67</c:v>
                </c:pt>
                <c:pt idx="4">
                  <c:v>2.6</c:v>
                </c:pt>
                <c:pt idx="5">
                  <c:v>4.28</c:v>
                </c:pt>
                <c:pt idx="6">
                  <c:v>4.6100000000000003</c:v>
                </c:pt>
                <c:pt idx="7">
                  <c:v>1.82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64-4ED6-8A53-E22AB2747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858125892659359"/>
          <c:y val="0.58496279826346775"/>
          <c:w val="0.54283739217232774"/>
          <c:h val="0.402147185713667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Структура неналоговых доходов на 2025 год, %</a:t>
            </a:r>
          </a:p>
        </c:rich>
      </c:tx>
      <c:layout>
        <c:manualLayout>
          <c:xMode val="edge"/>
          <c:yMode val="edge"/>
          <c:x val="0.15679271427176764"/>
          <c:y val="2.53160657347865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rgbClr val="7030A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неналоговых доходов на 2025 год, %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764-4ED6-8A53-E22AB2747FA7}"/>
              </c:ext>
            </c:extLst>
          </c:dPt>
          <c:dPt>
            <c:idx val="1"/>
            <c:bubble3D val="0"/>
            <c:spPr>
              <a:solidFill>
                <a:srgbClr val="00FF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E764-4ED6-8A53-E22AB2747FA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764-4ED6-8A53-E22AB2747FA7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764-4ED6-8A53-E22AB2747FA7}"/>
              </c:ext>
            </c:extLst>
          </c:dPt>
          <c:dPt>
            <c:idx val="4"/>
            <c:bubble3D val="0"/>
            <c:spPr>
              <a:solidFill>
                <a:srgbClr val="F9B0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764-4ED6-8A53-E22AB2747FA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423-4372-BCA5-71F88464C863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764-4ED6-8A53-E22AB2747F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Доходы, получаемые в виде арендной платы за земельные участки</c:v>
                </c:pt>
                <c:pt idx="1">
                  <c:v>Доходы от продажи материальных и нематериальных активов</c:v>
                </c:pt>
                <c:pt idx="2">
                  <c:v>Штрафы, санкции, возмещение ущерба</c:v>
                </c:pt>
                <c:pt idx="3">
                  <c:v>Прочие неналоговые доходы</c:v>
                </c:pt>
                <c:pt idx="4">
                  <c:v>Доходы от оказания платных слуг и компенсация затрат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57.4</c:v>
                </c:pt>
                <c:pt idx="1">
                  <c:v>15.8</c:v>
                </c:pt>
                <c:pt idx="2">
                  <c:v>4.4000000000000004</c:v>
                </c:pt>
                <c:pt idx="3">
                  <c:v>9.6</c:v>
                </c:pt>
                <c:pt idx="4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64-4ED6-8A53-E22AB2747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>
                <a:solidFill>
                  <a:schemeClr val="tx1"/>
                </a:solidFill>
                <a:effectLst/>
              </a:rPr>
              <a:t>БЕЗВОЗМЕЗДНЫЕ ПОСТУПЛЕНИЯ ИЗ ВСЕХ УРОВНЕЙ БЮДЖЕТА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sz="1800" i="1" dirty="0">
                <a:solidFill>
                  <a:schemeClr val="tx1"/>
                </a:solidFill>
                <a:effectLst/>
              </a:rPr>
              <a:t> В БЮДЖЕТ МУНИЦИПАЛЬНОГО ОБРАЗОВАНИЯ ГОРОД ГОРЯЧИЙ КЛЮЧ</a:t>
            </a:r>
            <a:endParaRPr lang="ru-RU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749356.4</c:v>
                </c:pt>
                <c:pt idx="1">
                  <c:v>696812.6</c:v>
                </c:pt>
                <c:pt idx="2">
                  <c:v>713043.6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0-EC3B-4DCB-BB0B-CC712F6ECB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283298097251544E-2"/>
                  <c:y val="4.4559128647993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C3B-4DCB-BB0B-CC712F6ECB00}"/>
                </c:ext>
              </c:extLst>
            </c:dLbl>
            <c:dLbl>
              <c:idx val="1"/>
              <c:layout>
                <c:manualLayout>
                  <c:x val="4.5907580791301722E-2"/>
                  <c:y val="2.673547718879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C3B-4DCB-BB0B-CC712F6ECB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854262.1</c:v>
                </c:pt>
                <c:pt idx="1">
                  <c:v>728120.2</c:v>
                </c:pt>
                <c:pt idx="2">
                  <c:v>112208.3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1-EC3B-4DCB-BB0B-CC712F6ECB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578073089700997E-2"/>
                  <c:y val="-8.9118257295987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C3B-4DCB-BB0B-CC712F6ECB00}"/>
                </c:ext>
              </c:extLst>
            </c:dLbl>
            <c:dLbl>
              <c:idx val="1"/>
              <c:layout>
                <c:manualLayout>
                  <c:x val="3.0202355783751134E-2"/>
                  <c:y val="-1.1139782161998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C3B-4DCB-BB0B-CC712F6ECB00}"/>
                </c:ext>
              </c:extLst>
            </c:dLbl>
            <c:dLbl>
              <c:idx val="2"/>
              <c:layout>
                <c:manualLayout>
                  <c:x val="2.657807308970082E-2"/>
                  <c:y val="-1.1139782161998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3B-4DCB-BB0B-CC712F6ECB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159580.70000000001</c:v>
                </c:pt>
                <c:pt idx="1">
                  <c:v>103468.1</c:v>
                </c:pt>
                <c:pt idx="2">
                  <c:v>121759.2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2-EC3B-4DCB-BB0B-CC712F6ECB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Прчие безвозмездные поступления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289036544850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3B-4DCB-BB0B-CC712F6ECB00}"/>
                </c:ext>
              </c:extLst>
            </c:dLbl>
            <c:dLbl>
              <c:idx val="1"/>
              <c:layout>
                <c:manualLayout>
                  <c:x val="1.3289036544850499E-2"/>
                  <c:y val="-1.633815843113059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3B-4DCB-BB0B-CC712F6ECB00}"/>
                </c:ext>
              </c:extLst>
            </c:dLbl>
            <c:dLbl>
              <c:idx val="2"/>
              <c:layout>
                <c:manualLayout>
                  <c:x val="9.6647538508003623E-3"/>
                  <c:y val="-1.633815843113059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3B-4DCB-BB0B-CC712F6ECB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198.7</c:v>
                </c:pt>
                <c:pt idx="1">
                  <c:v>81.599999999999994</c:v>
                </c:pt>
                <c:pt idx="2">
                  <c:v>81.599999999999994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3B-4DCB-BB0B-CC712F6EC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5006728"/>
        <c:axId val="515005744"/>
        <c:axId val="0"/>
      </c:bar3DChart>
      <c:catAx>
        <c:axId val="51500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05744"/>
        <c:crosses val="autoZero"/>
        <c:auto val="1"/>
        <c:lblAlgn val="ctr"/>
        <c:lblOffset val="100"/>
        <c:noMultiLvlLbl val="0"/>
      </c:catAx>
      <c:valAx>
        <c:axId val="51500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06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  <a:effectLst/>
              </a:rPr>
              <a:t>БЕЗВОЗМЕЗДНЫЕ ПОСТУПЛЕНИЯ ИЗ ВСЕХ УРОВНЕЙ БЮДЖЕТА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  <a:effectLst/>
              </a:rPr>
              <a:t> В БЮДЖЕТ МУНИЦИПАЛЬНОГО ОБРАЗОВАНИЯ ГОРОД ГОРЯЧИЙ КЛЮЧ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60145970125827"/>
          <c:y val="0.1321927237858197"/>
          <c:w val="0.88935806914199145"/>
          <c:h val="0.755855900538967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0">
                  <c:v>1086950</c:v>
                </c:pt>
                <c:pt idx="1">
                  <c:v>1153525.6000000001</c:v>
                </c:pt>
                <c:pt idx="2">
                  <c:v>1157516.5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0-3808-478A-A83B-7A9708A919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283298097251544E-2"/>
                  <c:y val="4.4559128647993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08-478A-A83B-7A9708A919C2}"/>
                </c:ext>
              </c:extLst>
            </c:dLbl>
            <c:dLbl>
              <c:idx val="1"/>
              <c:layout>
                <c:manualLayout>
                  <c:x val="4.5907580791301722E-2"/>
                  <c:y val="2.673547718879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08-478A-A83B-7A9708A919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688055.2</c:v>
                </c:pt>
                <c:pt idx="1">
                  <c:v>108791.8</c:v>
                </c:pt>
                <c:pt idx="2">
                  <c:v>249072.5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3-3808-478A-A83B-7A9708A919C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578073089700997E-2"/>
                  <c:y val="-8.9118257295987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08-478A-A83B-7A9708A919C2}"/>
                </c:ext>
              </c:extLst>
            </c:dLbl>
            <c:dLbl>
              <c:idx val="1"/>
              <c:layout>
                <c:manualLayout>
                  <c:x val="3.0202355783751134E-2"/>
                  <c:y val="-1.1139782161998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08-478A-A83B-7A9708A919C2}"/>
                </c:ext>
              </c:extLst>
            </c:dLbl>
            <c:dLbl>
              <c:idx val="2"/>
              <c:layout>
                <c:manualLayout>
                  <c:x val="2.657807308970082E-2"/>
                  <c:y val="-1.1139782161998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08-478A-A83B-7A9708A919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100022.9</c:v>
                </c:pt>
                <c:pt idx="1">
                  <c:v>45893.9</c:v>
                </c:pt>
                <c:pt idx="2">
                  <c:v>31617.4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7-3808-478A-A83B-7A9708A919C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Прчие безвозмездные поступления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289036544850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08-478A-A83B-7A9708A919C2}"/>
                </c:ext>
              </c:extLst>
            </c:dLbl>
            <c:dLbl>
              <c:idx val="1"/>
              <c:layout>
                <c:manualLayout>
                  <c:x val="1.3289036544850499E-2"/>
                  <c:y val="-1.633815843113059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08-478A-A83B-7A9708A919C2}"/>
                </c:ext>
              </c:extLst>
            </c:dLbl>
            <c:dLbl>
              <c:idx val="2"/>
              <c:layout>
                <c:manualLayout>
                  <c:x val="9.6647538508003623E-3"/>
                  <c:y val="-1.633815843113059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08-478A-A83B-7A9708A919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11.5</c:v>
                </c:pt>
                <c:pt idx="1">
                  <c:v>3.8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808-478A-A83B-7A9708A91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5006728"/>
        <c:axId val="515005744"/>
        <c:axId val="0"/>
      </c:bar3DChart>
      <c:catAx>
        <c:axId val="51500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05744"/>
        <c:crosses val="autoZero"/>
        <c:auto val="1"/>
        <c:lblAlgn val="ctr"/>
        <c:lblOffset val="100"/>
        <c:noMultiLvlLbl val="0"/>
      </c:catAx>
      <c:valAx>
        <c:axId val="51500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06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0821385333931"/>
          <c:y val="0.16087429160560116"/>
          <c:w val="0.75769968891361583"/>
          <c:h val="0.734970777108209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3DB-4AC5-ADA3-7CF239C52C4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3DB-4AC5-ADA3-7CF239C52C41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3DB-4AC5-ADA3-7CF239C52C41}"/>
              </c:ext>
            </c:extLst>
          </c:dPt>
          <c:dPt>
            <c:idx val="3"/>
            <c:bubble3D val="0"/>
            <c:spPr>
              <a:solidFill>
                <a:srgbClr val="66CC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3DB-4AC5-ADA3-7CF239C52C41}"/>
              </c:ext>
            </c:extLst>
          </c:dPt>
          <c:dPt>
            <c:idx val="4"/>
            <c:bubble3D val="0"/>
            <c:spPr>
              <a:solidFill>
                <a:srgbClr val="FF66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53DB-4AC5-ADA3-7CF239C52C41}"/>
              </c:ext>
            </c:extLst>
          </c:dPt>
          <c:dPt>
            <c:idx val="5"/>
            <c:bubble3D val="0"/>
            <c:spPr>
              <a:solidFill>
                <a:srgbClr val="D7F567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53DB-4AC5-ADA3-7CF239C52C41}"/>
              </c:ext>
            </c:extLst>
          </c:dPt>
          <c:dPt>
            <c:idx val="6"/>
            <c:bubble3D val="0"/>
            <c:spPr>
              <a:solidFill>
                <a:srgbClr val="9999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53DB-4AC5-ADA3-7CF239C52C41}"/>
              </c:ext>
            </c:extLst>
          </c:dPt>
          <c:dPt>
            <c:idx val="7"/>
            <c:bubble3D val="0"/>
            <c:spPr>
              <a:solidFill>
                <a:srgbClr val="FC7CB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53DB-4AC5-ADA3-7CF239C52C41}"/>
              </c:ext>
            </c:extLst>
          </c:dPt>
          <c:dPt>
            <c:idx val="8"/>
            <c:bubble3D val="0"/>
            <c:spPr>
              <a:solidFill>
                <a:srgbClr val="0033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53DB-4AC5-ADA3-7CF239C52C41}"/>
              </c:ext>
            </c:extLst>
          </c:dPt>
          <c:dPt>
            <c:idx val="9"/>
            <c:bubble3D val="0"/>
            <c:spPr>
              <a:solidFill>
                <a:srgbClr val="CCFFC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53DB-4AC5-ADA3-7CF239C52C41}"/>
              </c:ext>
            </c:extLst>
          </c:dPt>
          <c:dLbls>
            <c:dLbl>
              <c:idx val="0"/>
              <c:layout>
                <c:manualLayout>
                  <c:x val="-8.9827521171299121E-2"/>
                  <c:y val="-6.39678925598909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r>
                      <a:rPr lang="ru-RU" sz="1050" dirty="0">
                        <a:solidFill>
                          <a:srgbClr val="CC99FF"/>
                        </a:solidFill>
                        <a:latin typeface="Arial Black" panose="020B0A04020102020204" pitchFamily="34" charset="0"/>
                      </a:rPr>
                      <a:t>Обслуживание муниципального долга– 0,9%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39125618955284"/>
                      <c:h val="9.145295307107097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53DB-4AC5-ADA3-7CF239C52C41}"/>
                </c:ext>
              </c:extLst>
            </c:dLbl>
            <c:dLbl>
              <c:idx val="1"/>
              <c:layout>
                <c:manualLayout>
                  <c:x val="0.1598795306815661"/>
                  <c:y val="-5.00899251648097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7A1D46EB-CEF6-40DF-88B8-123F97DCD58F}" type="CATEGORYNAME">
                      <a:rPr lang="ru-RU" sz="1050">
                        <a:solidFill>
                          <a:srgbClr val="C00000"/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00330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rPr>
                      <a:t> - 0,1%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81772751818937"/>
                      <c:h val="9.224168928729649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DB-4AC5-ADA3-7CF239C52C41}"/>
                </c:ext>
              </c:extLst>
            </c:dLbl>
            <c:dLbl>
              <c:idx val="2"/>
              <c:layout>
                <c:manualLayout>
                  <c:x val="0.25583703335742158"/>
                  <c:y val="-2.76893707404183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57E210F2-214A-4944-A0AD-3E34E0AFDCE9}" type="CATEGORYNAME">
                      <a:rPr lang="ru-RU" sz="1050">
                        <a:solidFill>
                          <a:schemeClr val="accent6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00330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 -5,0%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99318825115563"/>
                      <c:h val="8.617448762402331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DB-4AC5-ADA3-7CF239C52C41}"/>
                </c:ext>
              </c:extLst>
            </c:dLbl>
            <c:dLbl>
              <c:idx val="3"/>
              <c:layout>
                <c:manualLayout>
                  <c:x val="0.17382068562031083"/>
                  <c:y val="8.53441886877423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920B0ABE-65A7-48A4-A80A-2180FA2744E3}" type="CATEGORYNAME">
                      <a:rPr lang="ru-RU" sz="1050">
                        <a:solidFill>
                          <a:srgbClr val="00B0F0"/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00330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dirty="0">
                        <a:solidFill>
                          <a:srgbClr val="00B0F0"/>
                        </a:solidFill>
                        <a:latin typeface="Arial Black" panose="020B0A04020102020204" pitchFamily="34" charset="0"/>
                      </a:rPr>
                      <a:t> – 4,5%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511874305568026"/>
                      <c:h val="8.212968651517453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3DB-4AC5-ADA3-7CF239C52C41}"/>
                </c:ext>
              </c:extLst>
            </c:dLbl>
            <c:dLbl>
              <c:idx val="4"/>
              <c:layout>
                <c:manualLayout>
                  <c:x val="0.15117042396927188"/>
                  <c:y val="0.1715307788662645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3900968C-BED7-462B-B173-8905B021510F}" type="CATEGORYNAME">
                      <a:rPr lang="ru-RU" sz="1050" smtClean="0">
                        <a:solidFill>
                          <a:srgbClr val="FF33CC"/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00330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baseline="0" dirty="0">
                        <a:solidFill>
                          <a:srgbClr val="FF33CC"/>
                        </a:solidFill>
                        <a:latin typeface="Arial Black" panose="020B0A04020102020204" pitchFamily="34" charset="0"/>
                      </a:rPr>
                      <a:t> </a:t>
                    </a:r>
                    <a:r>
                      <a:rPr lang="ru-RU" sz="1050" dirty="0">
                        <a:solidFill>
                          <a:srgbClr val="FF33CC"/>
                        </a:solidFill>
                        <a:latin typeface="Arial Black" panose="020B0A04020102020204" pitchFamily="34" charset="0"/>
                      </a:rPr>
                      <a:t>-4,1%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95164961686954"/>
                      <c:h val="0.122577697603662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3DB-4AC5-ADA3-7CF239C52C41}"/>
                </c:ext>
              </c:extLst>
            </c:dLbl>
            <c:dLbl>
              <c:idx val="5"/>
              <c:layout>
                <c:manualLayout>
                  <c:x val="0.11969264835454639"/>
                  <c:y val="-0.1978977111792091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r>
                      <a:rPr lang="ru-RU" sz="1200" dirty="0">
                        <a:solidFill>
                          <a:srgbClr val="33CC33"/>
                        </a:solidFill>
                        <a:latin typeface="Arial Black" panose="020B0A04020102020204" pitchFamily="34" charset="0"/>
                      </a:rPr>
                      <a:t>Образование – 51,9%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813679299883928"/>
                      <c:h val="9.8474404428438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53DB-4AC5-ADA3-7CF239C52C41}"/>
                </c:ext>
              </c:extLst>
            </c:dLbl>
            <c:dLbl>
              <c:idx val="6"/>
              <c:layout>
                <c:manualLayout>
                  <c:x val="2.1673842850813741E-2"/>
                  <c:y val="0.1653896083008236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7030A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9ECDAD15-F704-4CD5-824D-D8532FEA90BA}" type="CATEGORYNAME">
                      <a:rPr lang="ru-RU" sz="1050">
                        <a:solidFill>
                          <a:srgbClr val="7030A0"/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7030A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dirty="0">
                        <a:solidFill>
                          <a:srgbClr val="7030A0"/>
                        </a:solidFill>
                        <a:latin typeface="Arial Black" panose="020B0A04020102020204" pitchFamily="34" charset="0"/>
                      </a:rPr>
                      <a:t> – 18,3%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7030A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32447215206685"/>
                      <c:h val="0.126622498712511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3DB-4AC5-ADA3-7CF239C52C41}"/>
                </c:ext>
              </c:extLst>
            </c:dLbl>
            <c:dLbl>
              <c:idx val="7"/>
              <c:layout>
                <c:manualLayout>
                  <c:x val="-9.847867137671866E-2"/>
                  <c:y val="0.115797777519315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2CADB216-AA5C-4FFB-BBE2-7DB84C63BABB}" type="CATEGORYNAME">
                      <a:rPr lang="ru-RU" sz="1050">
                        <a:solidFill>
                          <a:srgbClr val="F73178"/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00330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dirty="0">
                        <a:solidFill>
                          <a:srgbClr val="F73178"/>
                        </a:solidFill>
                        <a:latin typeface="Arial Black" panose="020B0A04020102020204" pitchFamily="34" charset="0"/>
                      </a:rPr>
                      <a:t> –</a:t>
                    </a:r>
                    <a:r>
                      <a:rPr lang="ru-RU" sz="1050" baseline="0" dirty="0">
                        <a:solidFill>
                          <a:srgbClr val="F73178"/>
                        </a:solidFill>
                        <a:latin typeface="Arial Black" panose="020B0A04020102020204" pitchFamily="34" charset="0"/>
                      </a:rPr>
                      <a:t> 2,8</a:t>
                    </a:r>
                    <a:r>
                      <a:rPr lang="ru-RU" sz="1050" dirty="0">
                        <a:solidFill>
                          <a:srgbClr val="F73178"/>
                        </a:solidFill>
                        <a:latin typeface="Arial Black" panose="020B0A04020102020204" pitchFamily="34" charset="0"/>
                      </a:rPr>
                      <a:t>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94080955426903"/>
                      <c:h val="9.426408984172088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3DB-4AC5-ADA3-7CF239C52C41}"/>
                </c:ext>
              </c:extLst>
            </c:dLbl>
            <c:dLbl>
              <c:idx val="8"/>
              <c:layout>
                <c:manualLayout>
                  <c:x val="-5.8263985455505568E-2"/>
                  <c:y val="2.57555047236423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857220A6-7BBD-4F72-90A4-CE6200FF0185}" type="CATEGORYNAME">
                      <a:rPr lang="ru-RU" sz="105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00330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 – 1,0%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44995140604703"/>
                      <c:h val="0.135966029624059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3DB-4AC5-ADA3-7CF239C52C41}"/>
                </c:ext>
              </c:extLst>
            </c:dLbl>
            <c:dLbl>
              <c:idx val="9"/>
              <c:layout>
                <c:manualLayout>
                  <c:x val="-0.21014522415858145"/>
                  <c:y val="-4.26137750297500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rgbClr val="0033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C26A5B2E-9D0F-4C88-A5D1-FE1AB65BFA86}" type="CATEGORYNAME">
                      <a:rPr lang="ru-RU" sz="1050">
                        <a:solidFill>
                          <a:srgbClr val="A0CC82"/>
                        </a:solidFill>
                        <a:latin typeface="Arial Black" panose="020B0A04020102020204" pitchFamily="34" charset="0"/>
                      </a:rPr>
                      <a:pPr>
                        <a:defRPr sz="1050">
                          <a:solidFill>
                            <a:srgbClr val="003300"/>
                          </a:solidFill>
                          <a:latin typeface="Arial Black" panose="020B0A04020102020204" pitchFamily="34" charset="0"/>
                        </a:defRPr>
                      </a:pPr>
                      <a:t>[ИМЯ КАТЕГОРИИ]</a:t>
                    </a:fld>
                    <a:r>
                      <a:rPr lang="ru-RU" sz="1050" dirty="0">
                        <a:solidFill>
                          <a:srgbClr val="A0CC82"/>
                        </a:solidFill>
                        <a:latin typeface="Arial Black" panose="020B0A04020102020204" pitchFamily="34" charset="0"/>
                      </a:rPr>
                      <a:t> – 11,4%</a:t>
                    </a:r>
                  </a:p>
                </c:rich>
              </c:tx>
              <c:spPr>
                <a:solidFill>
                  <a:srgbClr val="E6EDF6"/>
                </a:soli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003300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531563788216832"/>
                      <c:h val="9.959040044933278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53DB-4AC5-ADA3-7CF239C52C41}"/>
                </c:ext>
              </c:extLst>
            </c:dLbl>
            <c:spPr>
              <a:solidFill>
                <a:srgbClr val="E6EDF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00330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222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Обслуживание муниципального долга</c:v>
                </c:pt>
                <c:pt idx="1">
                  <c:v>Средства массовой информации</c:v>
                </c:pt>
                <c:pt idx="2">
                  <c:v>Физическая культура и спорт</c:v>
                </c:pt>
                <c:pt idx="3">
                  <c:v>Социальная политика</c:v>
                </c:pt>
                <c:pt idx="4">
                  <c:v>Культура, кинематография</c:v>
                </c:pt>
                <c:pt idx="5">
                  <c:v>Образование</c:v>
                </c:pt>
                <c:pt idx="6">
                  <c:v>Жилищно-коммунальное хозяйство</c:v>
                </c:pt>
                <c:pt idx="7">
                  <c:v>Национальная экономика</c:v>
                </c:pt>
                <c:pt idx="8">
                  <c:v>Национальная безопасность и правоохранительная деятельность</c:v>
                </c:pt>
                <c:pt idx="9">
                  <c:v>Общегосударственные вопросы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0.9</c:v>
                </c:pt>
                <c:pt idx="1">
                  <c:v>0.1</c:v>
                </c:pt>
                <c:pt idx="2">
                  <c:v>5</c:v>
                </c:pt>
                <c:pt idx="3">
                  <c:v>4.5</c:v>
                </c:pt>
                <c:pt idx="4">
                  <c:v>4.0999999999999996</c:v>
                </c:pt>
                <c:pt idx="5">
                  <c:v>51.9</c:v>
                </c:pt>
                <c:pt idx="6">
                  <c:v>18.3</c:v>
                </c:pt>
                <c:pt idx="7">
                  <c:v>2.8</c:v>
                </c:pt>
                <c:pt idx="8">
                  <c:v>1</c:v>
                </c:pt>
                <c:pt idx="9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3DB-4AC5-ADA3-7CF239C52C4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10"/>
      <c:rAngAx val="0"/>
      <c:perspective val="6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377594795459495E-2"/>
          <c:y val="2.9382372783942283E-2"/>
          <c:w val="0.89613435787399709"/>
          <c:h val="0.886995163234875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2766209,9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A16-4C00-A9A6-D6C7ADBD880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1630289,9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A16-4C00-A9A6-D6C7ADBD880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1459417,8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A16-4C00-A9A6-D6C7ADBD880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1420115,6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A16-4C00-A9A6-D6C7ADBD8805}"/>
                </c:ext>
              </c:extLst>
            </c:dLbl>
            <c:numFmt formatCode="#,##0.0" sourceLinked="0"/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2766209.9</c:v>
                </c:pt>
                <c:pt idx="1">
                  <c:v>1630289.9</c:v>
                </c:pt>
                <c:pt idx="2">
                  <c:v>1459417.8</c:v>
                </c:pt>
                <c:pt idx="3">
                  <c:v>1420115.6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7-4C01-89AE-B6761289EE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404865409219764E-2"/>
                  <c:y val="-6.487130497188491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165776,5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917-4C01-89AE-B6761289EEA7}"/>
                </c:ext>
              </c:extLst>
            </c:dLbl>
            <c:dLbl>
              <c:idx val="1"/>
              <c:layout>
                <c:manualLayout>
                  <c:x val="4.8359322082492627E-2"/>
                  <c:y val="-7.82267365866336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142245,4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917-4C01-89AE-B6761289EEA7}"/>
                </c:ext>
              </c:extLst>
            </c:dLbl>
            <c:dLbl>
              <c:idx val="2"/>
              <c:layout>
                <c:manualLayout>
                  <c:x val="5.5471767906207219E-2"/>
                  <c:y val="-0.1535343212399932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131543,2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917-4C01-89AE-B6761289EEA7}"/>
                </c:ext>
              </c:extLst>
            </c:dLbl>
            <c:dLbl>
              <c:idx val="3"/>
              <c:layout>
                <c:manualLayout>
                  <c:x val="4.1247657070361356E-2"/>
                  <c:y val="-5.100616182076038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132732,5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917-4C01-89AE-B6761289EEA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164922.1</c:v>
                </c:pt>
                <c:pt idx="1">
                  <c:v>130266.8</c:v>
                </c:pt>
                <c:pt idx="2">
                  <c:v>90650</c:v>
                </c:pt>
                <c:pt idx="3">
                  <c:v>107350.1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17-4C01-89AE-B6761289EE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Культура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5514656077640117E-2"/>
                  <c:y val="-2.938233007617704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131653,1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917-4C01-89AE-B6761289EEA7}"/>
                </c:ext>
              </c:extLst>
            </c:dLbl>
            <c:dLbl>
              <c:idx val="1"/>
              <c:layout>
                <c:manualLayout>
                  <c:x val="4.9026309486555002E-2"/>
                  <c:y val="-3.179932801032257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128778,0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917-4C01-89AE-B6761289EEA7}"/>
                </c:ext>
              </c:extLst>
            </c:dLbl>
            <c:dLbl>
              <c:idx val="2"/>
              <c:layout>
                <c:manualLayout>
                  <c:x val="2.4886556202891853E-2"/>
                  <c:y val="-0.1003005017560987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127067,0</a:t>
                    </a:r>
                  </a:p>
                  <a:p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11896422259279"/>
                      <c:h val="4.148713161653386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8-4917-4C01-89AE-B6761289EEA7}"/>
                </c:ext>
              </c:extLst>
            </c:dLbl>
            <c:dLbl>
              <c:idx val="3"/>
              <c:layout>
                <c:manualLayout>
                  <c:x val="3.5558325060656343E-2"/>
                  <c:y val="2.416325685694248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126706,3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917-4C01-89AE-B6761289EEA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123518.2</c:v>
                </c:pt>
                <c:pt idx="1">
                  <c:v>110451.2</c:v>
                </c:pt>
                <c:pt idx="2">
                  <c:v>94405.5</c:v>
                </c:pt>
                <c:pt idx="3">
                  <c:v>98569.3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17-4C01-89AE-B6761289EE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Здравоохранение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37750</c:v>
                </c:pt>
                <c:pt idx="1">
                  <c:v>13000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917-4C01-89AE-B6761289EE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1116650121312687E-3"/>
                  <c:y val="-1.60267081995633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210806,8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4917-4C01-89AE-B6761289EEA7}"/>
                </c:ext>
              </c:extLst>
            </c:dLbl>
            <c:dLbl>
              <c:idx val="1"/>
              <c:layout>
                <c:manualLayout>
                  <c:x val="4.266999007278761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158369,8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4917-4C01-89AE-B6761289EEA7}"/>
                </c:ext>
              </c:extLst>
            </c:dLbl>
            <c:dLbl>
              <c:idx val="2"/>
              <c:layout>
                <c:manualLayout>
                  <c:x val="-3.5569042734539105E-2"/>
                  <c:y val="-3.86712836220832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108735,2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4917-4C01-89AE-B6761289EEA7}"/>
                </c:ext>
              </c:extLst>
            </c:dLbl>
            <c:dLbl>
              <c:idx val="3"/>
              <c:layout>
                <c:manualLayout>
                  <c:x val="7.1121505932729423E-2"/>
                  <c:y val="4.108500355406605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108193,3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4917-4C01-89AE-B6761289EEA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104601.4</c:v>
                </c:pt>
                <c:pt idx="1">
                  <c:v>90959.8</c:v>
                </c:pt>
                <c:pt idx="2">
                  <c:v>95945.8</c:v>
                </c:pt>
                <c:pt idx="3">
                  <c:v>98789.5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917-4C01-89AE-B6761289EE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636352"/>
        <c:axId val="101187584"/>
        <c:axId val="0"/>
      </c:bar3DChart>
      <c:catAx>
        <c:axId val="10163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187584"/>
        <c:crosses val="autoZero"/>
        <c:auto val="1"/>
        <c:lblAlgn val="ctr"/>
        <c:lblOffset val="100"/>
        <c:noMultiLvlLbl val="0"/>
      </c:catAx>
      <c:valAx>
        <c:axId val="1011875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163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547068246897294"/>
          <c:y val="5.6307428165681551E-2"/>
          <c:w val="0.2816846515261745"/>
          <c:h val="0.593226042693312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0.15066</cdr:x>
      <cdr:y>0.14118</cdr:y>
    </cdr:from>
    <cdr:to>
      <cdr:x>0.26711</cdr:x>
      <cdr:y>0.18394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3804" y="864096"/>
          <a:ext cx="1224136" cy="261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0.15751</cdr:x>
      <cdr:y>0.15294</cdr:y>
    </cdr:from>
    <cdr:to>
      <cdr:x>0.27396</cdr:x>
      <cdr:y>0.2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55812" y="936104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rgbClr val="7030A0"/>
              </a:solidFill>
            </a:rPr>
            <a:t>1 763 397,9</a:t>
          </a:r>
        </a:p>
      </cdr:txBody>
    </cdr:sp>
  </cdr:relSizeAnchor>
  <cdr:relSizeAnchor xmlns:cdr="http://schemas.openxmlformats.org/drawingml/2006/chartDrawing">
    <cdr:from>
      <cdr:x>0.9041</cdr:x>
      <cdr:y>0.17647</cdr:y>
    </cdr:from>
    <cdr:to>
      <cdr:x>1</cdr:x>
      <cdr:y>0.21176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504313" y="1080120"/>
          <a:ext cx="100811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0.85622</cdr:x>
      <cdr:y>0.09412</cdr:y>
    </cdr:from>
    <cdr:to>
      <cdr:x>0.95894</cdr:x>
      <cdr:y>0.14118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001000" y="576064"/>
          <a:ext cx="10797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tx1">
                  <a:lumMod val="65000"/>
                  <a:lumOff val="35000"/>
                </a:schemeClr>
              </a:solidFill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0.41099</cdr:x>
      <cdr:y>0.15294</cdr:y>
    </cdr:from>
    <cdr:to>
      <cdr:x>0.52743</cdr:x>
      <cdr:y>0.2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20480" y="936104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rgbClr val="7030A0"/>
              </a:solidFill>
            </a:rPr>
            <a:t>1 528 482,5</a:t>
          </a:r>
        </a:p>
      </cdr:txBody>
    </cdr:sp>
  </cdr:relSizeAnchor>
  <cdr:relSizeAnchor xmlns:cdr="http://schemas.openxmlformats.org/drawingml/2006/chartDrawing">
    <cdr:from>
      <cdr:x>0.66443</cdr:x>
      <cdr:y>0.15294</cdr:y>
    </cdr:from>
    <cdr:to>
      <cdr:x>0.79458</cdr:x>
      <cdr:y>0.2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984776" y="936104"/>
          <a:ext cx="136815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rgbClr val="7030A0"/>
              </a:solidFill>
            </a:rPr>
            <a:t>947 092,7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13" name="Рисунок 12">
          <a:extLst xmlns:a="http://schemas.openxmlformats.org/drawingml/2006/main">
            <a:ext uri="{FF2B5EF4-FFF2-40B4-BE49-F238E27FC236}">
              <a16:creationId xmlns:a16="http://schemas.microsoft.com/office/drawing/2014/main" id="{7F20B9AD-AF25-B487-03F8-174DD490573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1422261" cy="659735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0.15066</cdr:x>
      <cdr:y>0.14118</cdr:y>
    </cdr:from>
    <cdr:to>
      <cdr:x>0.26711</cdr:x>
      <cdr:y>0.18394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3804" y="864096"/>
          <a:ext cx="1224136" cy="261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0.15751</cdr:x>
      <cdr:y>0.15294</cdr:y>
    </cdr:from>
    <cdr:to>
      <cdr:x>0.27396</cdr:x>
      <cdr:y>0.2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55812" y="936104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rgbClr val="7030A0"/>
              </a:solidFill>
            </a:rPr>
            <a:t>1 875 039,6</a:t>
          </a:r>
        </a:p>
      </cdr:txBody>
    </cdr:sp>
  </cdr:relSizeAnchor>
  <cdr:relSizeAnchor xmlns:cdr="http://schemas.openxmlformats.org/drawingml/2006/chartDrawing">
    <cdr:from>
      <cdr:x>0.9041</cdr:x>
      <cdr:y>0.17647</cdr:y>
    </cdr:from>
    <cdr:to>
      <cdr:x>1</cdr:x>
      <cdr:y>0.21176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504313" y="1080120"/>
          <a:ext cx="100811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0.85622</cdr:x>
      <cdr:y>0.09412</cdr:y>
    </cdr:from>
    <cdr:to>
      <cdr:x>0.95894</cdr:x>
      <cdr:y>0.14118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001000" y="576064"/>
          <a:ext cx="10797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tx1">
                  <a:lumMod val="85000"/>
                  <a:lumOff val="15000"/>
                </a:schemeClr>
              </a:solidFill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0.41784</cdr:x>
      <cdr:y>0.10823</cdr:y>
    </cdr:from>
    <cdr:to>
      <cdr:x>0.52743</cdr:x>
      <cdr:y>0.2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92488" y="720080"/>
          <a:ext cx="1152080" cy="610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rgbClr val="7030A0"/>
              </a:solidFill>
            </a:rPr>
            <a:t>1 308 215,1</a:t>
          </a:r>
        </a:p>
      </cdr:txBody>
    </cdr:sp>
  </cdr:relSizeAnchor>
  <cdr:relSizeAnchor xmlns:cdr="http://schemas.openxmlformats.org/drawingml/2006/chartDrawing">
    <cdr:from>
      <cdr:x>0.65758</cdr:x>
      <cdr:y>0.12987</cdr:y>
    </cdr:from>
    <cdr:to>
      <cdr:x>0.79458</cdr:x>
      <cdr:y>0.2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912768" y="864096"/>
          <a:ext cx="1440195" cy="466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rgbClr val="7030A0"/>
              </a:solidFill>
            </a:rPr>
            <a:t>1 438 211,5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pPr rtl="0"/>
            <a:fld id="{6455363E-5DB3-439C-B549-DD83222C79E4}" type="datetime1">
              <a:rPr lang="ru-RU" smtClean="0"/>
              <a:t>13.01.2025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6E2F11-CEBF-4D63-B350-54083DC2653F}" type="datetime1">
              <a:rPr lang="ru-RU" smtClean="0"/>
              <a:pPr/>
              <a:t>13.01.2025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738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111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544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996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73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7328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noProof="0" smtClean="0"/>
              <a:pPr rtl="0"/>
              <a:t>20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21662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ACE51-06B0-978E-0D2B-A8470F275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5A45B6-3EAD-1167-A2F5-FB63FAF18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F78736-AEAA-8E8B-5510-FD0FF096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06DD7E9-633A-4209-8629-FCA24BED8E5C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407244-D1FE-B62E-7A34-42D2A854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D2883F-A601-99B1-9277-E70C48E2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0444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F66CDF-502F-85F7-6396-9B75E89AA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3FDC3C-CB22-4036-553E-E547CCCFC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2E267B-B0B8-17D9-3033-76BE8B79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7BCC0A8-4822-4C48-B4AB-E6618EB17856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990D64-9812-ED5B-0153-55FC8EB7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2ACF02-2955-6B5B-8607-48B59B6F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9209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7CD9F6-1B59-FD56-E613-0B1E5BE45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6B4D56-00D3-E1C6-8237-3A77F2A09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BEB3A7-7FD8-CC42-822B-FB15346E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F26FFAE-3E3C-4124-8CE2-33E8AFE68549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CB6934-A9D5-C2A0-718E-78217D3F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84C4B6-6AB1-DF14-3B73-BB751E3A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5391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17033-F9A2-2E16-9BA1-A411152B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970F84-31BF-E0D2-C726-9AA894FFD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ADC69D-5DF8-90F9-D81C-5A002972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648EF9-D76D-408D-9269-C51AF1E71906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02BCB2-A0DE-2635-94AE-09DD69C3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22054B-EA93-EED9-9677-4BE61F7D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9589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D126B-03CD-4F8C-4931-1A2AD187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3D47EF-CDB9-F024-5BDA-C54D372FB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91622B-B43B-259C-7665-80C30F6B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67F7D04-070A-4786-BFC3-699C3BEEF6F5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F713AA-BFBE-5643-3E17-BAE75DDA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BE1BED-CDB8-574C-3E9C-A5B40BCF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7128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73257-D1EE-184C-8DD1-26EA908C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576E3F-278B-9B66-E00B-321436CFB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3FCDF2-C6C1-A203-57A8-A258DFBF2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D211DC-7AC9-9003-201E-D0B5C5B7F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DFC388-25B8-4D98-8EA3-7599CFB174A7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718BF2-A525-8459-94B7-372D15A02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721710-2D35-DF09-894D-0AD4C99A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65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86DBD-AC82-C5FD-008A-64AA61C6E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5F888B-D8B0-A510-F504-1ABE79D5D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20360D-942C-333B-5BE3-9AFBCFFD1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23C78EC-9DC0-1C45-D4C1-FDE130906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A0608C-15F3-FCAD-9111-68AA0E833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04FE99-D09C-49B3-9CFD-7D4375407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6184B29-88E0-41C3-91BD-DCA26527FF63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D49D233-844B-9439-2608-3ED9F3BC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62FB4F5-AE6D-50F5-7E70-E1A341297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8284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55952-C8F1-0B65-AB7E-472449FE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3E47ED0-459D-745A-77B6-BEE828FAE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0918EF-A4F5-4A7C-96B1-F87831C82688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1C7138-F361-1435-1AAE-99774EA50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19F8FD-F20B-746D-C6B2-74F6D016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0535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0016219-3EC7-615E-57ED-5BFBFD72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138ADB2-DC01-420A-B091-D935BF010607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3937D4E-1244-F922-DBF5-7B4B5CC8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DEF8A43-498F-2A9D-D94F-04A472F2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3141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5B9ACC-8F47-3DA8-CC7E-F728ADA74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6DC9FE-A515-4CF4-CD1D-E45A137B9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00C26A-D90F-CA00-B147-49FD8DBBA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C6B8BB-A7FC-CE06-A1A7-0188E662D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5981ADC-92F1-410C-B0D8-5A45B123FAEB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53F439-08B8-E440-D184-E2FE7E12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D99C2A-7ADB-93CA-BECC-D6AF055C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9960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51536-2FC0-715E-063B-F3913EDA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6022FA0-B868-9D1D-56D6-2ECE8BF33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288D28-A569-9DDF-42B4-5CBB4C7E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190268-31E8-F4B1-77DC-AE9C9AAF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1D528A0-6E8B-4E56-B80E-E13CDB5F70CC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3082A8-8C51-3B3B-EC00-38A228B7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557162-6937-80DF-D8AD-2DDDD170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9047E0E-C8CA-B075-9E50-F503CA3C299C}"/>
              </a:ext>
            </a:extLst>
          </p:cNvPr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38173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80FBF-44B4-4C4A-144C-369389D79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AF6FF6-E20B-5638-9550-AE03E38EB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92743E-A96D-9E0C-D219-B88AD94984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914A4C0-1A15-4319-B325-10A509977DD3}" type="datetime1">
              <a:rPr lang="ru-RU" noProof="0" smtClean="0"/>
              <a:t>13.01.2025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61A7DA-0F0A-B639-4471-F3DE4FBA6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A65B7-7663-72D8-A718-71A54F890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3832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  <p15:guide id="3" pos="1007">
          <p15:clr>
            <a:srgbClr val="F26B43"/>
          </p15:clr>
        </p15:guide>
        <p15:guide id="4" pos="719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ail@gkfu.r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psheronskfu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3892" y="188640"/>
            <a:ext cx="8352928" cy="936104"/>
          </a:xfrm>
        </p:spPr>
        <p:txBody>
          <a:bodyPr rtlCol="0"/>
          <a:lstStyle/>
          <a:p>
            <a:pPr rtl="0"/>
            <a:r>
              <a:rPr lang="ru-RU" sz="4000" dirty="0">
                <a:solidFill>
                  <a:srgbClr val="C00000"/>
                </a:solidFill>
                <a:latin typeface="Constantia" panose="02030602050306030303" pitchFamily="18" charset="0"/>
              </a:rPr>
              <a:t> БЮДЖЕТ ДЛЯ ГРАЖДАН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7788" y="1268760"/>
            <a:ext cx="11017224" cy="3528392"/>
          </a:xfrm>
        </p:spPr>
        <p:txBody>
          <a:bodyPr rtlCol="0">
            <a:noAutofit/>
          </a:bodyPr>
          <a:lstStyle/>
          <a:p>
            <a:pPr algn="ctr" rtl="0">
              <a:lnSpc>
                <a:spcPct val="120000"/>
              </a:lnSpc>
            </a:pPr>
            <a:r>
              <a:rPr lang="ru-RU" sz="4000" b="1" i="1" u="sng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Разработан на основании Решения Совета</a:t>
            </a:r>
          </a:p>
          <a:p>
            <a:pPr algn="ctr" rtl="0">
              <a:lnSpc>
                <a:spcPct val="120000"/>
              </a:lnSpc>
            </a:pPr>
            <a:r>
              <a:rPr lang="ru-RU" sz="4000" b="1" i="1" u="sng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 Горячий Ключ от 13.12.2024 г. № 403</a:t>
            </a:r>
          </a:p>
          <a:p>
            <a:pPr algn="ctr" rtl="0">
              <a:lnSpc>
                <a:spcPct val="120000"/>
              </a:lnSpc>
            </a:pPr>
            <a:r>
              <a:rPr lang="ru-RU" sz="4000" b="1" i="1" u="sng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бюджете муниципального образования</a:t>
            </a:r>
          </a:p>
          <a:p>
            <a:pPr algn="ctr" rtl="0">
              <a:lnSpc>
                <a:spcPct val="120000"/>
              </a:lnSpc>
            </a:pPr>
            <a:r>
              <a:rPr lang="ru-RU" sz="4000" b="1" i="1" u="sng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муниципальный округ город Горячий Ключ Краснодарского края на 2025 год и</a:t>
            </a:r>
          </a:p>
          <a:p>
            <a:pPr algn="ctr" rtl="0">
              <a:lnSpc>
                <a:spcPct val="120000"/>
              </a:lnSpc>
            </a:pPr>
            <a:r>
              <a:rPr lang="ru-RU" sz="4000" b="1" i="1" u="sng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плановый период 2026 и 2027 годов»</a:t>
            </a:r>
          </a:p>
        </p:txBody>
      </p:sp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26FCAF-02A8-7CD9-C0A5-9B6751205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88" y="476672"/>
            <a:ext cx="8280920" cy="344431"/>
          </a:xfrm>
        </p:spPr>
        <p:txBody>
          <a:bodyPr>
            <a:noAutofit/>
          </a:bodyPr>
          <a:lstStyle/>
          <a:p>
            <a:pPr algn="r"/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НАЛОГОВЫЕ И НЕНАЛОГОВЫЕ ДОХОДЫ</a:t>
            </a:r>
            <a:b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  <a:t>     </a:t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ru-RU" sz="1800" b="1" i="1" dirty="0" err="1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endParaRPr lang="ru-RU" sz="18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6B33A8A-6E96-4BF0-B36D-B07C96BBC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294424"/>
              </p:ext>
            </p:extLst>
          </p:nvPr>
        </p:nvGraphicFramePr>
        <p:xfrm>
          <a:off x="189756" y="1844824"/>
          <a:ext cx="9782172" cy="376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7869">
                  <a:extLst>
                    <a:ext uri="{9D8B030D-6E8A-4147-A177-3AD203B41FA5}">
                      <a16:colId xmlns:a16="http://schemas.microsoft.com/office/drawing/2014/main" val="208294440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836103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396195544"/>
                    </a:ext>
                  </a:extLst>
                </a:gridCol>
                <a:gridCol w="2049847">
                  <a:extLst>
                    <a:ext uri="{9D8B030D-6E8A-4147-A177-3AD203B41FA5}">
                      <a16:colId xmlns:a16="http://schemas.microsoft.com/office/drawing/2014/main" val="1183487860"/>
                    </a:ext>
                  </a:extLst>
                </a:gridCol>
              </a:tblGrid>
              <a:tr h="62776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Наименование показателя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2025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2026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2027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892188"/>
                  </a:ext>
                </a:extLst>
              </a:tr>
              <a:tr h="597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Единый сельскохозяйственный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налог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1 211,0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1 309,0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1 414,0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181504"/>
                  </a:ext>
                </a:extLst>
              </a:tr>
              <a:tr h="790590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Налог, взимаемый в связи с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применением</a:t>
                      </a:r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патентной системы</a:t>
                      </a:r>
                    </a:p>
                    <a:p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налогообложения</a:t>
                      </a:r>
                      <a:endParaRPr lang="ru-RU" sz="15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29 963,0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27 459,0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23 960,0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70226"/>
                  </a:ext>
                </a:extLst>
              </a:tr>
              <a:tr h="597874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Налог на имущество физических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лиц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49 287,0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52 341,0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55 584,0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84457"/>
                  </a:ext>
                </a:extLst>
              </a:tr>
              <a:tr h="448407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Налог на имущество организаций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4 934,0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4 403,0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3 958,0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877652"/>
                  </a:ext>
                </a:extLst>
              </a:tr>
              <a:tr h="348760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Земельный</a:t>
                      </a:r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</a:t>
                      </a:r>
                      <a:endParaRPr lang="ru-RU" sz="15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53 066,0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49 163,0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45 732,0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08902"/>
                  </a:ext>
                </a:extLst>
              </a:tr>
              <a:tr h="34876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Государственная пошлина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14 672,6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16 156,0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17 767,4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18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24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ECD5713-493A-B07A-2274-DEA2068F4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95739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5" y="637025"/>
            <a:ext cx="9145016" cy="149583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НАЛОГОВЫЕ И НЕНАЛОГОВЫЕ ДОХОДЫ  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6B33A8A-6E96-4BF0-B36D-B07C96BBC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512642"/>
              </p:ext>
            </p:extLst>
          </p:nvPr>
        </p:nvGraphicFramePr>
        <p:xfrm>
          <a:off x="189756" y="1988840"/>
          <a:ext cx="9865096" cy="4050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8294440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8361031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396195544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183487860"/>
                    </a:ext>
                  </a:extLst>
                </a:gridCol>
              </a:tblGrid>
              <a:tr h="59948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Наименование показателя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2025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2026</a:t>
                      </a:r>
                      <a:r>
                        <a:rPr lang="ru-RU" baseline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2027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892188"/>
                  </a:ext>
                </a:extLst>
              </a:tr>
              <a:tr h="602665">
                <a:tc>
                  <a:txBody>
                    <a:bodyPr/>
                    <a:lstStyle/>
                    <a:p>
                      <a:r>
                        <a:rPr lang="ru-RU" sz="1600" b="1" baseline="0" dirty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НЕ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НАЛОГОВЫЕ ДОХОДЫ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,</a:t>
                      </a:r>
                    </a:p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в том числе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101 092,6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113 968,2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120 597,7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181504"/>
                  </a:ext>
                </a:extLst>
              </a:tr>
              <a:tr h="670059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Доходы, получаемые в виде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арендной платы за земельные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участки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58 000,0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61 500,0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61 500,0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70226"/>
                  </a:ext>
                </a:extLst>
              </a:tr>
              <a:tr h="509291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Доходы от сдачи в аренду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имущества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3 520,0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3 550,0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3 550,0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84457"/>
                  </a:ext>
                </a:extLst>
              </a:tr>
              <a:tr h="1522522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endParaRPr lang="ru-RU" sz="15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Плата за публичный сервитут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877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03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F7F44C-72BC-561F-0AE9-D1E296939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95739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74340" y="726631"/>
            <a:ext cx="11986951" cy="1406225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НАЛОГОВЫЕ И НЕНАЛОГОВЫЕ ДОХОДЫ  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6B33A8A-6E96-4BF0-B36D-B07C96BBC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176774"/>
              </p:ext>
            </p:extLst>
          </p:nvPr>
        </p:nvGraphicFramePr>
        <p:xfrm>
          <a:off x="621804" y="2150144"/>
          <a:ext cx="9782172" cy="4283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7869">
                  <a:extLst>
                    <a:ext uri="{9D8B030D-6E8A-4147-A177-3AD203B41FA5}">
                      <a16:colId xmlns:a16="http://schemas.microsoft.com/office/drawing/2014/main" val="208294440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836103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396195544"/>
                    </a:ext>
                  </a:extLst>
                </a:gridCol>
                <a:gridCol w="2049847">
                  <a:extLst>
                    <a:ext uri="{9D8B030D-6E8A-4147-A177-3AD203B41FA5}">
                      <a16:colId xmlns:a16="http://schemas.microsoft.com/office/drawing/2014/main" val="118348786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Наименование показателя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2025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2026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2027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892188"/>
                  </a:ext>
                </a:extLst>
              </a:tr>
              <a:tr h="452720">
                <a:tc>
                  <a:txBody>
                    <a:bodyPr/>
                    <a:lstStyle/>
                    <a:p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доходы от использования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имущества, находящегося в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собственности городских округов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</a:t>
                      </a:r>
                      <a:r>
                        <a:rPr lang="ru-RU" sz="1500" baseline="0" dirty="0">
                          <a:solidFill>
                            <a:srgbClr val="002060"/>
                          </a:solidFill>
                        </a:rPr>
                        <a:t> 126,8</a:t>
                      </a:r>
                      <a:endParaRPr lang="ru-RU" sz="15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4 176,8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4 176,8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181504"/>
                  </a:ext>
                </a:extLst>
              </a:tr>
              <a:tr h="309593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Плата за негативное воздействие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 окружающую среду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1 087,0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1 130,0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1 130,0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70226"/>
                  </a:ext>
                </a:extLst>
              </a:tr>
              <a:tr h="224605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Доходы от оказания платных услуг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(работ) и компенсации затрат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государства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12 981,8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21 156,9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27 589,3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8445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Доходы от продажи материальных и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нематериальных активов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16 301,8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17 301,8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17 301,8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87765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Штрафы, санкции, возмещение</a:t>
                      </a:r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ущерба</a:t>
                      </a:r>
                      <a:endParaRPr lang="ru-RU" sz="15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4 425,2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4 502,7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4 699,8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26438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ru-RU" sz="16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НАЛОГОВЫЕ И НЕ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НАЛОГОВЫЕ ДОХОДЫ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1 252 504,9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1 309 890,7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1 396 041,0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81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66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5C599F8-FF8E-271A-AFA8-7D88AAD1C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301" y="1412776"/>
            <a:ext cx="9782172" cy="75815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/>
              <a:t>                                                             </a:t>
            </a:r>
            <a:br>
              <a:rPr lang="ru-RU" sz="2800" b="1" dirty="0"/>
            </a:br>
            <a:r>
              <a:rPr lang="ru-RU" sz="2800" b="1" dirty="0"/>
              <a:t>                                                                                </a:t>
            </a:r>
            <a:endParaRPr lang="ru-RU" sz="18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268743"/>
              </p:ext>
            </p:extLst>
          </p:nvPr>
        </p:nvGraphicFramePr>
        <p:xfrm>
          <a:off x="261764" y="260648"/>
          <a:ext cx="11114262" cy="5911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060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3FD3B6-EE28-C156-3BB1-9EA7F4D0E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1018"/>
            <a:ext cx="12188824" cy="696841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301" y="1412776"/>
            <a:ext cx="9782172" cy="75815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/>
              <a:t>                                                             </a:t>
            </a:r>
            <a:br>
              <a:rPr lang="ru-RU" sz="2800" b="1" dirty="0"/>
            </a:br>
            <a:r>
              <a:rPr lang="ru-RU" sz="2800" b="1" dirty="0"/>
              <a:t>                                                                                </a:t>
            </a:r>
            <a:endParaRPr lang="ru-RU" sz="18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354627"/>
              </p:ext>
            </p:extLst>
          </p:nvPr>
        </p:nvGraphicFramePr>
        <p:xfrm>
          <a:off x="0" y="143012"/>
          <a:ext cx="9751448" cy="551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317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310348"/>
              </p:ext>
            </p:extLst>
          </p:nvPr>
        </p:nvGraphicFramePr>
        <p:xfrm>
          <a:off x="0" y="0"/>
          <a:ext cx="1218882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Объект 5">
            <a:extLst>
              <a:ext uri="{FF2B5EF4-FFF2-40B4-BE49-F238E27FC236}">
                <a16:creationId xmlns:a16="http://schemas.microsoft.com/office/drawing/2014/main" id="{B4C03B4A-7866-8AA8-CAEB-79BAAD0DA0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990624"/>
              </p:ext>
            </p:extLst>
          </p:nvPr>
        </p:nvGraphicFramePr>
        <p:xfrm>
          <a:off x="189756" y="188640"/>
          <a:ext cx="10512425" cy="6653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0526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925934-6203-6C95-78AC-BF160DC15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1016"/>
            <a:ext cx="12188824" cy="686901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AF546-0A71-40D3-947C-9925A11F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7" y="404664"/>
            <a:ext cx="9782801" cy="108012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Общие подходы к формированию расходов бюджета муниципального образования город Горячий Ключ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42CC0-F3C9-45FE-9B96-6891C7C2F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628800"/>
            <a:ext cx="9782801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При планировании объёмов расходов бюджета на 2025 года учитывается: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Повышение оплаты труда отдельных категорий работников социальной сферы с учётом сохранения достигнутого соотношения между уровнем оплаты труда отдельных категорий работников бюджетной сферы и уровнем средней заработной платы в Краснодарском крае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Индексация с 1 октября 2025 года оплаты труда работников бюджетной сферы, которые  не попадают под действие указов Президента Российской Федерации на   7,4 %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Объёмы финансирования, предусмотренные муниципальными программами муниципального образования город Горячий Ключ по годам их реализации 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933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7060E2-6D1B-6922-87AF-04899DF62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00F5C-B9E1-47BE-92D0-A9C172687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4" y="188641"/>
            <a:ext cx="1101722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Расходы бюджета города Горячий Ключ по разделам бюджетной классификации 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   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23C8B0F2-07B7-4B95-B1B8-91F3D87165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268403"/>
              </p:ext>
            </p:extLst>
          </p:nvPr>
        </p:nvGraphicFramePr>
        <p:xfrm>
          <a:off x="189756" y="850817"/>
          <a:ext cx="11305256" cy="6128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593">
                  <a:extLst>
                    <a:ext uri="{9D8B030D-6E8A-4147-A177-3AD203B41FA5}">
                      <a16:colId xmlns:a16="http://schemas.microsoft.com/office/drawing/2014/main" val="2157287204"/>
                    </a:ext>
                  </a:extLst>
                </a:gridCol>
                <a:gridCol w="2300035">
                  <a:extLst>
                    <a:ext uri="{9D8B030D-6E8A-4147-A177-3AD203B41FA5}">
                      <a16:colId xmlns:a16="http://schemas.microsoft.com/office/drawing/2014/main" val="1102669157"/>
                    </a:ext>
                  </a:extLst>
                </a:gridCol>
                <a:gridCol w="2826314">
                  <a:extLst>
                    <a:ext uri="{9D8B030D-6E8A-4147-A177-3AD203B41FA5}">
                      <a16:colId xmlns:a16="http://schemas.microsoft.com/office/drawing/2014/main" val="875477063"/>
                    </a:ext>
                  </a:extLst>
                </a:gridCol>
                <a:gridCol w="2826314">
                  <a:extLst>
                    <a:ext uri="{9D8B030D-6E8A-4147-A177-3AD203B41FA5}">
                      <a16:colId xmlns:a16="http://schemas.microsoft.com/office/drawing/2014/main" val="841858858"/>
                    </a:ext>
                  </a:extLst>
                </a:gridCol>
              </a:tblGrid>
              <a:tr h="6339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раздела бюджетной классификации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2026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2027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89753"/>
                  </a:ext>
                </a:extLst>
              </a:tr>
              <a:tr h="34593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Общегосударственные вопросы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358 752,6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337 827,5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347 858,4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5168633"/>
                  </a:ext>
                </a:extLst>
              </a:tr>
              <a:tr h="2487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Национальная оборона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1 066,1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663356"/>
                  </a:ext>
                </a:extLst>
              </a:tr>
              <a:tr h="43943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32 370,5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28 720,5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32 720,5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798617"/>
                  </a:ext>
                </a:extLst>
              </a:tr>
              <a:tr h="40352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89 042,5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54 241,4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69 375,4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910890"/>
                  </a:ext>
                </a:extLst>
              </a:tr>
              <a:tr h="3937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Жилищно-коммунальное хозяйство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577 080,4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193 314,2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401 851,0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51190"/>
                  </a:ext>
                </a:extLst>
              </a:tr>
              <a:tr h="3937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1 087,0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1 130,0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1 130,0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13048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1 630 289,9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1 459 417,8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1 420 115,6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114510"/>
                  </a:ext>
                </a:extLst>
              </a:tr>
              <a:tr h="2487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Культура, кинематография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128 778,0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127 067,0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126 706,3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290438"/>
                  </a:ext>
                </a:extLst>
              </a:tr>
              <a:tr h="2487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Здравоохранение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824774"/>
                  </a:ext>
                </a:extLst>
              </a:tr>
              <a:tr h="2487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142 245,4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131 543,2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132 732,5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390632"/>
                  </a:ext>
                </a:extLst>
              </a:tr>
              <a:tr h="28359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Физическая культура и спорт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158 369,8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108 735,2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108 193,3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399993"/>
                  </a:ext>
                </a:extLst>
              </a:tr>
              <a:tr h="3937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789933"/>
                  </a:ext>
                </a:extLst>
              </a:tr>
              <a:tr h="44910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Обслуживание государственного и муниципального долга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28 212,3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686110"/>
                  </a:ext>
                </a:extLst>
              </a:tr>
              <a:tr h="3937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Условно утверждённые расходы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71 500,0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796313"/>
                  </a:ext>
                </a:extLst>
              </a:tr>
              <a:tr h="248707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ИТОГО: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3 150 044,5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2 533 105,8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2 734 252,5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5258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69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BCB5DDF-2DA7-7E85-8142-069996B83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2DA58-17F0-4EEB-82EF-849EC8923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7" y="177801"/>
            <a:ext cx="7525312" cy="87493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Структура расходов бюджетов</a:t>
            </a:r>
            <a:b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 города Горячий Ключ на 2025 год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C6619341-425C-45D4-A779-026DF9E567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541138"/>
              </p:ext>
            </p:extLst>
          </p:nvPr>
        </p:nvGraphicFramePr>
        <p:xfrm>
          <a:off x="333772" y="1196751"/>
          <a:ext cx="11042253" cy="5483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6EF12B80-4ADA-4FFF-B45B-3D6ED162398D}"/>
              </a:ext>
            </a:extLst>
          </p:cNvPr>
          <p:cNvSpPr txBox="1">
            <a:spLocks/>
          </p:cNvSpPr>
          <p:nvPr/>
        </p:nvSpPr>
        <p:spPr>
          <a:xfrm>
            <a:off x="914400" y="1445741"/>
            <a:ext cx="9753600" cy="437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65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1141B2-8B5E-3717-DA98-F3B386618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086"/>
            <a:ext cx="12188824" cy="6824913"/>
          </a:xfrm>
          <a:prstGeom prst="rect">
            <a:avLst/>
          </a:prstGeom>
        </p:spPr>
      </p:pic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63C1C328-F47B-41B3-BCC4-5E12DD9C2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30789"/>
              </p:ext>
            </p:extLst>
          </p:nvPr>
        </p:nvGraphicFramePr>
        <p:xfrm>
          <a:off x="693813" y="2559112"/>
          <a:ext cx="9649072" cy="249692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tableStyleId>{5C22544A-7EE6-4342-B048-85BDC9FD1C3A}</a:tableStyleId>
              </a:tblPr>
              <a:tblGrid>
                <a:gridCol w="731259">
                  <a:extLst>
                    <a:ext uri="{9D8B030D-6E8A-4147-A177-3AD203B41FA5}">
                      <a16:colId xmlns:a16="http://schemas.microsoft.com/office/drawing/2014/main" val="3943980437"/>
                    </a:ext>
                  </a:extLst>
                </a:gridCol>
                <a:gridCol w="3128368">
                  <a:extLst>
                    <a:ext uri="{9D8B030D-6E8A-4147-A177-3AD203B41FA5}">
                      <a16:colId xmlns:a16="http://schemas.microsoft.com/office/drawing/2014/main" val="529992611"/>
                    </a:ext>
                  </a:extLst>
                </a:gridCol>
                <a:gridCol w="1929815">
                  <a:extLst>
                    <a:ext uri="{9D8B030D-6E8A-4147-A177-3AD203B41FA5}">
                      <a16:colId xmlns:a16="http://schemas.microsoft.com/office/drawing/2014/main" val="3887594630"/>
                    </a:ext>
                  </a:extLst>
                </a:gridCol>
                <a:gridCol w="1929815">
                  <a:extLst>
                    <a:ext uri="{9D8B030D-6E8A-4147-A177-3AD203B41FA5}">
                      <a16:colId xmlns:a16="http://schemas.microsoft.com/office/drawing/2014/main" val="4008053512"/>
                    </a:ext>
                  </a:extLst>
                </a:gridCol>
                <a:gridCol w="1929815">
                  <a:extLst>
                    <a:ext uri="{9D8B030D-6E8A-4147-A177-3AD203B41FA5}">
                      <a16:colId xmlns:a16="http://schemas.microsoft.com/office/drawing/2014/main" val="2233553145"/>
                    </a:ext>
                  </a:extLst>
                </a:gridCol>
              </a:tblGrid>
              <a:tr h="54529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№ п/п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национального проекта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Объёмы финансирования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729257"/>
                  </a:ext>
                </a:extLst>
              </a:tr>
              <a:tr h="468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2025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2026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2027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704651"/>
                  </a:ext>
                </a:extLst>
              </a:tr>
              <a:tr h="474913">
                <a:tc>
                  <a:txBody>
                    <a:bodyPr/>
                    <a:lstStyle/>
                    <a:p>
                      <a:r>
                        <a:rPr lang="en-US" sz="1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Образование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840,7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1 015,9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748748"/>
                  </a:ext>
                </a:extLst>
              </a:tr>
              <a:tr h="533397">
                <a:tc>
                  <a:txBody>
                    <a:bodyPr/>
                    <a:lstStyle/>
                    <a:p>
                      <a:r>
                        <a:rPr lang="en-US" sz="1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Жильё и городская среда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129 860,1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5948731"/>
                  </a:ext>
                </a:extLst>
              </a:tr>
              <a:tr h="474913">
                <a:tc>
                  <a:txBody>
                    <a:bodyPr/>
                    <a:lstStyle/>
                    <a:p>
                      <a:endParaRPr lang="ru-RU" sz="18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ИТОГО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130 700,8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1 015,9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6852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D8BE24B-BB15-4DEC-9585-C5C0C2C59183}"/>
              </a:ext>
            </a:extLst>
          </p:cNvPr>
          <p:cNvSpPr txBox="1"/>
          <p:nvPr/>
        </p:nvSpPr>
        <p:spPr>
          <a:xfrm>
            <a:off x="2133973" y="717620"/>
            <a:ext cx="8341490" cy="861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126"/>
            <a:r>
              <a:rPr lang="ru-RU" sz="2499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defTabSz="914126"/>
            <a:r>
              <a:rPr lang="ru-RU" sz="2499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99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проекты</a:t>
            </a:r>
            <a:endParaRPr lang="ru-RU" sz="2499" b="1" dirty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5F2DBA-1E1A-4BD7-9791-7AB8A098C862}"/>
              </a:ext>
            </a:extLst>
          </p:cNvPr>
          <p:cNvSpPr txBox="1"/>
          <p:nvPr/>
        </p:nvSpPr>
        <p:spPr>
          <a:xfrm>
            <a:off x="9538208" y="2189876"/>
            <a:ext cx="937257" cy="3692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126"/>
            <a:r>
              <a:rPr lang="ru-RU" sz="1799" dirty="0" err="1">
                <a:solidFill>
                  <a:prstClr val="black"/>
                </a:solidFill>
                <a:latin typeface="Calibri" panose="020F0502020204030204"/>
              </a:rPr>
              <a:t>тыс.руб</a:t>
            </a:r>
            <a:endParaRPr lang="ru-RU" sz="1799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0794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0E647D97-A41F-5C67-BD46-16E68DA7F1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37981" y="404664"/>
            <a:ext cx="10538255" cy="576064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</a:rPr>
              <a:t>При составлении проекта бюджета муниципального образования </a:t>
            </a:r>
            <a:br>
              <a:rPr lang="ru-RU" sz="2400" b="1" i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</a:rPr>
              <a:t>город Горячий Ключ на 2025 год и на плановый период 2026 и 2027 годов учтены: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837981" y="1124744"/>
            <a:ext cx="10538256" cy="5400600"/>
          </a:xfrm>
        </p:spPr>
        <p:txBody>
          <a:bodyPr rtlCol="0">
            <a:normAutofit/>
          </a:bodyPr>
          <a:lstStyle/>
          <a:p>
            <a:pPr lvl="0" rtl="0">
              <a:buFont typeface="Wingdings" panose="05000000000000000000" pitchFamily="2" charset="2"/>
              <a:buChar char="q"/>
            </a:pPr>
            <a:endParaRPr lang="ru-RU" sz="1800" i="1" dirty="0">
              <a:solidFill>
                <a:schemeClr val="tx2">
                  <a:lumMod val="50000"/>
                </a:schemeClr>
              </a:solidFill>
            </a:endParaRPr>
          </a:p>
          <a:p>
            <a:pPr lvl="0" rtl="0">
              <a:buFont typeface="Wingdings" panose="05000000000000000000" pitchFamily="2" charset="2"/>
              <a:buChar char="q"/>
            </a:pPr>
            <a:r>
              <a:rPr lang="ru-RU" sz="1800" i="1" dirty="0">
                <a:solidFill>
                  <a:schemeClr val="tx2">
                    <a:lumMod val="50000"/>
                  </a:schemeClr>
                </a:solidFill>
              </a:rPr>
              <a:t>Указ Президента Российской Федерации от 21.07.2020г. № 474 «О национальных целях развития Российской Федерации на период до 2030 года» </a:t>
            </a:r>
          </a:p>
          <a:p>
            <a:pPr lvl="0" rtl="0">
              <a:buFont typeface="Wingdings" panose="05000000000000000000" pitchFamily="2" charset="2"/>
              <a:buChar char="q"/>
            </a:pPr>
            <a:endParaRPr lang="ru-RU" sz="1800" i="1" dirty="0">
              <a:solidFill>
                <a:schemeClr val="tx2">
                  <a:lumMod val="50000"/>
                </a:schemeClr>
              </a:solidFill>
            </a:endParaRPr>
          </a:p>
          <a:p>
            <a:pPr lvl="0" rtl="0">
              <a:buFont typeface="Wingdings" panose="05000000000000000000" pitchFamily="2" charset="2"/>
              <a:buChar char="q"/>
            </a:pPr>
            <a:r>
              <a:rPr lang="ru-RU" sz="1800" i="1" dirty="0">
                <a:solidFill>
                  <a:schemeClr val="tx2">
                    <a:lumMod val="50000"/>
                  </a:schemeClr>
                </a:solidFill>
              </a:rPr>
              <a:t>Основные направления бюджетной и налоговой политики муниципального образования город Горячий Ключ на 2025 год и на плановый период 2026-2027 годов </a:t>
            </a:r>
          </a:p>
          <a:p>
            <a:pPr lvl="0" rtl="0">
              <a:buFont typeface="Wingdings" panose="05000000000000000000" pitchFamily="2" charset="2"/>
              <a:buChar char="q"/>
            </a:pPr>
            <a:endParaRPr lang="ru-RU" sz="1800" i="1" dirty="0">
              <a:solidFill>
                <a:schemeClr val="tx2">
                  <a:lumMod val="50000"/>
                </a:schemeClr>
              </a:solidFill>
            </a:endParaRPr>
          </a:p>
          <a:p>
            <a:pPr lvl="0" rtl="0">
              <a:buFont typeface="Wingdings" panose="05000000000000000000" pitchFamily="2" charset="2"/>
              <a:buChar char="q"/>
            </a:pPr>
            <a:r>
              <a:rPr lang="ru-RU" sz="1800" i="1" dirty="0">
                <a:solidFill>
                  <a:schemeClr val="tx2">
                    <a:lumMod val="50000"/>
                  </a:schemeClr>
                </a:solidFill>
              </a:rPr>
              <a:t>Прогноз социально-экономического развития муниципального образования город Горячий Ключ на 2025 год и на плановый период 2026-2027 годов</a:t>
            </a:r>
          </a:p>
          <a:p>
            <a:pPr lvl="0" rtl="0">
              <a:buFont typeface="Wingdings" panose="05000000000000000000" pitchFamily="2" charset="2"/>
              <a:buChar char="q"/>
            </a:pPr>
            <a:endParaRPr lang="ru-RU" sz="1800" i="1" dirty="0">
              <a:solidFill>
                <a:schemeClr val="tx2">
                  <a:lumMod val="50000"/>
                </a:schemeClr>
              </a:solidFill>
            </a:endParaRPr>
          </a:p>
          <a:p>
            <a:pPr lvl="0" rtl="0">
              <a:buFont typeface="Wingdings" panose="05000000000000000000" pitchFamily="2" charset="2"/>
              <a:buChar char="q"/>
            </a:pPr>
            <a:r>
              <a:rPr lang="ru-RU" sz="1800" i="1" dirty="0">
                <a:solidFill>
                  <a:schemeClr val="tx2">
                    <a:lumMod val="50000"/>
                  </a:schemeClr>
                </a:solidFill>
              </a:rPr>
              <a:t>Муниципальные программы муниципального образования город Горячий Ключ </a:t>
            </a:r>
          </a:p>
          <a:p>
            <a:pPr lvl="0" rtl="0">
              <a:buFont typeface="Wingdings" panose="05000000000000000000" pitchFamily="2" charset="2"/>
              <a:buChar char="q"/>
            </a:pPr>
            <a:endParaRPr lang="ru-RU" sz="1800" i="1" dirty="0">
              <a:solidFill>
                <a:schemeClr val="tx2">
                  <a:lumMod val="50000"/>
                </a:schemeClr>
              </a:solidFill>
            </a:endParaRPr>
          </a:p>
          <a:p>
            <a:pPr lvl="0" rtl="0">
              <a:buFont typeface="Wingdings" panose="05000000000000000000" pitchFamily="2" charset="2"/>
              <a:buChar char="q"/>
            </a:pPr>
            <a:r>
              <a:rPr lang="ru-RU" sz="1800" i="1" dirty="0">
                <a:solidFill>
                  <a:schemeClr val="tx2">
                    <a:lumMod val="50000"/>
                  </a:schemeClr>
                </a:solidFill>
              </a:rPr>
              <a:t>Положение «О бюджетном процессе в муниципальном образовании город Горячий Ключ», с учетом приоритетов государственной политики, определенных основными направлениями налоговой и бюджетной политики Российской Федерации на 2025 год и на плановый период 2026 и 2027 годов  </a:t>
            </a:r>
          </a:p>
        </p:txBody>
      </p:sp>
    </p:spTree>
    <p:extLst>
      <p:ext uri="{BB962C8B-B14F-4D97-AF65-F5344CB8AC3E}">
        <p14:creationId xmlns:p14="http://schemas.microsoft.com/office/powerpoint/2010/main" val="35614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8D97180-A095-11C6-4D9F-36AEDBFCD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41" y="189484"/>
            <a:ext cx="10512006" cy="10078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99" b="1" i="1" dirty="0">
                <a:solidFill>
                  <a:schemeClr val="accent1">
                    <a:lumMod val="7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Динамика расходов социально-культурной сферы муниципального образования город Горячий Ключ</a:t>
            </a:r>
            <a:br>
              <a:rPr lang="ru-RU" sz="2599" b="1" i="1" dirty="0">
                <a:solidFill>
                  <a:schemeClr val="tx1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ru-RU" sz="2599" b="1" i="1" dirty="0">
                <a:solidFill>
                  <a:schemeClr val="tx1"/>
                </a:solidFill>
                <a:latin typeface="Oswald"/>
                <a:ea typeface="Oswald"/>
                <a:cs typeface="Oswald"/>
                <a:sym typeface="Oswald"/>
              </a:rPr>
              <a:t>                                                                                                тыс. рублей</a:t>
            </a:r>
            <a:endParaRPr lang="ru-RU" sz="2599" b="1" i="1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367881"/>
              </p:ext>
            </p:extLst>
          </p:nvPr>
        </p:nvGraphicFramePr>
        <p:xfrm>
          <a:off x="261765" y="1341982"/>
          <a:ext cx="10295982" cy="5254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598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62E6139-36C2-45CF-551E-8F7247AFC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957392"/>
          </a:xfrm>
          <a:prstGeom prst="rect">
            <a:avLst/>
          </a:prstGeom>
        </p:spPr>
      </p:pic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1E7E8187-A8B7-4C0F-B477-308C46673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49324"/>
              </p:ext>
            </p:extLst>
          </p:nvPr>
        </p:nvGraphicFramePr>
        <p:xfrm>
          <a:off x="230675" y="548680"/>
          <a:ext cx="11778733" cy="6407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556">
                  <a:extLst>
                    <a:ext uri="{9D8B030D-6E8A-4147-A177-3AD203B41FA5}">
                      <a16:colId xmlns:a16="http://schemas.microsoft.com/office/drawing/2014/main" val="3237282860"/>
                    </a:ext>
                  </a:extLst>
                </a:gridCol>
                <a:gridCol w="7181817">
                  <a:extLst>
                    <a:ext uri="{9D8B030D-6E8A-4147-A177-3AD203B41FA5}">
                      <a16:colId xmlns:a16="http://schemas.microsoft.com/office/drawing/2014/main" val="4221956596"/>
                    </a:ext>
                  </a:extLst>
                </a:gridCol>
                <a:gridCol w="1436362">
                  <a:extLst>
                    <a:ext uri="{9D8B030D-6E8A-4147-A177-3AD203B41FA5}">
                      <a16:colId xmlns:a16="http://schemas.microsoft.com/office/drawing/2014/main" val="2500391366"/>
                    </a:ext>
                  </a:extLst>
                </a:gridCol>
                <a:gridCol w="1435123">
                  <a:extLst>
                    <a:ext uri="{9D8B030D-6E8A-4147-A177-3AD203B41FA5}">
                      <a16:colId xmlns:a16="http://schemas.microsoft.com/office/drawing/2014/main" val="1668195285"/>
                    </a:ext>
                  </a:extLst>
                </a:gridCol>
                <a:gridCol w="1243875">
                  <a:extLst>
                    <a:ext uri="{9D8B030D-6E8A-4147-A177-3AD203B41FA5}">
                      <a16:colId xmlns:a16="http://schemas.microsoft.com/office/drawing/2014/main" val="1311521824"/>
                    </a:ext>
                  </a:extLst>
                </a:gridCol>
              </a:tblGrid>
              <a:tr h="5594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765075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Информационное освещение деятельности органов местного самоуправления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640000"/>
                  </a:ext>
                </a:extLst>
              </a:tr>
              <a:tr h="49362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регулирования рынков сельскохозяйственной продукции, сырья и продовольствия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3925,2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3485,4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3211,0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6068236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26457,5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24765,0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25765,0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708944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развитию малого и среднего предпринимательства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155018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инвестиционной привлекательности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5915455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28212,3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756661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объектами инженерной инфраструктуры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361256,6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76360,1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5775,5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125813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развития муниципальной политики в отдельных секторах экономики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111670,1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107149,3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116961,7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038091"/>
                  </a:ext>
                </a:extLst>
              </a:tr>
              <a:tr h="43102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8383,8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8195,1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10195,1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89505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Противодействие коррупции в администрации муниципального образования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454555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1346278,2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1393234,5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1353615,4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536087"/>
                  </a:ext>
                </a:extLst>
              </a:tr>
              <a:tr h="38812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Духовно-нравственное развитие детей и молодежи, становление и укрепление семейных традиций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601616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Горячего Ключа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70648,3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57516,7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57648,3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269673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210609,2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198222,1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198115,9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361335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и развитие традиционной народной культуры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1370,7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1370,7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672903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Горячего Ключа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15381,4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15431,4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15431,4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046017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 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84419,6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84409,4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83798,3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109845"/>
                  </a:ext>
                </a:extLst>
              </a:tr>
              <a:tr h="302331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Площадка нашего двора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99577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702F3DD-04AB-44EE-B230-25414D20D5CA}"/>
              </a:ext>
            </a:extLst>
          </p:cNvPr>
          <p:cNvSpPr txBox="1"/>
          <p:nvPr/>
        </p:nvSpPr>
        <p:spPr>
          <a:xfrm>
            <a:off x="2926060" y="0"/>
            <a:ext cx="90833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города Горячий Ключ                                 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76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30AD800-F488-CE65-8C18-298D1B526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0E6DBA4D-D9BB-4CFA-9FA6-12D4D3041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888331"/>
              </p:ext>
            </p:extLst>
          </p:nvPr>
        </p:nvGraphicFramePr>
        <p:xfrm>
          <a:off x="145240" y="635438"/>
          <a:ext cx="11565795" cy="598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71">
                  <a:extLst>
                    <a:ext uri="{9D8B030D-6E8A-4147-A177-3AD203B41FA5}">
                      <a16:colId xmlns:a16="http://schemas.microsoft.com/office/drawing/2014/main" val="1044921792"/>
                    </a:ext>
                  </a:extLst>
                </a:gridCol>
                <a:gridCol w="7257511">
                  <a:extLst>
                    <a:ext uri="{9D8B030D-6E8A-4147-A177-3AD203B41FA5}">
                      <a16:colId xmlns:a16="http://schemas.microsoft.com/office/drawing/2014/main" val="446712983"/>
                    </a:ext>
                  </a:extLst>
                </a:gridCol>
                <a:gridCol w="1414999">
                  <a:extLst>
                    <a:ext uri="{9D8B030D-6E8A-4147-A177-3AD203B41FA5}">
                      <a16:colId xmlns:a16="http://schemas.microsoft.com/office/drawing/2014/main" val="4145263264"/>
                    </a:ext>
                  </a:extLst>
                </a:gridCol>
                <a:gridCol w="1423787">
                  <a:extLst>
                    <a:ext uri="{9D8B030D-6E8A-4147-A177-3AD203B41FA5}">
                      <a16:colId xmlns:a16="http://schemas.microsoft.com/office/drawing/2014/main" val="498451951"/>
                    </a:ext>
                  </a:extLst>
                </a:gridCol>
                <a:gridCol w="1001927">
                  <a:extLst>
                    <a:ext uri="{9D8B030D-6E8A-4147-A177-3AD203B41FA5}">
                      <a16:colId xmlns:a16="http://schemas.microsoft.com/office/drawing/2014/main" val="520015344"/>
                    </a:ext>
                  </a:extLst>
                </a:gridCol>
              </a:tblGrid>
              <a:tr h="50993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517180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санаторного-курортного и туристического комплекса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6882,6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738971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31413,5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27763,5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31763,5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8086034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городской среды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138734,0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520102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мероприятий по допризывной подготовке молодежи к военной службе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632279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пожарной безопасности и защита населения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2053,1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2881,1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2881,1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6670468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Дорожной хозяйство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82140,7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47167,5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62575,9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341470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коммунального комплекса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349036,9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146486,6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410608,0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325843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правопорядка, профилактика правонарушений и усиление борьбы с преступностью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131928"/>
                  </a:ext>
                </a:extLst>
              </a:tr>
              <a:tr h="50982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оказанию поддержки и развитие казачьих обществ </a:t>
                      </a:r>
                      <a:r>
                        <a:rPr lang="ru-RU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Горячеключевского</a:t>
                      </a: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районного казачьего общества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81197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Гармонизация межнациональных отношений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06454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61137,6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64000,1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65189,4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749354"/>
                  </a:ext>
                </a:extLst>
              </a:tr>
              <a:tr h="50993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социально ориентированных некоммерческих организаций и развитие гражданского общества, реализация и функционирование территориального общественного самоуправления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14413,0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14413,0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14413,0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951330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градостроительной документации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12384,2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12384,2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12384,2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113002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1087,0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094824"/>
                  </a:ext>
                </a:extLst>
              </a:tr>
              <a:tr h="30594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торговой деятельности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726918"/>
                  </a:ext>
                </a:extLst>
              </a:tr>
              <a:tr h="481087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2 972 560,0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2 333 555,9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2 503 023,6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0185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01532DA-F7B7-4216-BEAD-57E7DA5191A5}"/>
              </a:ext>
            </a:extLst>
          </p:cNvPr>
          <p:cNvSpPr txBox="1"/>
          <p:nvPr/>
        </p:nvSpPr>
        <p:spPr>
          <a:xfrm>
            <a:off x="3142084" y="893"/>
            <a:ext cx="72468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города Горячий Ключ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7E4A86-4507-4712-A76F-BCB85DA539A8}"/>
              </a:ext>
            </a:extLst>
          </p:cNvPr>
          <p:cNvSpPr txBox="1"/>
          <p:nvPr/>
        </p:nvSpPr>
        <p:spPr>
          <a:xfrm>
            <a:off x="10405543" y="234435"/>
            <a:ext cx="1427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0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079A7DD-A8D6-6693-2E2B-75DCFC4A2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7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15749A-52EC-4116-A871-E25A4B2B1B4A}"/>
              </a:ext>
            </a:extLst>
          </p:cNvPr>
          <p:cNvSpPr txBox="1"/>
          <p:nvPr/>
        </p:nvSpPr>
        <p:spPr>
          <a:xfrm>
            <a:off x="2422004" y="347803"/>
            <a:ext cx="6264696" cy="446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99" b="1" i="1" dirty="0">
                <a:solidFill>
                  <a:schemeClr val="accent1">
                    <a:lumMod val="75000"/>
                  </a:schemeClr>
                </a:solidFill>
              </a:rPr>
              <a:t>МУНИЦИПАЛЬНЫЙ ДОЛГ 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E9D0A500-3D05-4719-8C2C-FA8D44FD2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178445"/>
              </p:ext>
            </p:extLst>
          </p:nvPr>
        </p:nvGraphicFramePr>
        <p:xfrm>
          <a:off x="117748" y="1141765"/>
          <a:ext cx="9217024" cy="4574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703949024"/>
                    </a:ext>
                  </a:extLst>
                </a:gridCol>
                <a:gridCol w="2010096">
                  <a:extLst>
                    <a:ext uri="{9D8B030D-6E8A-4147-A177-3AD203B41FA5}">
                      <a16:colId xmlns:a16="http://schemas.microsoft.com/office/drawing/2014/main" val="2301336923"/>
                    </a:ext>
                  </a:extLst>
                </a:gridCol>
                <a:gridCol w="2157176">
                  <a:extLst>
                    <a:ext uri="{9D8B030D-6E8A-4147-A177-3AD203B41FA5}">
                      <a16:colId xmlns:a16="http://schemas.microsoft.com/office/drawing/2014/main" val="25023836"/>
                    </a:ext>
                  </a:extLst>
                </a:gridCol>
                <a:gridCol w="2745496">
                  <a:extLst>
                    <a:ext uri="{9D8B030D-6E8A-4147-A177-3AD203B41FA5}">
                      <a16:colId xmlns:a16="http://schemas.microsoft.com/office/drawing/2014/main" val="4242945570"/>
                    </a:ext>
                  </a:extLst>
                </a:gridCol>
              </a:tblGrid>
              <a:tr h="63372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01.01.2025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01.01.2026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01.01.2027 год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074071"/>
                  </a:ext>
                </a:extLst>
              </a:tr>
              <a:tr h="2088232">
                <a:tc>
                  <a:txBody>
                    <a:bodyPr/>
                    <a:lstStyle/>
                    <a:p>
                      <a:r>
                        <a:rPr lang="ru-RU" sz="1800" dirty="0"/>
                        <a:t>Объём муниципального внутреннего долга муниципального образования город Горячий Ключ, всего, в том числе: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162 500,0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185 000,0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100 000,0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263751"/>
                  </a:ext>
                </a:extLst>
              </a:tr>
              <a:tr h="1029996">
                <a:tc>
                  <a:txBody>
                    <a:bodyPr/>
                    <a:lstStyle/>
                    <a:p>
                      <a:r>
                        <a:rPr lang="ru-RU" sz="1800" dirty="0"/>
                        <a:t>Бюджетные кредиты от других бюджетов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22 500,0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278963"/>
                  </a:ext>
                </a:extLst>
              </a:tr>
              <a:tr h="816183">
                <a:tc>
                  <a:txBody>
                    <a:bodyPr/>
                    <a:lstStyle/>
                    <a:p>
                      <a:r>
                        <a:rPr lang="ru-RU" sz="1800" dirty="0"/>
                        <a:t>Кредиты кредитных организаций 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140 000,0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185 000,0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100 000,0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7837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616FF60-E48A-4694-A724-030902594A15}"/>
              </a:ext>
            </a:extLst>
          </p:cNvPr>
          <p:cNvSpPr txBox="1"/>
          <p:nvPr/>
        </p:nvSpPr>
        <p:spPr>
          <a:xfrm>
            <a:off x="261763" y="5925422"/>
            <a:ext cx="10585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     </a:t>
            </a:r>
            <a:r>
              <a:rPr lang="ru-RU" sz="1600" b="1" dirty="0"/>
              <a:t>Объём муниципального долга муниципального образования город Горячий Ключ на 1 января 2025 года составил 162 500,0тыс. Рублей, на 1 января 2026 года составил 185 000,0 тыс. рублей, на 1 января 2027 года 100 000,0 тыс. рублей</a:t>
            </a:r>
            <a:endParaRPr lang="ru-RU" sz="1799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A2DF80-B742-4747-9591-CB5D8E57579C}"/>
              </a:ext>
            </a:extLst>
          </p:cNvPr>
          <p:cNvSpPr txBox="1"/>
          <p:nvPr/>
        </p:nvSpPr>
        <p:spPr>
          <a:xfrm>
            <a:off x="7986027" y="833876"/>
            <a:ext cx="1309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/>
              <a:t>тыс.</a:t>
            </a:r>
            <a:r>
              <a:rPr lang="en-US" sz="1600" b="1" i="1" dirty="0"/>
              <a:t> </a:t>
            </a:r>
            <a:r>
              <a:rPr lang="ru-RU" sz="1600" b="1" i="1" dirty="0"/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18529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D2E31F-7F6B-4410-9BF4-818661FBAED5}"/>
              </a:ext>
            </a:extLst>
          </p:cNvPr>
          <p:cNvSpPr txBox="1"/>
          <p:nvPr/>
        </p:nvSpPr>
        <p:spPr>
          <a:xfrm>
            <a:off x="3046164" y="447540"/>
            <a:ext cx="7008688" cy="564988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>
              <a:tabLst>
                <a:tab pos="2299970" algn="l"/>
              </a:tabLst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2299970" algn="l"/>
              </a:tabLs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Финансового управления администрации </a:t>
            </a:r>
          </a:p>
          <a:p>
            <a:pPr algn="ctr">
              <a:tabLst>
                <a:tab pos="2299970" algn="l"/>
              </a:tabLs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образования муниципальный округ город Горячий Ключ Краснодарского края</a:t>
            </a:r>
          </a:p>
          <a:p>
            <a:pPr algn="ctr">
              <a:tabLst>
                <a:tab pos="2299970" algn="l"/>
              </a:tabLs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tabLst>
                <a:tab pos="2299970" algn="l"/>
              </a:tabLs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Юридический/фактический адрес: 353290, Краснодарский край,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Горячий Ключ,</a:t>
            </a:r>
          </a:p>
          <a:p>
            <a:pPr algn="ctr">
              <a:tabLst>
                <a:tab pos="2299970" algn="l"/>
              </a:tabLs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ул. Ленина, д. 191.</a:t>
            </a:r>
          </a:p>
          <a:p>
            <a:pPr algn="ctr">
              <a:spcBef>
                <a:spcPts val="1200"/>
              </a:spcBef>
            </a:pPr>
            <a:r>
              <a:rPr lang="ru-RU" sz="1800" kern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Телефон/факс: 8(86159) 3-56-33, 4-44-52</a:t>
            </a:r>
          </a:p>
          <a:p>
            <a:pPr algn="ctr">
              <a:spcBef>
                <a:spcPts val="1200"/>
              </a:spcBef>
            </a:pPr>
            <a:r>
              <a:rPr lang="en-US" sz="1800" kern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800" kern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kern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800" kern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kern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mail@gkfu.ru</a:t>
            </a:r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540385" algn="l"/>
                <a:tab pos="1018540" algn="l"/>
              </a:tabLs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Официальный сайт Финансового управления администрации муниципального образования муниципальный округ город Горячий Ключ: Краснодарского края  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gorkluch</a:t>
            </a:r>
            <a:r>
              <a:rPr lang="ru-RU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40385" algn="l"/>
                <a:tab pos="1018540" algn="l"/>
              </a:tabLst>
            </a:pP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40385" algn="l"/>
                <a:tab pos="1018540" algn="l"/>
              </a:tabLst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График работы:</a:t>
            </a:r>
            <a:b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понедельник – четверг с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-00 до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-00; перерыв с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-00 до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-50;</a:t>
            </a:r>
            <a:b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пятница с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-00 до 1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-00; перерыв с 1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-00 до 1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-40.</a:t>
            </a:r>
          </a:p>
        </p:txBody>
      </p:sp>
    </p:spTree>
    <p:extLst>
      <p:ext uri="{BB962C8B-B14F-4D97-AF65-F5344CB8AC3E}">
        <p14:creationId xmlns:p14="http://schemas.microsoft.com/office/powerpoint/2010/main" val="157326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5297F3E-D6A9-7BD9-CFF4-7B25CA6C8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9956" y="177801"/>
            <a:ext cx="9386281" cy="586903"/>
          </a:xfrm>
        </p:spPr>
        <p:txBody>
          <a:bodyPr rtlCol="0">
            <a:normAutofit/>
          </a:bodyPr>
          <a:lstStyle/>
          <a:p>
            <a:pPr rtl="0"/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Уважаемые жители города Горячий Ключ</a:t>
            </a:r>
            <a:r>
              <a:rPr lang="ru-RU" sz="3200" i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51D139-CED0-4CE3-A9D7-28CADDCFC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48" y="836712"/>
            <a:ext cx="11258489" cy="5400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800" i="1" dirty="0"/>
              <a:t>    В целях повышения прозрачности бюджета и бюджетного процесса финансовым управлением администрации муниципального образования город Горячий Ключ разработан информационный ресурс «Бюджет для граждан». Излагая материал, мы постарались в доступной для Вас форме разъяснить все тонкости сложных механизмов бюджетного процесса: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800" i="1" dirty="0"/>
              <a:t>как формируется доходная и расходная части бюджета городского округа;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800" i="1" dirty="0"/>
              <a:t>сколько средств расходуется на образование, физкультуру и спорт, жилищно-коммунальное хозяйство и другие отрасли.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i="1" dirty="0"/>
              <a:t>Ответы на эти вопросы содержит «Бюджет для граждан».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i="1" dirty="0"/>
              <a:t>В электронном «Бюджете для граждан» даны определения терминов, рассмотрен механизм бюджетного процесса  в городе.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i="1" dirty="0"/>
              <a:t>  Ключевые моменты бюджета на 2025 год и на плановый период 2026 и 2027 годов приведены в основном разделе практически в полном объёме и дают наглядное представление о сложившейся ситуации.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i="1" dirty="0"/>
              <a:t>Мы надеемся, что «Бюджет для граждан» будет интересен для каждого жителя нашего города.  </a:t>
            </a:r>
          </a:p>
        </p:txBody>
      </p:sp>
    </p:spTree>
    <p:extLst>
      <p:ext uri="{BB962C8B-B14F-4D97-AF65-F5344CB8AC3E}">
        <p14:creationId xmlns:p14="http://schemas.microsoft.com/office/powerpoint/2010/main" val="397065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D4C378-C280-15C7-CD8B-6F4526CD6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957392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91C9EB6-CE8C-4BE8-9B43-B4ABE35EC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1"/>
            <a:ext cx="10610417" cy="1052736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Основные направления бюджетной и налоговой политики города Горячий Ключ на 2025-2027 годы</a:t>
            </a: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189756" y="1052737"/>
            <a:ext cx="11186481" cy="5400599"/>
          </a:xfrm>
        </p:spPr>
        <p:txBody>
          <a:bodyPr rtlCol="0">
            <a:normAutofit fontScale="85000" lnSpcReduction="20000"/>
          </a:bodyPr>
          <a:lstStyle/>
          <a:p>
            <a:pPr rtl="0"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i="1" dirty="0"/>
              <a:t>Сбалансированность и финансовая устойчивость города</a:t>
            </a:r>
          </a:p>
          <a:p>
            <a:pPr marL="0" indent="0" rtl="0">
              <a:buNone/>
            </a:pPr>
            <a:r>
              <a:rPr lang="ru-RU" sz="2000" i="1" dirty="0"/>
              <a:t> 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Эффективность оказания муниципальных услуг</a:t>
            </a:r>
          </a:p>
          <a:p>
            <a:pPr marL="0" indent="0" rtl="0">
              <a:buNone/>
            </a:pPr>
            <a:endParaRPr lang="ru-RU" sz="2000" i="1" dirty="0"/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Повышение качества исполнения муниципальных программ </a:t>
            </a:r>
          </a:p>
          <a:p>
            <a:pPr marL="0" indent="0" rtl="0">
              <a:buNone/>
            </a:pPr>
            <a:endParaRPr lang="ru-RU" sz="2000" i="1" dirty="0"/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Повышение прозрачности, открытости качества бюджетного процесса и эффективности использования бюджетных расходов</a:t>
            </a:r>
          </a:p>
          <a:p>
            <a:pPr marL="0" indent="0" rtl="0">
              <a:buNone/>
            </a:pPr>
            <a:endParaRPr lang="ru-RU" sz="2000" i="1" dirty="0"/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Совершенствование управления исполнения бюджета города </a:t>
            </a:r>
          </a:p>
          <a:p>
            <a:pPr marL="0" indent="0" rtl="0">
              <a:buNone/>
            </a:pPr>
            <a:endParaRPr lang="ru-RU" sz="2000" i="1" dirty="0"/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Управление муниципальным долгом</a:t>
            </a:r>
          </a:p>
          <a:p>
            <a:pPr marL="0" indent="0" rtl="0">
              <a:buNone/>
            </a:pPr>
            <a:r>
              <a:rPr lang="ru-RU" sz="2000" i="1" dirty="0"/>
              <a:t>  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Развитие системы муниципального финансового контроля </a:t>
            </a:r>
          </a:p>
          <a:p>
            <a:pPr marL="0" indent="0" rtl="0">
              <a:buNone/>
            </a:pPr>
            <a:endParaRPr lang="ru-RU" sz="2000" i="1" dirty="0"/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Безусловное выполнение социальных обязательств</a:t>
            </a:r>
          </a:p>
          <a:p>
            <a:pPr marL="0" indent="0" rtl="0">
              <a:buNone/>
            </a:pPr>
            <a:endParaRPr lang="ru-RU" sz="2000" i="1" dirty="0"/>
          </a:p>
          <a:p>
            <a:pPr rtl="0">
              <a:buFont typeface="Wingdings" panose="05000000000000000000" pitchFamily="2" charset="2"/>
              <a:buChar char="Ø"/>
            </a:pPr>
            <a:r>
              <a:rPr lang="ru-RU" sz="2000" i="1" dirty="0"/>
              <a:t> Эффективность капитальных вложений </a:t>
            </a:r>
          </a:p>
        </p:txBody>
      </p:sp>
    </p:spTree>
    <p:extLst>
      <p:ext uri="{BB962C8B-B14F-4D97-AF65-F5344CB8AC3E}">
        <p14:creationId xmlns:p14="http://schemas.microsoft.com/office/powerpoint/2010/main" val="189325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0EC9170-9874-F811-9370-D86D8DFE49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016"/>
            <a:ext cx="12188824" cy="70183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86308" y="177801"/>
            <a:ext cx="11762545" cy="658911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Основные мероприятия при формировании бюджета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189756" y="1052735"/>
            <a:ext cx="11186481" cy="5627463"/>
          </a:xfrm>
        </p:spPr>
        <p:txBody>
          <a:bodyPr rtlCol="0">
            <a:normAutofit/>
          </a:bodyPr>
          <a:lstStyle/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Бюджет</a:t>
            </a:r>
            <a:r>
              <a:rPr lang="ru-RU" sz="1800" dirty="0"/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Доходы бюджета </a:t>
            </a:r>
            <a:r>
              <a:rPr lang="ru-RU" sz="1800" dirty="0"/>
              <a:t>– денежные средства, поступающие в бюджет</a:t>
            </a:r>
          </a:p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Расходы бюджета </a:t>
            </a:r>
            <a:r>
              <a:rPr lang="ru-RU" sz="1800" dirty="0"/>
              <a:t>– денежные средства, выплачиваемые из бюджета</a:t>
            </a:r>
          </a:p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Бюджетная система </a:t>
            </a:r>
            <a:r>
              <a:rPr lang="ru-RU" sz="1800" dirty="0"/>
              <a:t>– совокупность федерального бюджета, бюджетов субъектов Российской Федерации, местных бюджетов и бюджетов государственных  внебюджетных фондов</a:t>
            </a:r>
          </a:p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Консолидированный бюджет </a:t>
            </a:r>
            <a:r>
              <a:rPr lang="ru-RU" sz="1800" dirty="0"/>
              <a:t>– свод бюджетов бюджетной системы на соответствующей  территории (без учета межбюджетных трансфертов между этими бюджетами)</a:t>
            </a:r>
          </a:p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Дефицит бюджета </a:t>
            </a:r>
            <a:r>
              <a:rPr lang="ru-RU" sz="1800" dirty="0"/>
              <a:t>– превышение расходов бюджета над его доходами </a:t>
            </a:r>
          </a:p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Профицит бюджета </a:t>
            </a:r>
            <a:r>
              <a:rPr lang="ru-RU" sz="1800" dirty="0"/>
              <a:t>– превышение доходов бюджета над его расходами </a:t>
            </a:r>
          </a:p>
          <a:p>
            <a:pPr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800" b="1" u="sng" dirty="0"/>
              <a:t>Бюджетный процесс </a:t>
            </a:r>
            <a:r>
              <a:rPr lang="ru-RU" sz="1800" dirty="0"/>
              <a:t>– регламентированная законодательством деятельность органов исполнительной власти по составлению и рассмотрению проектов бюджетов, утверждению и исполнению бюджетов, контролю за их исполнением, осуществлению бюджетного учёта, составлению внешней проверке, рассмотрению и утверждению бюджетной отчетности.  </a:t>
            </a:r>
          </a:p>
          <a:p>
            <a:pPr marL="0" indent="0" rtl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385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CCC32FD-3CDF-891B-DB19-6AFC6B8B9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284" y="0"/>
            <a:ext cx="1235910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29" y="0"/>
            <a:ext cx="756084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Основные характеристики бюджета </a:t>
            </a:r>
            <a:b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города Горячий Ключ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тыс. рублей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6B33A8A-6E96-4BF0-B36D-B07C96BBC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469024"/>
              </p:ext>
            </p:extLst>
          </p:nvPr>
        </p:nvGraphicFramePr>
        <p:xfrm>
          <a:off x="45741" y="1412776"/>
          <a:ext cx="8424935" cy="361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440">
                  <a:extLst>
                    <a:ext uri="{9D8B030D-6E8A-4147-A177-3AD203B41FA5}">
                      <a16:colId xmlns:a16="http://schemas.microsoft.com/office/drawing/2014/main" val="2082944407"/>
                    </a:ext>
                  </a:extLst>
                </a:gridCol>
                <a:gridCol w="1876235">
                  <a:extLst>
                    <a:ext uri="{9D8B030D-6E8A-4147-A177-3AD203B41FA5}">
                      <a16:colId xmlns:a16="http://schemas.microsoft.com/office/drawing/2014/main" val="1383610319"/>
                    </a:ext>
                  </a:extLst>
                </a:gridCol>
                <a:gridCol w="2123933">
                  <a:extLst>
                    <a:ext uri="{9D8B030D-6E8A-4147-A177-3AD203B41FA5}">
                      <a16:colId xmlns:a16="http://schemas.microsoft.com/office/drawing/2014/main" val="1396195544"/>
                    </a:ext>
                  </a:extLst>
                </a:gridCol>
                <a:gridCol w="2336327">
                  <a:extLst>
                    <a:ext uri="{9D8B030D-6E8A-4147-A177-3AD203B41FA5}">
                      <a16:colId xmlns:a16="http://schemas.microsoft.com/office/drawing/2014/main" val="118348786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2025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2026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2027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892188"/>
                  </a:ext>
                </a:extLst>
              </a:tr>
              <a:tr h="66059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3 127 544,5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2 618 105,8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2 834 252,5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181504"/>
                  </a:ext>
                </a:extLst>
              </a:tr>
              <a:tr h="720921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Расходы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3 150 044,5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2 533 105,8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2 734 252,5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70226"/>
                  </a:ext>
                </a:extLst>
              </a:tr>
              <a:tr h="66059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Профицит (+)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85 000,0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100 000,0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84457"/>
                  </a:ext>
                </a:extLst>
              </a:tr>
              <a:tr h="66059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Дефицит (-)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-22 500,0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34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83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68588F-4C64-C2DB-5E6B-97DC3203F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97" y="188640"/>
            <a:ext cx="7344815" cy="360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br>
              <a:rPr lang="ru-RU" sz="2800" b="1" i="1" dirty="0">
                <a:solidFill>
                  <a:srgbClr val="7030A0"/>
                </a:solidFill>
              </a:rPr>
            </a:b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ДОХОДЫ</a:t>
            </a:r>
            <a:b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бюджета города Горячий Ключ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/>
              <a:t>                                                                          </a:t>
            </a:r>
            <a:br>
              <a:rPr lang="ru-RU" sz="2800" b="1" dirty="0"/>
            </a:br>
            <a:r>
              <a:rPr lang="ru-RU" sz="2800" b="1" dirty="0"/>
              <a:t>                                                          </a:t>
            </a:r>
            <a:br>
              <a:rPr lang="ru-RU" sz="2800" b="1" dirty="0"/>
            </a:br>
            <a:r>
              <a:rPr lang="ru-RU" sz="2800" b="1" dirty="0"/>
              <a:t>                                                                         </a:t>
            </a:r>
            <a:r>
              <a:rPr lang="ru-RU" sz="1800" b="1" dirty="0" err="1">
                <a:solidFill>
                  <a:srgbClr val="002060"/>
                </a:solidFill>
              </a:rPr>
              <a:t>тыс.рублей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6B33A8A-6E96-4BF0-B36D-B07C96BBC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045682"/>
              </p:ext>
            </p:extLst>
          </p:nvPr>
        </p:nvGraphicFramePr>
        <p:xfrm>
          <a:off x="621805" y="1945981"/>
          <a:ext cx="7272807" cy="3514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792">
                  <a:extLst>
                    <a:ext uri="{9D8B030D-6E8A-4147-A177-3AD203B41FA5}">
                      <a16:colId xmlns:a16="http://schemas.microsoft.com/office/drawing/2014/main" val="2082944407"/>
                    </a:ext>
                  </a:extLst>
                </a:gridCol>
                <a:gridCol w="1600599">
                  <a:extLst>
                    <a:ext uri="{9D8B030D-6E8A-4147-A177-3AD203B41FA5}">
                      <a16:colId xmlns:a16="http://schemas.microsoft.com/office/drawing/2014/main" val="1383610319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39619554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18348786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Наименование показателя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2025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2026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2027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892188"/>
                  </a:ext>
                </a:extLst>
              </a:tr>
              <a:tr h="725408">
                <a:tc>
                  <a:txBody>
                    <a:bodyPr/>
                    <a:lstStyle/>
                    <a:p>
                      <a:r>
                        <a:rPr lang="ru-RU" sz="17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Налоговые и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1 252 504,9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1 309 890,7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1 396 041,0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181504"/>
                  </a:ext>
                </a:extLst>
              </a:tr>
              <a:tr h="1074792">
                <a:tc>
                  <a:txBody>
                    <a:bodyPr/>
                    <a:lstStyle/>
                    <a:p>
                      <a:r>
                        <a:rPr lang="ru-RU" sz="17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Межбюджетные трансферты, прочие 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1 875 039,6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1 308 215,1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1 438 211,5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70226"/>
                  </a:ext>
                </a:extLst>
              </a:tr>
              <a:tr h="611124">
                <a:tc>
                  <a:txBody>
                    <a:bodyPr/>
                    <a:lstStyle/>
                    <a:p>
                      <a:r>
                        <a:rPr lang="ru-RU" sz="17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Всего доходов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3 127 544,5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2 618 105,8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2 834 252,5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84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1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617E6D-2714-7C36-DAE5-8BA76E72B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923" y="692696"/>
            <a:ext cx="9577065" cy="1728192"/>
          </a:xfrm>
        </p:spPr>
        <p:txBody>
          <a:bodyPr>
            <a:normAutofit/>
          </a:bodyPr>
          <a:lstStyle/>
          <a:p>
            <a:pPr algn="ctr"/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/>
              <a:t>                                                                          </a:t>
            </a:r>
            <a:br>
              <a:rPr lang="ru-RU" sz="2800" b="1" dirty="0"/>
            </a:br>
            <a:r>
              <a:rPr lang="ru-RU" sz="2800" b="1" dirty="0"/>
              <a:t>                                                                                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040747"/>
              </p:ext>
            </p:extLst>
          </p:nvPr>
        </p:nvGraphicFramePr>
        <p:xfrm>
          <a:off x="60410" y="1045840"/>
          <a:ext cx="10034141" cy="511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042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7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37F8C2-4CED-A178-3478-A8A11A25D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70294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B954E-C5BC-425D-80CD-BC95950B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0324" y="452291"/>
            <a:ext cx="9782172" cy="686145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НАЛОГОВЫЕ И НЕНАЛОГОВЫЕ ДОХОДЫ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/>
              <a:t>                                                             </a:t>
            </a:r>
            <a:br>
              <a:rPr lang="ru-RU" sz="2800" b="1" dirty="0"/>
            </a:br>
            <a:r>
              <a:rPr lang="ru-RU" sz="2800" b="1" dirty="0"/>
              <a:t>                                                                                                                                             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6B33A8A-6E96-4BF0-B36D-B07C96BBC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145706"/>
              </p:ext>
            </p:extLst>
          </p:nvPr>
        </p:nvGraphicFramePr>
        <p:xfrm>
          <a:off x="405780" y="1471575"/>
          <a:ext cx="9782172" cy="3914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7869">
                  <a:extLst>
                    <a:ext uri="{9D8B030D-6E8A-4147-A177-3AD203B41FA5}">
                      <a16:colId xmlns:a16="http://schemas.microsoft.com/office/drawing/2014/main" val="208294440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836103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396195544"/>
                    </a:ext>
                  </a:extLst>
                </a:gridCol>
                <a:gridCol w="2049847">
                  <a:extLst>
                    <a:ext uri="{9D8B030D-6E8A-4147-A177-3AD203B41FA5}">
                      <a16:colId xmlns:a16="http://schemas.microsoft.com/office/drawing/2014/main" val="1183487860"/>
                    </a:ext>
                  </a:extLst>
                </a:gridCol>
              </a:tblGrid>
              <a:tr h="61446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Наименование показателя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2025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2026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2027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892188"/>
                  </a:ext>
                </a:extLst>
              </a:tr>
              <a:tr h="55270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НАЛОГОВЫЕ ДОХОДЫ,</a:t>
                      </a:r>
                    </a:p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в том числе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1 151 412,3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1 195 922,5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1 275 443,3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181504"/>
                  </a:ext>
                </a:extLst>
              </a:tr>
              <a:tr h="380392">
                <a:tc>
                  <a:txBody>
                    <a:bodyPr/>
                    <a:lstStyle/>
                    <a:p>
                      <a:r>
                        <a:rPr lang="ru-RU" sz="1500" b="0" baseline="0" dirty="0">
                          <a:solidFill>
                            <a:srgbClr val="002060"/>
                          </a:solidFill>
                          <a:latin typeface="+mn-lt"/>
                          <a:cs typeface="+mn-cs"/>
                        </a:rPr>
                        <a:t>    </a:t>
                      </a:r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прибыль организаций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>
                          <a:solidFill>
                            <a:srgbClr val="002060"/>
                          </a:solidFill>
                        </a:rPr>
                        <a:t>30 858,0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33 365,0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36 034,0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70226"/>
                  </a:ext>
                </a:extLst>
              </a:tr>
              <a:tr h="341377">
                <a:tc>
                  <a:txBody>
                    <a:bodyPr/>
                    <a:lstStyle/>
                    <a:p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    </a:t>
                      </a:r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доходы физических лиц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672 688,0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691 697,0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722 476,0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84457"/>
                  </a:ext>
                </a:extLst>
              </a:tr>
              <a:tr h="585217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Доходы от уплаты акцизов на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нефтепродукты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45 090,7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47 167,5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62 575,9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877652"/>
                  </a:ext>
                </a:extLst>
              </a:tr>
              <a:tr h="829057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Налог, взимаемый в связи с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применением упрощенной системы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налогообложения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249 462,0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272 702,0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305 792,0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08902"/>
                  </a:ext>
                </a:extLst>
              </a:tr>
              <a:tr h="585217">
                <a:tc>
                  <a:txBody>
                    <a:bodyPr/>
                    <a:lstStyle/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Единый налог на вмененный доход </a:t>
                      </a:r>
                    </a:p>
                    <a:p>
                      <a:r>
                        <a:rPr lang="ru-RU" sz="15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для отдельных видов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180,0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160,0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rgbClr val="002060"/>
                          </a:solidFill>
                        </a:rPr>
                        <a:t>150,0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18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39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5ED37-D514-41C3-9B3C-B262145D17B7}">
  <ds:schemaRefs>
    <ds:schemaRef ds:uri="http://schemas.microsoft.com/office/2006/documentManagement/types"/>
    <ds:schemaRef ds:uri="a4f35948-e619-41b3-aa29-22878b09cfd2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40262f94-9f35-4ac3-9a90-690165a166b7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3210</TotalTime>
  <Words>2116</Words>
  <Application>Microsoft Office PowerPoint</Application>
  <PresentationFormat>Произвольный</PresentationFormat>
  <Paragraphs>585</Paragraphs>
  <Slides>24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4" baseType="lpstr">
      <vt:lpstr>Arial</vt:lpstr>
      <vt:lpstr>Arial Black</vt:lpstr>
      <vt:lpstr>Calibri</vt:lpstr>
      <vt:lpstr>Calibri Light</vt:lpstr>
      <vt:lpstr>Century Gothic</vt:lpstr>
      <vt:lpstr>Constantia</vt:lpstr>
      <vt:lpstr>Oswald</vt:lpstr>
      <vt:lpstr>Times New Roman</vt:lpstr>
      <vt:lpstr>Wingdings</vt:lpstr>
      <vt:lpstr>Тема Office</vt:lpstr>
      <vt:lpstr> БЮДЖЕТ ДЛЯ ГРАЖДАН </vt:lpstr>
      <vt:lpstr>При составлении проекта бюджета муниципального образования  город Горячий Ключ на 2025 год и на плановый период 2026 и 2027 годов учтены:</vt:lpstr>
      <vt:lpstr>Уважаемые жители города Горячий Ключ!</vt:lpstr>
      <vt:lpstr>Основные направления бюджетной и налоговой политики города Горячий Ключ на 2025-2027 годы</vt:lpstr>
      <vt:lpstr>Основные мероприятия при формировании бюджета</vt:lpstr>
      <vt:lpstr>Основные характеристики бюджета  города Горячий Ключ                                                                                                                                                         тыс. рублей</vt:lpstr>
      <vt:lpstr>    ДОХОДЫ бюджета города Горячий Ключ                                                                                                                                                                                                                тыс.рублей</vt:lpstr>
      <vt:lpstr>                                                                                                                                                            </vt:lpstr>
      <vt:lpstr>НАЛОГОВЫЕ И НЕНАЛОГОВЫЕ ДОХОДЫ                                                                                                                                                                                                              тыс.рублей</vt:lpstr>
      <vt:lpstr>      НАЛОГОВЫЕ И НЕНАЛОГОВЫЕ ДОХОДЫ                        тыс.рублей     </vt:lpstr>
      <vt:lpstr>НАЛОГОВЫЕ И НЕНАЛОГОВЫЕ ДОХОДЫ                                                                                                                                                               тыс.рублей</vt:lpstr>
      <vt:lpstr>НАЛОГОВЫЕ И НЕНАЛОГОВЫЕ ДОХОДЫ                                                                                                                                                                       тыс.рублей</vt:lpstr>
      <vt:lpstr>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</vt:lpstr>
      <vt:lpstr>Презентация PowerPoint</vt:lpstr>
      <vt:lpstr>Общие подходы к формированию расходов бюджета муниципального образования город Горячий Ключ</vt:lpstr>
      <vt:lpstr>Расходы бюджета города Горячий Ключ по разделам бюджетной классификации                                                                                                                                                                                                                                                        тыс.рублей</vt:lpstr>
      <vt:lpstr>Структура расходов бюджетов  города Горячий Ключ на 2025 год</vt:lpstr>
      <vt:lpstr>Презентация PowerPoint</vt:lpstr>
      <vt:lpstr>Динамика расходов социально-культурной сферы муниципального образования город Горячий Ключ                                                                                                 тыс. рублей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Попцова Ольга Владимировна</dc:creator>
  <cp:lastModifiedBy>Комарова Инна Владимировна</cp:lastModifiedBy>
  <cp:revision>112</cp:revision>
  <cp:lastPrinted>2025-01-09T12:36:31Z</cp:lastPrinted>
  <dcterms:created xsi:type="dcterms:W3CDTF">2022-01-27T06:28:39Z</dcterms:created>
  <dcterms:modified xsi:type="dcterms:W3CDTF">2025-01-13T06:36:18Z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