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31"/>
  </p:notesMasterIdLst>
  <p:handoutMasterIdLst>
    <p:handoutMasterId r:id="rId32"/>
  </p:handoutMasterIdLst>
  <p:sldIdLst>
    <p:sldId id="259" r:id="rId5"/>
    <p:sldId id="260" r:id="rId6"/>
    <p:sldId id="261" r:id="rId7"/>
    <p:sldId id="262" r:id="rId8"/>
    <p:sldId id="263" r:id="rId9"/>
    <p:sldId id="26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65" r:id="rId19"/>
    <p:sldId id="266" r:id="rId20"/>
    <p:sldId id="267" r:id="rId21"/>
    <p:sldId id="268" r:id="rId22"/>
    <p:sldId id="273" r:id="rId23"/>
    <p:sldId id="274" r:id="rId24"/>
    <p:sldId id="283" r:id="rId25"/>
    <p:sldId id="275" r:id="rId26"/>
    <p:sldId id="276" r:id="rId27"/>
    <p:sldId id="271" r:id="rId28"/>
    <p:sldId id="277" r:id="rId29"/>
    <p:sldId id="284" r:id="rId30"/>
  </p:sldIdLst>
  <p:sldSz cx="12188825" cy="6858000"/>
  <p:notesSz cx="6797675" cy="9926638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099"/>
    <a:srgbClr val="CC66FF"/>
    <a:srgbClr val="00FF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8" autoAdjust="0"/>
    <p:restoredTop sz="94661" autoAdjust="0"/>
  </p:normalViewPr>
  <p:slideViewPr>
    <p:cSldViewPr showGuides="1">
      <p:cViewPr varScale="1">
        <p:scale>
          <a:sx n="68" d="100"/>
          <a:sy n="68" d="100"/>
        </p:scale>
        <p:origin x="642" y="72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024" y="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1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2400" b="1" i="1" dirty="0">
                <a:solidFill>
                  <a:srgbClr val="002060"/>
                </a:solidFill>
              </a:rPr>
              <a:t>Структура доходов бюджета,</a:t>
            </a:r>
            <a:r>
              <a:rPr lang="ru-RU" sz="2400" b="1" i="1" baseline="0" dirty="0">
                <a:solidFill>
                  <a:srgbClr val="002060"/>
                </a:solidFill>
              </a:rPr>
              <a:t> %</a:t>
            </a:r>
            <a:endParaRPr lang="ru-RU" sz="2400" b="1" i="1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1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40.6</c:v>
                </c:pt>
                <c:pt idx="1">
                  <c:v>40.1</c:v>
                </c:pt>
                <c:pt idx="2">
                  <c:v>46.9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A0-4776-A4C3-CFDD8779DA6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Межбюджетные трансферты, прочие безвозмездные поступления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59.4</c:v>
                </c:pt>
                <c:pt idx="1">
                  <c:v>59.9</c:v>
                </c:pt>
                <c:pt idx="2">
                  <c:v>53.1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A0-4776-A4C3-CFDD8779DA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9704456"/>
        <c:axId val="679706752"/>
        <c:axId val="0"/>
      </c:bar3DChart>
      <c:catAx>
        <c:axId val="679704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9706752"/>
        <c:crosses val="autoZero"/>
        <c:auto val="1"/>
        <c:lblAlgn val="ctr"/>
        <c:lblOffset val="100"/>
        <c:noMultiLvlLbl val="0"/>
      </c:catAx>
      <c:valAx>
        <c:axId val="67970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9704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7030A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доходов на 2022 год, %</c:v>
                </c:pt>
              </c:strCache>
            </c:strRef>
          </c:tx>
          <c:dPt>
            <c:idx val="0"/>
            <c:bubble3D val="0"/>
            <c:spPr>
              <a:solidFill>
                <a:srgbClr val="CC66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764-4ED6-8A53-E22AB2747FA7}"/>
              </c:ext>
            </c:extLst>
          </c:dPt>
          <c:dPt>
            <c:idx val="1"/>
            <c:bubble3D val="0"/>
            <c:spPr>
              <a:solidFill>
                <a:srgbClr val="00FF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E764-4ED6-8A53-E22AB2747FA7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764-4ED6-8A53-E22AB2747FA7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E764-4ED6-8A53-E22AB2747FA7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764-4ED6-8A53-E22AB2747FA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514-4521-B379-50350649EBE4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E764-4ED6-8A53-E22AB2747FA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B514-4521-B379-50350649EB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прибыль организаций</c:v>
                </c:pt>
                <c:pt idx="1">
                  <c:v>Налог на доходы физических лиц</c:v>
                </c:pt>
                <c:pt idx="2">
                  <c:v>Доходы от уплаты акцизов на нефтепродукты</c:v>
                </c:pt>
                <c:pt idx="3">
                  <c:v>Налог, взимаемый в связи с применением упрощенной системы налогообложения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 физических лиц</c:v>
                </c:pt>
                <c:pt idx="6">
                  <c:v>Земельный налог</c:v>
                </c:pt>
                <c:pt idx="7">
                  <c:v>Прочие налоговые доходы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6.14</c:v>
                </c:pt>
                <c:pt idx="1">
                  <c:v>59.09</c:v>
                </c:pt>
                <c:pt idx="2">
                  <c:v>5.46</c:v>
                </c:pt>
                <c:pt idx="3">
                  <c:v>10.02</c:v>
                </c:pt>
                <c:pt idx="4">
                  <c:v>3.9</c:v>
                </c:pt>
                <c:pt idx="5">
                  <c:v>4.49</c:v>
                </c:pt>
                <c:pt idx="6">
                  <c:v>8.69</c:v>
                </c:pt>
                <c:pt idx="7">
                  <c:v>2.21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64-4ED6-8A53-E22AB2747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rgbClr val="7030A0"/>
                </a:solidFill>
              </a:rPr>
              <a:t>Структура неналоговых доходов на 2022 год,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7030A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неналоговых доходов на 2022 год, %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764-4ED6-8A53-E22AB2747FA7}"/>
              </c:ext>
            </c:extLst>
          </c:dPt>
          <c:dPt>
            <c:idx val="1"/>
            <c:bubble3D val="0"/>
            <c:spPr>
              <a:solidFill>
                <a:srgbClr val="00FF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E764-4ED6-8A53-E22AB2747FA7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764-4ED6-8A53-E22AB2747FA7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E764-4ED6-8A53-E22AB2747FA7}"/>
              </c:ext>
            </c:extLst>
          </c:dPt>
          <c:dPt>
            <c:idx val="4"/>
            <c:bubble3D val="0"/>
            <c:spPr>
              <a:solidFill>
                <a:srgbClr val="F9B0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764-4ED6-8A53-E22AB2747FA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423-4372-BCA5-71F88464C863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E764-4ED6-8A53-E22AB2747F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Доходы, получаемые в виде арендной платы за земельные участки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продажи материальных и нематериальных активов</c:v>
                </c:pt>
                <c:pt idx="3">
                  <c:v>Штрафы, санкции, возмещение ущерба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66.45</c:v>
                </c:pt>
                <c:pt idx="1">
                  <c:v>6.07</c:v>
                </c:pt>
                <c:pt idx="2">
                  <c:v>7.56</c:v>
                </c:pt>
                <c:pt idx="3">
                  <c:v>13.57</c:v>
                </c:pt>
                <c:pt idx="4">
                  <c:v>6.35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64-4ED6-8A53-E22AB2747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  <a:effectLst>
          <a:outerShdw blurRad="50800" dist="50800" dir="5400000" algn="ctr" rotWithShape="0">
            <a:schemeClr val="accent6">
              <a:lumMod val="40000"/>
              <a:lumOff val="60000"/>
            </a:schemeClr>
          </a:outerShdw>
        </a:effectLst>
      </c:spPr>
    </c:backWall>
    <c:plotArea>
      <c:layout>
        <c:manualLayout>
          <c:layoutTarget val="inner"/>
          <c:xMode val="edge"/>
          <c:yMode val="edge"/>
          <c:x val="0.11073604882623617"/>
          <c:y val="0.2190525505362054"/>
          <c:w val="0.84051148907905648"/>
          <c:h val="0.727196075138882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21A0CD"/>
            </a:solidFill>
            <a:ln w="15875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5.921074346085569E-2"/>
                  <c:y val="0.104154267659599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645</a:t>
                    </a:r>
                    <a:r>
                      <a:rPr lang="en-US" baseline="0" dirty="0"/>
                      <a:t> 900,8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37B-4D25-960B-1E3A05630FB9}"/>
                </c:ext>
              </c:extLst>
            </c:dLbl>
            <c:dLbl>
              <c:idx val="1"/>
              <c:layout>
                <c:manualLayout>
                  <c:x val="5.157967715355824E-2"/>
                  <c:y val="7.74994518737478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635 304,6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37B-4D25-960B-1E3A05630FB9}"/>
                </c:ext>
              </c:extLst>
            </c:dLbl>
            <c:dLbl>
              <c:idx val="2"/>
              <c:layout>
                <c:manualLayout>
                  <c:x val="5.7452718524840844E-2"/>
                  <c:y val="8.636236328660244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624 525,9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37B-4D25-960B-1E3A05630F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7657.5</c:v>
                </c:pt>
                <c:pt idx="1">
                  <c:v>7735</c:v>
                </c:pt>
                <c:pt idx="2">
                  <c:v>7733.7</c:v>
                </c:pt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03-D37B-4D25-960B-1E3A05630FB9}"/>
            </c:ext>
          </c:extLst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FF00">
                <a:alpha val="92000"/>
              </a:srgbClr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4.1704597292225212E-2"/>
                  <c:y val="-5.156381653342474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319 092,0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611240982742902E-2"/>
                      <c:h val="5.261689818384177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D37B-4D25-960B-1E3A05630FB9}"/>
                </c:ext>
              </c:extLst>
            </c:dLbl>
            <c:dLbl>
              <c:idx val="1"/>
              <c:layout>
                <c:manualLayout>
                  <c:x val="5.2018969952929657E-2"/>
                  <c:y val="-1.120187478356876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422 019,4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310056048662567E-2"/>
                      <c:h val="3.945818583021910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D37B-4D25-960B-1E3A05630FB9}"/>
                </c:ext>
              </c:extLst>
            </c:dLbl>
            <c:dLbl>
              <c:idx val="2"/>
              <c:layout>
                <c:manualLayout>
                  <c:x val="4.3772944375182234E-2"/>
                  <c:y val="-9.249793522490277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136 195,9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D37B-4D25-960B-1E3A05630FB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3628.9</c:v>
                </c:pt>
                <c:pt idx="1">
                  <c:v>2419.9</c:v>
                </c:pt>
                <c:pt idx="2">
                  <c:v>2790.6</c:v>
                </c:pt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07-D37B-4D25-960B-1E3A05630FB9}"/>
            </c:ext>
          </c:extLst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64D02E">
                <a:alpha val="87843"/>
              </a:srgbClr>
            </a:solidFill>
            <a:ln w="22225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5368494821975411E-2"/>
                  <c:y val="-1.01738983276050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289 035,3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D37B-4D25-960B-1E3A05630FB9}"/>
                </c:ext>
              </c:extLst>
            </c:dLbl>
            <c:dLbl>
              <c:idx val="1"/>
              <c:layout>
                <c:manualLayout>
                  <c:x val="2.1424350936337419E-2"/>
                  <c:y val="-2.305175830769927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240 087,8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172992727779518E-2"/>
                      <c:h val="2.712384922255061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D37B-4D25-960B-1E3A05630FB9}"/>
                </c:ext>
              </c:extLst>
            </c:dLbl>
            <c:dLbl>
              <c:idx val="2"/>
              <c:layout>
                <c:manualLayout>
                  <c:x val="8.901250540991109E-3"/>
                  <c:y val="-4.104924789713607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246 873,7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501415332905541E-2"/>
                      <c:h val="2.907240160922809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A-D37B-4D25-960B-1E3A05630FB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Лист1!$D$2:$D$4</c:f>
              <c:numCache>
                <c:formatCode>#\ ##0.0</c:formatCode>
                <c:ptCount val="3"/>
                <c:pt idx="0">
                  <c:v>1224.0999999999999</c:v>
                </c:pt>
                <c:pt idx="1">
                  <c:v>660.2</c:v>
                </c:pt>
                <c:pt idx="2">
                  <c:v>490.5</c:v>
                </c:pt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0B-D37B-4D25-960B-1E3A05630FB9}"/>
            </c:ext>
          </c:extLst>
        </c:ser>
        <c:ser>
          <c:idx val="6"/>
          <c:order val="3"/>
          <c:tx>
            <c:strRef>
              <c:f>Лист1!$G$1</c:f>
              <c:strCache>
                <c:ptCount val="1"/>
                <c:pt idx="0">
                  <c:v>Прочие безвозмездные поступления 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2330652129972312E-2"/>
                  <c:y val="-1.932519022550888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407,5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D37B-4D25-960B-1E3A05630FB9}"/>
                </c:ext>
              </c:extLst>
            </c:dLbl>
            <c:dLbl>
              <c:idx val="1"/>
              <c:layout>
                <c:manualLayout>
                  <c:x val="8.9677470036161437E-3"/>
                  <c:y val="-1.489165109380768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135,8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D37B-4D25-960B-1E3A05630FB9}"/>
                </c:ext>
              </c:extLst>
            </c:dLbl>
            <c:dLbl>
              <c:idx val="2"/>
              <c:layout>
                <c:manualLayout>
                  <c:x val="4.0840048713890825E-2"/>
                  <c:y val="-3.350159927053563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135,8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D37B-4D25-960B-1E3A05630F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Лист1!$G$2:$G$4</c:f>
              <c:numCache>
                <c:formatCode>#\ ##0.0</c:formatCode>
                <c:ptCount val="3"/>
                <c:pt idx="0">
                  <c:v>14.1</c:v>
                </c:pt>
                <c:pt idx="1">
                  <c:v>14.2</c:v>
                </c:pt>
                <c:pt idx="2">
                  <c:v>14.2</c:v>
                </c:pt>
              </c:numCache>
            </c:numRef>
          </c:val>
          <c:shape val="pyramidToMax"/>
          <c:extLst>
            <c:ext xmlns:c16="http://schemas.microsoft.com/office/drawing/2014/chart" uri="{C3380CC4-5D6E-409C-BE32-E72D297353CC}">
              <c16:uniqueId val="{00000013-D37B-4D25-960B-1E3A05630F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"/>
        <c:gapDepth val="138"/>
        <c:shape val="box"/>
        <c:axId val="177118960"/>
        <c:axId val="177123272"/>
        <c:axId val="0"/>
      </c:bar3DChart>
      <c:catAx>
        <c:axId val="177118960"/>
        <c:scaling>
          <c:orientation val="minMax"/>
        </c:scaling>
        <c:delete val="0"/>
        <c:axPos val="b"/>
        <c:title>
          <c:overlay val="0"/>
        </c:title>
        <c:numFmt formatCode="General" sourceLinked="1"/>
        <c:majorTickMark val="out"/>
        <c:minorTickMark val="none"/>
        <c:tickLblPos val="high"/>
        <c:crossAx val="177123272"/>
        <c:crosses val="autoZero"/>
        <c:auto val="1"/>
        <c:lblAlgn val="ctr"/>
        <c:lblOffset val="100"/>
        <c:noMultiLvlLbl val="0"/>
      </c:catAx>
      <c:valAx>
        <c:axId val="177123272"/>
        <c:scaling>
          <c:orientation val="minMax"/>
          <c:max val="8000"/>
          <c:min val="0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\ ##0.0" sourceLinked="1"/>
        <c:majorTickMark val="out"/>
        <c:minorTickMark val="none"/>
        <c:tickLblPos val="nextTo"/>
        <c:crossAx val="177118960"/>
        <c:crosses val="autoZero"/>
        <c:crossBetween val="between"/>
        <c:majorUnit val="1000"/>
        <c:minorUnit val="500"/>
      </c:valAx>
      <c:spPr>
        <a:noFill/>
        <a:effectLst>
          <a:glow rad="63500">
            <a:srgbClr val="FFFFD1">
              <a:alpha val="40000"/>
            </a:srgbClr>
          </a:glow>
        </a:effectLst>
      </c:spPr>
    </c:plotArea>
    <c:legend>
      <c:legendPos val="b"/>
      <c:overlay val="0"/>
      <c:spPr>
        <a:ln>
          <a:noFill/>
        </a:ln>
      </c:spPr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970821385333931"/>
          <c:y val="0.16087429160560116"/>
          <c:w val="0.75769968891361583"/>
          <c:h val="0.734970777108209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3DB-4AC5-ADA3-7CF239C52C4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3DB-4AC5-ADA3-7CF239C52C41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53DB-4AC5-ADA3-7CF239C52C41}"/>
              </c:ext>
            </c:extLst>
          </c:dPt>
          <c:dPt>
            <c:idx val="3"/>
            <c:bubble3D val="0"/>
            <c:spPr>
              <a:solidFill>
                <a:srgbClr val="66CC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53DB-4AC5-ADA3-7CF239C52C41}"/>
              </c:ext>
            </c:extLst>
          </c:dPt>
          <c:dPt>
            <c:idx val="4"/>
            <c:bubble3D val="0"/>
            <c:spPr>
              <a:solidFill>
                <a:srgbClr val="FF66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53DB-4AC5-ADA3-7CF239C52C41}"/>
              </c:ext>
            </c:extLst>
          </c:dPt>
          <c:dPt>
            <c:idx val="5"/>
            <c:bubble3D val="0"/>
            <c:spPr>
              <a:solidFill>
                <a:srgbClr val="D7F56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53DB-4AC5-ADA3-7CF239C52C41}"/>
              </c:ext>
            </c:extLst>
          </c:dPt>
          <c:dPt>
            <c:idx val="6"/>
            <c:bubble3D val="0"/>
            <c:spPr>
              <a:solidFill>
                <a:srgbClr val="9999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53DB-4AC5-ADA3-7CF239C52C41}"/>
              </c:ext>
            </c:extLst>
          </c:dPt>
          <c:dPt>
            <c:idx val="7"/>
            <c:bubble3D val="0"/>
            <c:spPr>
              <a:solidFill>
                <a:srgbClr val="FC7CBC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53DB-4AC5-ADA3-7CF239C52C41}"/>
              </c:ext>
            </c:extLst>
          </c:dPt>
          <c:dPt>
            <c:idx val="8"/>
            <c:bubble3D val="0"/>
            <c:spPr>
              <a:solidFill>
                <a:srgbClr val="0033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53DB-4AC5-ADA3-7CF239C52C41}"/>
              </c:ext>
            </c:extLst>
          </c:dPt>
          <c:dPt>
            <c:idx val="9"/>
            <c:bubble3D val="0"/>
            <c:spPr>
              <a:solidFill>
                <a:srgbClr val="CCFFCC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53DB-4AC5-ADA3-7CF239C52C41}"/>
              </c:ext>
            </c:extLst>
          </c:dPt>
          <c:dLbls>
            <c:dLbl>
              <c:idx val="0"/>
              <c:layout>
                <c:manualLayout>
                  <c:x val="-8.9827521171299121E-2"/>
                  <c:y val="-6.39678925598909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rgbClr val="00330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05E0BF39-B08C-4705-A4F0-AA22BFD70129}" type="CATEGORYNAME">
                      <a:rPr lang="ru-RU" sz="1050">
                        <a:solidFill>
                          <a:srgbClr val="CC99FF"/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003300"/>
                          </a:solidFill>
                          <a:latin typeface="Arial Black" panose="020B0A04020102020204" pitchFamily="34" charset="0"/>
                        </a:defRPr>
                      </a:pPr>
                      <a:t>[ИМЯ КАТЕГОРИИ]</a:t>
                    </a:fld>
                    <a:r>
                      <a:rPr lang="ru-RU" sz="1050" dirty="0">
                        <a:solidFill>
                          <a:srgbClr val="CC99FF"/>
                        </a:solidFill>
                        <a:latin typeface="Arial Black" panose="020B0A04020102020204" pitchFamily="34" charset="0"/>
                      </a:rPr>
                      <a:t> - </a:t>
                    </a:r>
                    <a:fld id="{26B2D7E7-6853-48C5-B4E8-10364C9A871A}" type="VALUE">
                      <a:rPr lang="ru-RU" sz="1050">
                        <a:solidFill>
                          <a:srgbClr val="CC99FF"/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003300"/>
                          </a:solidFill>
                          <a:latin typeface="Arial Black" panose="020B0A04020102020204" pitchFamily="34" charset="0"/>
                        </a:defRPr>
                      </a:pPr>
                      <a:t>[ЗНАЧЕНИЕ]</a:t>
                    </a:fld>
                    <a:r>
                      <a:rPr lang="ru-RU" sz="1050" dirty="0">
                        <a:solidFill>
                          <a:srgbClr val="CC99FF"/>
                        </a:solidFill>
                        <a:latin typeface="Arial Black" panose="020B0A04020102020204" pitchFamily="34" charset="0"/>
                      </a:rPr>
                      <a:t>%</a:t>
                    </a:r>
                  </a:p>
                </c:rich>
              </c:tx>
              <c:spPr>
                <a:solidFill>
                  <a:srgbClr val="E6EDF6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03300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39125618955284"/>
                      <c:h val="9.145295307107097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3DB-4AC5-ADA3-7CF239C52C41}"/>
                </c:ext>
              </c:extLst>
            </c:dLbl>
            <c:dLbl>
              <c:idx val="1"/>
              <c:layout>
                <c:manualLayout>
                  <c:x val="0.1598795306815661"/>
                  <c:y val="-5.00899251648097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rgbClr val="00330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7A1D46EB-CEF6-40DF-88B8-123F97DCD58F}" type="CATEGORYNAME">
                      <a:rPr lang="ru-RU" sz="1050">
                        <a:solidFill>
                          <a:srgbClr val="C00000"/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003300"/>
                          </a:solidFill>
                          <a:latin typeface="Arial Black" panose="020B0A04020102020204" pitchFamily="34" charset="0"/>
                        </a:defRPr>
                      </a:pPr>
                      <a:t>[ИМЯ КАТЕГОРИИ]</a:t>
                    </a:fld>
                    <a:r>
                      <a:rPr lang="ru-RU" sz="1050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</a:rPr>
                      <a:t> - 0,1%</a:t>
                    </a:r>
                  </a:p>
                </c:rich>
              </c:tx>
              <c:spPr>
                <a:solidFill>
                  <a:srgbClr val="E6EDF6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03300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81772751818937"/>
                      <c:h val="9.224168928729649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3DB-4AC5-ADA3-7CF239C52C41}"/>
                </c:ext>
              </c:extLst>
            </c:dLbl>
            <c:dLbl>
              <c:idx val="2"/>
              <c:layout>
                <c:manualLayout>
                  <c:x val="0.25583703335742158"/>
                  <c:y val="-2.76893707404183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rgbClr val="00330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57E210F2-214A-4944-A0AD-3E34E0AFDCE9}" type="CATEGORYNAME">
                      <a:rPr lang="ru-RU" sz="1050">
                        <a:solidFill>
                          <a:schemeClr val="accent6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003300"/>
                          </a:solidFill>
                          <a:latin typeface="Arial Black" panose="020B0A04020102020204" pitchFamily="34" charset="0"/>
                        </a:defRPr>
                      </a:pPr>
                      <a:t>[ИМЯ КАТЕГОРИИ]</a:t>
                    </a:fld>
                    <a:r>
                      <a:rPr lang="ru-RU" sz="105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 - </a:t>
                    </a:r>
                    <a:fld id="{FBE6408D-4A83-40CD-B497-6E70C9AA24B9}" type="VALUE">
                      <a:rPr lang="ru-RU" sz="1050">
                        <a:solidFill>
                          <a:schemeClr val="accent6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003300"/>
                          </a:solidFill>
                          <a:latin typeface="Arial Black" panose="020B0A04020102020204" pitchFamily="34" charset="0"/>
                        </a:defRPr>
                      </a:pPr>
                      <a:t>[ЗНАЧЕНИЕ]</a:t>
                    </a:fld>
                    <a:r>
                      <a:rPr lang="ru-RU" sz="105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%</a:t>
                    </a:r>
                  </a:p>
                </c:rich>
              </c:tx>
              <c:spPr>
                <a:solidFill>
                  <a:srgbClr val="E6EDF6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03300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99318825115563"/>
                      <c:h val="8.617448762402331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3DB-4AC5-ADA3-7CF239C52C41}"/>
                </c:ext>
              </c:extLst>
            </c:dLbl>
            <c:dLbl>
              <c:idx val="3"/>
              <c:layout>
                <c:manualLayout>
                  <c:x val="0.17382068562031083"/>
                  <c:y val="8.534418868774230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rgbClr val="00330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920B0ABE-65A7-48A4-A80A-2180FA2744E3}" type="CATEGORYNAME">
                      <a:rPr lang="ru-RU" sz="1050">
                        <a:solidFill>
                          <a:srgbClr val="00B0F0"/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003300"/>
                          </a:solidFill>
                          <a:latin typeface="Arial Black" panose="020B0A04020102020204" pitchFamily="34" charset="0"/>
                        </a:defRPr>
                      </a:pPr>
                      <a:t>[ИМЯ КАТЕГОРИИ]</a:t>
                    </a:fld>
                    <a:r>
                      <a:rPr lang="ru-RU" sz="1050" dirty="0">
                        <a:solidFill>
                          <a:srgbClr val="00B0F0"/>
                        </a:solidFill>
                        <a:latin typeface="Arial Black" panose="020B0A04020102020204" pitchFamily="34" charset="0"/>
                      </a:rPr>
                      <a:t> - </a:t>
                    </a:r>
                    <a:fld id="{52A3F663-E2EE-45A7-B711-4A0F7475E511}" type="VALUE">
                      <a:rPr lang="ru-RU" sz="1050">
                        <a:solidFill>
                          <a:srgbClr val="00B0F0"/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003300"/>
                          </a:solidFill>
                          <a:latin typeface="Arial Black" panose="020B0A04020102020204" pitchFamily="34" charset="0"/>
                        </a:defRPr>
                      </a:pPr>
                      <a:t>[ЗНАЧЕНИЕ]</a:t>
                    </a:fld>
                    <a:r>
                      <a:rPr lang="ru-RU" sz="1050" dirty="0">
                        <a:solidFill>
                          <a:srgbClr val="00B0F0"/>
                        </a:solidFill>
                        <a:latin typeface="Arial Black" panose="020B0A04020102020204" pitchFamily="34" charset="0"/>
                      </a:rPr>
                      <a:t>%</a:t>
                    </a:r>
                  </a:p>
                </c:rich>
              </c:tx>
              <c:spPr>
                <a:solidFill>
                  <a:srgbClr val="E6EDF6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03300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11874305568026"/>
                      <c:h val="8.212968651517453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3DB-4AC5-ADA3-7CF239C52C41}"/>
                </c:ext>
              </c:extLst>
            </c:dLbl>
            <c:dLbl>
              <c:idx val="4"/>
              <c:layout>
                <c:manualLayout>
                  <c:x val="0.15117042396927188"/>
                  <c:y val="0.1715307788662645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rgbClr val="00330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3900968C-BED7-462B-B173-8905B021510F}" type="CATEGORYNAME">
                      <a:rPr lang="ru-RU" sz="1050" smtClean="0">
                        <a:solidFill>
                          <a:srgbClr val="FF33CC"/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003300"/>
                          </a:solidFill>
                          <a:latin typeface="Arial Black" panose="020B0A04020102020204" pitchFamily="34" charset="0"/>
                        </a:defRPr>
                      </a:pPr>
                      <a:t>[ИМЯ КАТЕГОРИИ]</a:t>
                    </a:fld>
                    <a:r>
                      <a:rPr lang="ru-RU" sz="1050" baseline="0" dirty="0">
                        <a:solidFill>
                          <a:srgbClr val="FF33CC"/>
                        </a:solidFill>
                        <a:latin typeface="Arial Black" panose="020B0A04020102020204" pitchFamily="34" charset="0"/>
                      </a:rPr>
                      <a:t> </a:t>
                    </a:r>
                    <a:r>
                      <a:rPr lang="ru-RU" sz="1050" dirty="0">
                        <a:solidFill>
                          <a:srgbClr val="FF33CC"/>
                        </a:solidFill>
                        <a:latin typeface="Arial Black" panose="020B0A04020102020204" pitchFamily="34" charset="0"/>
                      </a:rPr>
                      <a:t>- </a:t>
                    </a:r>
                    <a:fld id="{95D684D9-A883-4131-93A6-49362071DEFF}" type="VALUE">
                      <a:rPr lang="ru-RU" sz="1050">
                        <a:solidFill>
                          <a:srgbClr val="FF33CC"/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003300"/>
                          </a:solidFill>
                          <a:latin typeface="Arial Black" panose="020B0A04020102020204" pitchFamily="34" charset="0"/>
                        </a:defRPr>
                      </a:pPr>
                      <a:t>[ЗНАЧЕНИЕ]</a:t>
                    </a:fld>
                    <a:r>
                      <a:rPr lang="ru-RU" sz="1050" dirty="0">
                        <a:solidFill>
                          <a:srgbClr val="FF33CC"/>
                        </a:solidFill>
                        <a:latin typeface="Arial Black" panose="020B0A04020102020204" pitchFamily="34" charset="0"/>
                      </a:rPr>
                      <a:t>%</a:t>
                    </a:r>
                  </a:p>
                </c:rich>
              </c:tx>
              <c:spPr>
                <a:solidFill>
                  <a:srgbClr val="E6EDF6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03300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95164961686954"/>
                      <c:h val="0.122577697603662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3DB-4AC5-ADA3-7CF239C52C41}"/>
                </c:ext>
              </c:extLst>
            </c:dLbl>
            <c:dLbl>
              <c:idx val="5"/>
              <c:layout>
                <c:manualLayout>
                  <c:x val="0.11969264835454639"/>
                  <c:y val="-0.197897711179209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rgbClr val="00330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r>
                      <a:rPr lang="ru-RU" sz="1200" dirty="0">
                        <a:solidFill>
                          <a:srgbClr val="33CC33"/>
                        </a:solidFill>
                        <a:latin typeface="Arial Black" panose="020B0A04020102020204" pitchFamily="34" charset="0"/>
                      </a:rPr>
                      <a:t>Образование – 44,6%</a:t>
                    </a:r>
                  </a:p>
                </c:rich>
              </c:tx>
              <c:spPr>
                <a:solidFill>
                  <a:srgbClr val="E6EDF6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03300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13679299883928"/>
                      <c:h val="9.8474404428438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53DB-4AC5-ADA3-7CF239C52C41}"/>
                </c:ext>
              </c:extLst>
            </c:dLbl>
            <c:dLbl>
              <c:idx val="6"/>
              <c:layout>
                <c:manualLayout>
                  <c:x val="2.1673842850813741E-2"/>
                  <c:y val="0.165389608300823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rgbClr val="7030A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9ECDAD15-F704-4CD5-824D-D8532FEA90BA}" type="CATEGORYNAME">
                      <a:rPr lang="ru-RU" sz="1050">
                        <a:solidFill>
                          <a:srgbClr val="7030A0"/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defRPr>
                      </a:pPr>
                      <a:t>[ИМЯ КАТЕГОРИИ]</a:t>
                    </a:fld>
                    <a:r>
                      <a:rPr lang="ru-RU" sz="105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rPr>
                      <a:t> - </a:t>
                    </a:r>
                    <a:fld id="{51BA304A-1FB4-4471-B4D4-503FEC90969D}" type="VALUE">
                      <a:rPr lang="ru-RU" sz="1050">
                        <a:solidFill>
                          <a:srgbClr val="7030A0"/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defRPr>
                      </a:pPr>
                      <a:t>[ЗНАЧЕНИЕ]</a:t>
                    </a:fld>
                    <a:r>
                      <a:rPr lang="ru-RU" sz="105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rPr>
                      <a:t>%</a:t>
                    </a:r>
                  </a:p>
                </c:rich>
              </c:tx>
              <c:spPr>
                <a:solidFill>
                  <a:srgbClr val="E6EDF6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7030A0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932447215206685"/>
                      <c:h val="0.1266224987125111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53DB-4AC5-ADA3-7CF239C52C41}"/>
                </c:ext>
              </c:extLst>
            </c:dLbl>
            <c:dLbl>
              <c:idx val="7"/>
              <c:layout>
                <c:manualLayout>
                  <c:x val="-9.847867137671866E-2"/>
                  <c:y val="0.115797777519315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rgbClr val="00330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2CADB216-AA5C-4FFB-BBE2-7DB84C63BABB}" type="CATEGORYNAME">
                      <a:rPr lang="ru-RU" sz="1050">
                        <a:solidFill>
                          <a:srgbClr val="F73178"/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003300"/>
                          </a:solidFill>
                          <a:latin typeface="Arial Black" panose="020B0A04020102020204" pitchFamily="34" charset="0"/>
                        </a:defRPr>
                      </a:pPr>
                      <a:t>[ИМЯ КАТЕГОРИИ]</a:t>
                    </a:fld>
                    <a:r>
                      <a:rPr lang="ru-RU" sz="1050" dirty="0">
                        <a:solidFill>
                          <a:srgbClr val="F73178"/>
                        </a:solidFill>
                        <a:latin typeface="Arial Black" panose="020B0A04020102020204" pitchFamily="34" charset="0"/>
                      </a:rPr>
                      <a:t> - </a:t>
                    </a:r>
                    <a:fld id="{B2D0D916-B6E6-4923-999E-65CE56E3A7E7}" type="VALUE">
                      <a:rPr lang="ru-RU" sz="1050">
                        <a:solidFill>
                          <a:srgbClr val="F73178"/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003300"/>
                          </a:solidFill>
                          <a:latin typeface="Arial Black" panose="020B0A04020102020204" pitchFamily="34" charset="0"/>
                        </a:defRPr>
                      </a:pPr>
                      <a:t>[ЗНАЧЕНИЕ]</a:t>
                    </a:fld>
                    <a:r>
                      <a:rPr lang="ru-RU" sz="1050" dirty="0">
                        <a:solidFill>
                          <a:srgbClr val="F73178"/>
                        </a:solidFill>
                        <a:latin typeface="Arial Black" panose="020B0A04020102020204" pitchFamily="34" charset="0"/>
                      </a:rPr>
                      <a:t>%</a:t>
                    </a:r>
                  </a:p>
                </c:rich>
              </c:tx>
              <c:spPr>
                <a:solidFill>
                  <a:srgbClr val="E6EDF6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03300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94080955426903"/>
                      <c:h val="9.426408984172088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53DB-4AC5-ADA3-7CF239C52C41}"/>
                </c:ext>
              </c:extLst>
            </c:dLbl>
            <c:dLbl>
              <c:idx val="8"/>
              <c:layout>
                <c:manualLayout>
                  <c:x val="-5.8263985455505568E-2"/>
                  <c:y val="2.57555047236423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rgbClr val="00330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857220A6-7BBD-4F72-90A4-CE6200FF0185}" type="CATEGORYNAME">
                      <a:rPr lang="ru-RU" sz="1050">
                        <a:solidFill>
                          <a:schemeClr val="tx1"/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003300"/>
                          </a:solidFill>
                          <a:latin typeface="Arial Black" panose="020B0A04020102020204" pitchFamily="34" charset="0"/>
                        </a:defRPr>
                      </a:pPr>
                      <a:t>[ИМЯ КАТЕГОРИИ]</a:t>
                    </a:fld>
                    <a:r>
                      <a:rPr lang="ru-RU" sz="105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rPr>
                      <a:t> – 0,2%</a:t>
                    </a:r>
                  </a:p>
                </c:rich>
              </c:tx>
              <c:spPr>
                <a:solidFill>
                  <a:srgbClr val="E6EDF6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03300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44995140604703"/>
                      <c:h val="0.1359660296240599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53DB-4AC5-ADA3-7CF239C52C41}"/>
                </c:ext>
              </c:extLst>
            </c:dLbl>
            <c:dLbl>
              <c:idx val="9"/>
              <c:layout>
                <c:manualLayout>
                  <c:x val="-0.21014522415858145"/>
                  <c:y val="-4.261377502975000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rgbClr val="00330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C26A5B2E-9D0F-4C88-A5D1-FE1AB65BFA86}" type="CATEGORYNAME">
                      <a:rPr lang="ru-RU" sz="1050">
                        <a:solidFill>
                          <a:srgbClr val="A0CC82"/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003300"/>
                          </a:solidFill>
                          <a:latin typeface="Arial Black" panose="020B0A04020102020204" pitchFamily="34" charset="0"/>
                        </a:defRPr>
                      </a:pPr>
                      <a:t>[ИМЯ КАТЕГОРИИ]</a:t>
                    </a:fld>
                    <a:r>
                      <a:rPr lang="ru-RU" sz="1050" dirty="0">
                        <a:solidFill>
                          <a:srgbClr val="A0CC82"/>
                        </a:solidFill>
                        <a:latin typeface="Arial Black" panose="020B0A04020102020204" pitchFamily="34" charset="0"/>
                      </a:rPr>
                      <a:t> - </a:t>
                    </a:r>
                    <a:fld id="{9929DDFB-939E-4EA0-AA9A-48A415CB3811}" type="VALUE">
                      <a:rPr lang="ru-RU" sz="1050">
                        <a:solidFill>
                          <a:srgbClr val="A0CC82"/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003300"/>
                          </a:solidFill>
                          <a:latin typeface="Arial Black" panose="020B0A04020102020204" pitchFamily="34" charset="0"/>
                        </a:defRPr>
                      </a:pPr>
                      <a:t>[ЗНАЧЕНИЕ]</a:t>
                    </a:fld>
                    <a:r>
                      <a:rPr lang="ru-RU" sz="1050" dirty="0">
                        <a:solidFill>
                          <a:srgbClr val="A0CC82"/>
                        </a:solidFill>
                        <a:latin typeface="Arial Black" panose="020B0A04020102020204" pitchFamily="34" charset="0"/>
                      </a:rPr>
                      <a:t>%</a:t>
                    </a:r>
                  </a:p>
                </c:rich>
              </c:tx>
              <c:spPr>
                <a:solidFill>
                  <a:srgbClr val="E6EDF6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03300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531563788216832"/>
                      <c:h val="9.959040044933278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53DB-4AC5-ADA3-7CF239C52C41}"/>
                </c:ext>
              </c:extLst>
            </c:dLbl>
            <c:spPr>
              <a:solidFill>
                <a:srgbClr val="E6ED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003300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222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Здравоохранение </c:v>
                </c:pt>
                <c:pt idx="1">
                  <c:v>Средства массовой информации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Культура, кинематография</c:v>
                </c:pt>
                <c:pt idx="5">
                  <c:v>Образование</c:v>
                </c:pt>
                <c:pt idx="6">
                  <c:v>Жилищно-коммунальное хозяйство</c:v>
                </c:pt>
                <c:pt idx="7">
                  <c:v>Национальная экономика</c:v>
                </c:pt>
                <c:pt idx="8">
                  <c:v>Национальная безопасность и правоохранительная деятельность</c:v>
                </c:pt>
                <c:pt idx="9">
                  <c:v>Общегосударственные вопросы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</c:v>
                </c:pt>
                <c:pt idx="1">
                  <c:v>0.1</c:v>
                </c:pt>
                <c:pt idx="2">
                  <c:v>3.8</c:v>
                </c:pt>
                <c:pt idx="3">
                  <c:v>5.6</c:v>
                </c:pt>
                <c:pt idx="4">
                  <c:v>4.9000000000000004</c:v>
                </c:pt>
                <c:pt idx="5">
                  <c:v>50.4</c:v>
                </c:pt>
                <c:pt idx="6">
                  <c:v>19.600000000000001</c:v>
                </c:pt>
                <c:pt idx="7">
                  <c:v>2.8</c:v>
                </c:pt>
                <c:pt idx="8">
                  <c:v>1.4</c:v>
                </c:pt>
                <c:pt idx="9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3DB-4AC5-ADA3-7CF239C52C41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0" dirty="0"/>
              <a:t>2022</a:t>
            </a:r>
            <a:r>
              <a:rPr lang="ru-RU" b="1" baseline="0" dirty="0"/>
              <a:t> </a:t>
            </a:r>
            <a:r>
              <a:rPr lang="ru-RU" b="0" baseline="0" dirty="0"/>
              <a:t>год</a:t>
            </a:r>
            <a:endParaRPr lang="ru-RU" b="0" dirty="0"/>
          </a:p>
        </c:rich>
      </c:tx>
      <c:layout>
        <c:manualLayout>
          <c:xMode val="edge"/>
          <c:yMode val="edge"/>
          <c:x val="0.42956989202021106"/>
          <c:y val="3.81159400861440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9669950752931067"/>
          <c:y val="2.4599263640637846E-3"/>
          <c:w val="0.62801860309349788"/>
          <c:h val="0.6207535853211835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6"/>
          <c:dPt>
            <c:idx val="0"/>
            <c:bubble3D val="0"/>
            <c:explosion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906-40B7-938B-E6D05F3C69DB}"/>
              </c:ext>
            </c:extLst>
          </c:dPt>
          <c:dPt>
            <c:idx val="1"/>
            <c:bubble3D val="0"/>
            <c:explosion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06-40B7-938B-E6D05F3C69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0BE-4B72-A36A-2F15A862156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0BE-4B72-A36A-2F15A862156B}"/>
              </c:ext>
            </c:extLst>
          </c:dPt>
          <c:dLbls>
            <c:dLbl>
              <c:idx val="1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06-40B7-938B-E6D05F3C69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Межбюджетные трансферты из бюджетов бюджетной системы Российской Федерации (за исключением дотаций)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0.54</c:v>
                </c:pt>
                <c:pt idx="1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06-40B7-938B-E6D05F3C69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2023 год</a:t>
            </a:r>
          </a:p>
        </c:rich>
      </c:tx>
      <c:layout>
        <c:manualLayout>
          <c:xMode val="edge"/>
          <c:yMode val="edge"/>
          <c:x val="0.39123434851847266"/>
          <c:y val="5.02302715170300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7075226644282777E-2"/>
          <c:y val="1.7016190838590042E-2"/>
          <c:w val="0.8645191260284808"/>
          <c:h val="0.945548189316511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4E-4ABD-BA21-92B5751D10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4E-4ABD-BA21-92B5751D10B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4E-4ABD-BA21-92B5751D10B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64E-4ABD-BA21-92B5751D10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Полномочия местного бюджета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0.53349999999999997</c:v>
                </c:pt>
                <c:pt idx="1">
                  <c:v>0.46650000000000003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4E-4ABD-BA21-92B5751D1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2024 год</a:t>
            </a:r>
          </a:p>
        </c:rich>
      </c:tx>
      <c:layout>
        <c:manualLayout>
          <c:xMode val="edge"/>
          <c:yMode val="edge"/>
          <c:x val="0.39762615547793495"/>
          <c:y val="0.181004841982630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869989366845598"/>
          <c:y val="0.15631838010071145"/>
          <c:w val="0.64259999118517919"/>
          <c:h val="0.7182686006870718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F5-44E6-A912-499AF6424F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F5-44E6-A912-499AF6424FE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2F5-44E6-A912-499AF6424F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2F5-44E6-A912-499AF6424F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0.52949999999999997</c:v>
                </c:pt>
                <c:pt idx="1">
                  <c:v>0.47049999999999997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2F5-44E6-A912-499AF6424F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10"/>
      <c:rAngAx val="0"/>
      <c:perspective val="60"/>
    </c:view3D>
    <c:floor>
      <c:thickness val="0"/>
      <c:spPr>
        <a:noFill/>
        <a:ln w="9525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1377594795459495E-2"/>
          <c:y val="2.9382372783942283E-2"/>
          <c:w val="0.89613435787399709"/>
          <c:h val="0.886995163234875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numFmt formatCode="#,##0.0" sourceLinked="0"/>
            <c:spPr>
              <a:noFill/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1033236.3</c:v>
                </c:pt>
                <c:pt idx="1">
                  <c:v>1049111.8</c:v>
                </c:pt>
                <c:pt idx="2">
                  <c:v>1276800.2</c:v>
                </c:pt>
                <c:pt idx="3">
                  <c:v>972466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17-4C01-89AE-B6761289EE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404865409219764E-2"/>
                  <c:y val="-6.4871304971884911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17-4C01-89AE-B6761289EEA7}"/>
                </c:ext>
              </c:extLst>
            </c:dLbl>
            <c:dLbl>
              <c:idx val="1"/>
              <c:layout>
                <c:manualLayout>
                  <c:x val="4.8359322082492627E-2"/>
                  <c:y val="-7.8226736586633649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17-4C01-89AE-B6761289EEA7}"/>
                </c:ext>
              </c:extLst>
            </c:dLbl>
            <c:dLbl>
              <c:idx val="2"/>
              <c:layout>
                <c:manualLayout>
                  <c:x val="5.5471767906207219E-2"/>
                  <c:y val="-0.15353432123999328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17-4C01-89AE-B6761289EEA7}"/>
                </c:ext>
              </c:extLst>
            </c:dLbl>
            <c:dLbl>
              <c:idx val="3"/>
              <c:layout>
                <c:manualLayout>
                  <c:x val="4.1247657070361356E-2"/>
                  <c:y val="-5.1006161820760385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17-4C01-89AE-B6761289EEA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234249.9</c:v>
                </c:pt>
                <c:pt idx="1">
                  <c:v>116269</c:v>
                </c:pt>
                <c:pt idx="2">
                  <c:v>116547</c:v>
                </c:pt>
                <c:pt idx="3">
                  <c:v>114470.7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917-4C01-89AE-B6761289EEA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5514656077640117E-2"/>
                  <c:y val="-2.9382330076177045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917-4C01-89AE-B6761289EEA7}"/>
                </c:ext>
              </c:extLst>
            </c:dLbl>
            <c:dLbl>
              <c:idx val="1"/>
              <c:layout>
                <c:manualLayout>
                  <c:x val="4.4092323075213866E-2"/>
                  <c:y val="-2.9382330076177045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17-4C01-89AE-B6761289EEA7}"/>
                </c:ext>
              </c:extLst>
            </c:dLbl>
            <c:dLbl>
              <c:idx val="2"/>
              <c:layout>
                <c:manualLayout>
                  <c:x val="2.4886556202891853E-2"/>
                  <c:y val="-0.10030050175609877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811896422259279"/>
                      <c:h val="4.14871316165338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4917-4C01-89AE-B6761289EEA7}"/>
                </c:ext>
              </c:extLst>
            </c:dLbl>
            <c:dLbl>
              <c:idx val="3"/>
              <c:layout>
                <c:manualLayout>
                  <c:x val="3.5558325060656343E-2"/>
                  <c:y val="2.4163256856942483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917-4C01-89AE-B6761289EEA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132676.9</c:v>
                </c:pt>
                <c:pt idx="1">
                  <c:v>101414</c:v>
                </c:pt>
                <c:pt idx="2">
                  <c:v>106823.1</c:v>
                </c:pt>
                <c:pt idx="3">
                  <c:v>110135.3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917-4C01-89AE-B6761289EEA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722.4</c:v>
                </c:pt>
                <c:pt idx="1">
                  <c:v>21550</c:v>
                </c:pt>
                <c:pt idx="2">
                  <c:v>10000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917-4C01-89AE-B6761289EEA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1116650121312687E-3"/>
                  <c:y val="-1.6026708199563387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917-4C01-89AE-B6761289EEA7}"/>
                </c:ext>
              </c:extLst>
            </c:dLbl>
            <c:dLbl>
              <c:idx val="1"/>
              <c:layout>
                <c:manualLayout>
                  <c:x val="4.2669990072787614E-3"/>
                  <c:y val="0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917-4C01-89AE-B6761289EEA7}"/>
                </c:ext>
              </c:extLst>
            </c:dLbl>
            <c:dLbl>
              <c:idx val="2"/>
              <c:layout>
                <c:manualLayout>
                  <c:x val="-3.5569042734539105E-2"/>
                  <c:y val="-3.867128362208326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917-4C01-89AE-B6761289EEA7}"/>
                </c:ext>
              </c:extLst>
            </c:dLbl>
            <c:dLbl>
              <c:idx val="3"/>
              <c:layout>
                <c:manualLayout>
                  <c:x val="7.1121505932729423E-2"/>
                  <c:y val="4.108500355406605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917-4C01-89AE-B6761289EEA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82913.7</c:v>
                </c:pt>
                <c:pt idx="1">
                  <c:v>78251.100000000006</c:v>
                </c:pt>
                <c:pt idx="2">
                  <c:v>111588.2</c:v>
                </c:pt>
                <c:pt idx="3">
                  <c:v>111073.2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917-4C01-89AE-B6761289E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636352"/>
        <c:axId val="101187584"/>
        <c:axId val="0"/>
      </c:bar3DChart>
      <c:catAx>
        <c:axId val="101636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187584"/>
        <c:crosses val="autoZero"/>
        <c:auto val="1"/>
        <c:lblAlgn val="ctr"/>
        <c:lblOffset val="100"/>
        <c:noMultiLvlLbl val="0"/>
      </c:catAx>
      <c:valAx>
        <c:axId val="1011875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1636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068246897294"/>
          <c:y val="5.6307428165681551E-2"/>
          <c:w val="0.2816846515261745"/>
          <c:h val="0.593226042693312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33FE97-9744-47DA-8192-552238788009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B6805251-C8B2-4D1F-B2E2-8394385F2490}">
      <dgm:prSet phldrT="[Текст]" custT="1"/>
      <dgm:spPr>
        <a:solidFill>
          <a:srgbClr val="D9F7A2"/>
        </a:solidFill>
        <a:ln w="31750">
          <a:solidFill>
            <a:schemeClr val="accent6">
              <a:lumMod val="75000"/>
            </a:schemeClr>
          </a:solidFill>
        </a:ln>
        <a:effectLst>
          <a:glow rad="127000">
            <a:schemeClr val="accent6">
              <a:lumMod val="20000"/>
              <a:lumOff val="80000"/>
            </a:schemeClr>
          </a:glow>
          <a:softEdge rad="25400"/>
        </a:effectLst>
        <a:scene3d>
          <a:camera prst="orthographicFront"/>
          <a:lightRig rig="threePt" dir="t"/>
        </a:scene3d>
        <a:sp3d/>
      </dgm:spPr>
      <dgm:t>
        <a:bodyPr anchor="ctr" anchorCtr="1"/>
        <a:lstStyle/>
        <a:p>
          <a:r>
            <a:rPr lang="ru-RU" sz="1300" b="1" dirty="0">
              <a:solidFill>
                <a:srgbClr val="35470D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ПРОГРАММНЫЕ РАСХОДЫ                               </a:t>
          </a:r>
          <a:r>
            <a:rPr lang="ru-RU" sz="13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              </a:t>
          </a:r>
          <a:r>
            <a:rPr lang="ru-RU" sz="1300" b="1" dirty="0">
              <a:solidFill>
                <a:srgbClr val="96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                  1 </a:t>
          </a:r>
          <a:r>
            <a:rPr lang="en-US" sz="1300" b="1" dirty="0">
              <a:solidFill>
                <a:srgbClr val="96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826 037,2</a:t>
          </a:r>
          <a:r>
            <a:rPr lang="ru-RU" sz="1300" b="1" dirty="0">
              <a:solidFill>
                <a:srgbClr val="96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          тыс. рублей                 </a:t>
          </a:r>
        </a:p>
        <a:p>
          <a:r>
            <a:rPr lang="ru-RU" sz="1300" b="1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(9</a:t>
          </a:r>
          <a:r>
            <a:rPr lang="en-US" sz="1300" b="1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6,2</a:t>
          </a:r>
          <a:r>
            <a:rPr lang="ru-RU" sz="1300" b="1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%)</a:t>
          </a:r>
        </a:p>
      </dgm:t>
    </dgm:pt>
    <dgm:pt modelId="{2CF89146-98E5-48D5-B76E-90475202FAAF}" type="parTrans" cxnId="{5BBA45E4-1192-4B03-BAFB-2A9B312FD09C}">
      <dgm:prSet/>
      <dgm:spPr/>
      <dgm:t>
        <a:bodyPr/>
        <a:lstStyle/>
        <a:p>
          <a:endParaRPr lang="ru-RU"/>
        </a:p>
      </dgm:t>
    </dgm:pt>
    <dgm:pt modelId="{D2741413-D0D9-49FD-8A05-2C77BB72B3CA}" type="sibTrans" cxnId="{5BBA45E4-1192-4B03-BAFB-2A9B312FD09C}">
      <dgm:prSet/>
      <dgm:spPr>
        <a:solidFill>
          <a:srgbClr val="637345"/>
        </a:solidFill>
        <a:effectLst>
          <a:softEdge rad="12700"/>
        </a:effectLst>
      </dgm:spPr>
      <dgm:t>
        <a:bodyPr/>
        <a:lstStyle/>
        <a:p>
          <a:endParaRPr lang="ru-RU"/>
        </a:p>
      </dgm:t>
    </dgm:pt>
    <dgm:pt modelId="{BDD135D1-03CB-4F32-8264-BA3722DF902C}">
      <dgm:prSet phldrT="[Текст]" custT="1"/>
      <dgm:spPr>
        <a:gradFill rotWithShape="0">
          <a:gsLst>
            <a:gs pos="81000">
              <a:schemeClr val="accent4">
                <a:lumMod val="20000"/>
                <a:lumOff val="80000"/>
              </a:schemeClr>
            </a:gs>
            <a:gs pos="100000">
              <a:srgbClr val="FEFDCA"/>
            </a:gs>
          </a:gsLst>
          <a:lin ang="5400000" scaled="0"/>
        </a:gradFill>
        <a:ln w="31750">
          <a:solidFill>
            <a:schemeClr val="accent4">
              <a:lumMod val="75000"/>
            </a:schemeClr>
          </a:solidFill>
        </a:ln>
        <a:effectLst>
          <a:glow rad="127000">
            <a:srgbClr val="ECE5CC"/>
          </a:glow>
          <a:softEdge rad="25400"/>
        </a:effectLst>
        <a:scene3d>
          <a:camera prst="orthographicFront"/>
          <a:lightRig rig="threePt" dir="t"/>
        </a:scene3d>
        <a:sp3d/>
      </dgm:spPr>
      <dgm:t>
        <a:bodyPr/>
        <a:lstStyle/>
        <a:p>
          <a:r>
            <a:rPr lang="ru-RU" sz="1300" b="1" dirty="0">
              <a:solidFill>
                <a:srgbClr val="35470D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НЕПРОГРАММНЫЕ РАСХОДЫ                </a:t>
          </a:r>
          <a:r>
            <a:rPr lang="ru-RU" sz="1300" b="1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                </a:t>
          </a:r>
          <a:r>
            <a:rPr lang="en-US" sz="1300" b="1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72 853,8</a:t>
          </a:r>
        </a:p>
        <a:p>
          <a:r>
            <a:rPr lang="ru-RU" sz="1300" b="1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тыс. рублей</a:t>
          </a:r>
          <a:r>
            <a:rPr lang="en-US" sz="1300" b="1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ru-RU" sz="1300" b="1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          </a:t>
          </a:r>
        </a:p>
        <a:p>
          <a:r>
            <a:rPr lang="en-US" sz="1300" b="1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(3</a:t>
          </a:r>
          <a:r>
            <a:rPr lang="ru-RU" sz="1300" b="1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,8%)</a:t>
          </a:r>
        </a:p>
      </dgm:t>
    </dgm:pt>
    <dgm:pt modelId="{31CD5503-98BF-4AC7-89F4-69AD007F5478}" type="parTrans" cxnId="{0193C402-3F1A-498C-8BE7-BF7219C7FB23}">
      <dgm:prSet/>
      <dgm:spPr/>
      <dgm:t>
        <a:bodyPr/>
        <a:lstStyle/>
        <a:p>
          <a:endParaRPr lang="ru-RU"/>
        </a:p>
      </dgm:t>
    </dgm:pt>
    <dgm:pt modelId="{66398122-EA36-4B38-94FE-48FD99763422}" type="sibTrans" cxnId="{0193C402-3F1A-498C-8BE7-BF7219C7FB23}">
      <dgm:prSet/>
      <dgm:spPr>
        <a:solidFill>
          <a:srgbClr val="637345"/>
        </a:solidFill>
      </dgm:spPr>
      <dgm:t>
        <a:bodyPr/>
        <a:lstStyle/>
        <a:p>
          <a:endParaRPr lang="ru-RU"/>
        </a:p>
      </dgm:t>
    </dgm:pt>
    <dgm:pt modelId="{D3E566F5-5597-4C0D-AFC2-CDDA7F62496A}">
      <dgm:prSet phldrT="[Текст]" custT="1"/>
      <dgm:spPr>
        <a:gradFill rotWithShape="0">
          <a:gsLst>
            <a:gs pos="84000">
              <a:srgbClr val="FCBACE"/>
            </a:gs>
            <a:gs pos="100000">
              <a:srgbClr val="FCBACE"/>
            </a:gs>
          </a:gsLst>
          <a:lin ang="5400000" scaled="0"/>
        </a:gradFill>
        <a:ln w="31750">
          <a:solidFill>
            <a:srgbClr val="C00000"/>
          </a:solidFill>
        </a:ln>
        <a:effectLst>
          <a:glow rad="127000">
            <a:srgbClr val="F1D4C7"/>
          </a:glow>
          <a:softEdge rad="25400"/>
        </a:effectLst>
        <a:scene3d>
          <a:camera prst="orthographicFront"/>
          <a:lightRig rig="threePt" dir="t"/>
        </a:scene3d>
        <a:sp3d/>
      </dgm:spPr>
      <dgm:t>
        <a:bodyPr/>
        <a:lstStyle/>
        <a:p>
          <a:pPr>
            <a:lnSpc>
              <a:spcPct val="100000"/>
            </a:lnSpc>
          </a:pPr>
          <a:r>
            <a:rPr lang="ru-RU" sz="1700" b="1" dirty="0">
              <a:solidFill>
                <a:srgbClr val="64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ИТОГО РАСХОДОВ          </a:t>
          </a:r>
          <a:r>
            <a:rPr lang="ru-RU" sz="1700" b="1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                  1 </a:t>
          </a:r>
          <a:r>
            <a:rPr lang="en-US" sz="1700" b="1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898 891,0</a:t>
          </a:r>
          <a:r>
            <a:rPr lang="ru-RU" sz="1700" b="1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       тыс. рублей  </a:t>
          </a:r>
        </a:p>
        <a:p>
          <a:pPr>
            <a:lnSpc>
              <a:spcPct val="100000"/>
            </a:lnSpc>
          </a:pPr>
          <a:r>
            <a:rPr lang="ru-RU" sz="1700" b="1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(100%)</a:t>
          </a:r>
        </a:p>
      </dgm:t>
    </dgm:pt>
    <dgm:pt modelId="{866FF0C5-49EA-448E-B15C-F8947BCD4F32}" type="parTrans" cxnId="{A3D67F75-1F2F-4877-B1B3-EE144B456D75}">
      <dgm:prSet/>
      <dgm:spPr/>
      <dgm:t>
        <a:bodyPr/>
        <a:lstStyle/>
        <a:p>
          <a:endParaRPr lang="ru-RU"/>
        </a:p>
      </dgm:t>
    </dgm:pt>
    <dgm:pt modelId="{2335D685-F22B-4AF3-98F5-D0C0B070520A}" type="sibTrans" cxnId="{A3D67F75-1F2F-4877-B1B3-EE144B456D75}">
      <dgm:prSet custScaleX="54591" custScaleY="62084"/>
      <dgm:spPr/>
      <dgm:t>
        <a:bodyPr/>
        <a:lstStyle/>
        <a:p>
          <a:endParaRPr lang="ru-RU"/>
        </a:p>
      </dgm:t>
    </dgm:pt>
    <dgm:pt modelId="{72A861F8-B1D0-4A9A-9BE9-FF7D8659ED57}" type="pres">
      <dgm:prSet presAssocID="{2E33FE97-9744-47DA-8192-552238788009}" presName="linearFlow" presStyleCnt="0">
        <dgm:presLayoutVars>
          <dgm:dir/>
          <dgm:resizeHandles val="exact"/>
        </dgm:presLayoutVars>
      </dgm:prSet>
      <dgm:spPr/>
    </dgm:pt>
    <dgm:pt modelId="{DB5B99E4-5A62-4C4B-AC25-7069D2F7918E}" type="pres">
      <dgm:prSet presAssocID="{B6805251-C8B2-4D1F-B2E2-8394385F2490}" presName="node" presStyleLbl="node1" presStyleIdx="0" presStyleCnt="3" custScaleX="142065" custScaleY="92650" custLinFactX="-32862" custLinFactNeighborX="-100000" custLinFactNeighborY="-1711">
        <dgm:presLayoutVars>
          <dgm:bulletEnabled val="1"/>
        </dgm:presLayoutVars>
      </dgm:prSet>
      <dgm:spPr>
        <a:prstGeom prst="bracePair">
          <a:avLst/>
        </a:prstGeom>
      </dgm:spPr>
    </dgm:pt>
    <dgm:pt modelId="{4728482E-C757-4254-A5CE-8ED8AA0E9777}" type="pres">
      <dgm:prSet presAssocID="{D2741413-D0D9-49FD-8A05-2C77BB72B3CA}" presName="spacerL" presStyleCnt="0"/>
      <dgm:spPr/>
    </dgm:pt>
    <dgm:pt modelId="{67C717FB-AF0A-43B7-B748-A81DDDBF46EB}" type="pres">
      <dgm:prSet presAssocID="{D2741413-D0D9-49FD-8A05-2C77BB72B3CA}" presName="sibTrans" presStyleLbl="sibTrans2D1" presStyleIdx="0" presStyleCnt="2" custScaleX="54591" custScaleY="62084" custLinFactNeighborX="-83399" custLinFactNeighborY="1845"/>
      <dgm:spPr/>
    </dgm:pt>
    <dgm:pt modelId="{26FF2A37-BE7A-4EFB-B663-28A1B5B7C7E8}" type="pres">
      <dgm:prSet presAssocID="{D2741413-D0D9-49FD-8A05-2C77BB72B3CA}" presName="spacerR" presStyleCnt="0"/>
      <dgm:spPr/>
    </dgm:pt>
    <dgm:pt modelId="{582F1C10-6A2B-4E40-896D-737AF9A81CD2}" type="pres">
      <dgm:prSet presAssocID="{BDD135D1-03CB-4F32-8264-BA3722DF902C}" presName="node" presStyleLbl="node1" presStyleIdx="1" presStyleCnt="3" custScaleX="143770" custScaleY="77226">
        <dgm:presLayoutVars>
          <dgm:bulletEnabled val="1"/>
        </dgm:presLayoutVars>
      </dgm:prSet>
      <dgm:spPr>
        <a:prstGeom prst="bracePair">
          <a:avLst/>
        </a:prstGeom>
      </dgm:spPr>
    </dgm:pt>
    <dgm:pt modelId="{98E1746A-4AE0-41C8-B038-4D1296159D84}" type="pres">
      <dgm:prSet presAssocID="{66398122-EA36-4B38-94FE-48FD99763422}" presName="spacerL" presStyleCnt="0"/>
      <dgm:spPr/>
    </dgm:pt>
    <dgm:pt modelId="{3E20EEDC-1824-4741-ADA2-D90F831E8ACE}" type="pres">
      <dgm:prSet presAssocID="{66398122-EA36-4B38-94FE-48FD99763422}" presName="sibTrans" presStyleLbl="sibTrans2D1" presStyleIdx="1" presStyleCnt="2" custScaleX="54591" custScaleY="62084" custLinFactNeighborX="33188" custLinFactNeighborY="-6954"/>
      <dgm:spPr/>
    </dgm:pt>
    <dgm:pt modelId="{54FC9C88-36D5-472A-8463-289FB50FA296}" type="pres">
      <dgm:prSet presAssocID="{66398122-EA36-4B38-94FE-48FD99763422}" presName="spacerR" presStyleCnt="0"/>
      <dgm:spPr/>
    </dgm:pt>
    <dgm:pt modelId="{52F78B22-F28D-4CAF-971E-E10A908A5105}" type="pres">
      <dgm:prSet presAssocID="{D3E566F5-5597-4C0D-AFC2-CDDA7F62496A}" presName="node" presStyleLbl="node1" presStyleIdx="2" presStyleCnt="3" custScaleX="167853" custScaleY="91692" custLinFactNeighborX="42835" custLinFactNeighborY="2656">
        <dgm:presLayoutVars>
          <dgm:bulletEnabled val="1"/>
        </dgm:presLayoutVars>
      </dgm:prSet>
      <dgm:spPr>
        <a:prstGeom prst="bracePair">
          <a:avLst/>
        </a:prstGeom>
      </dgm:spPr>
    </dgm:pt>
  </dgm:ptLst>
  <dgm:cxnLst>
    <dgm:cxn modelId="{0193C402-3F1A-498C-8BE7-BF7219C7FB23}" srcId="{2E33FE97-9744-47DA-8192-552238788009}" destId="{BDD135D1-03CB-4F32-8264-BA3722DF902C}" srcOrd="1" destOrd="0" parTransId="{31CD5503-98BF-4AC7-89F4-69AD007F5478}" sibTransId="{66398122-EA36-4B38-94FE-48FD99763422}"/>
    <dgm:cxn modelId="{8787F92E-F655-42DE-BDB5-281A128C83D4}" type="presOf" srcId="{D3E566F5-5597-4C0D-AFC2-CDDA7F62496A}" destId="{52F78B22-F28D-4CAF-971E-E10A908A5105}" srcOrd="0" destOrd="0" presId="urn:microsoft.com/office/officeart/2005/8/layout/equation1"/>
    <dgm:cxn modelId="{F17F8E3A-550D-4A48-A72F-F51305A926D8}" type="presOf" srcId="{66398122-EA36-4B38-94FE-48FD99763422}" destId="{3E20EEDC-1824-4741-ADA2-D90F831E8ACE}" srcOrd="0" destOrd="0" presId="urn:microsoft.com/office/officeart/2005/8/layout/equation1"/>
    <dgm:cxn modelId="{57091D40-DDE4-4B03-9D9C-2970F3BA1699}" type="presOf" srcId="{2E33FE97-9744-47DA-8192-552238788009}" destId="{72A861F8-B1D0-4A9A-9BE9-FF7D8659ED57}" srcOrd="0" destOrd="0" presId="urn:microsoft.com/office/officeart/2005/8/layout/equation1"/>
    <dgm:cxn modelId="{64458360-6F2B-463E-AFE5-6B1C3C89F91C}" type="presOf" srcId="{BDD135D1-03CB-4F32-8264-BA3722DF902C}" destId="{582F1C10-6A2B-4E40-896D-737AF9A81CD2}" srcOrd="0" destOrd="0" presId="urn:microsoft.com/office/officeart/2005/8/layout/equation1"/>
    <dgm:cxn modelId="{10F38B68-EFC9-4AEC-B729-5380FCEF276F}" type="presOf" srcId="{D2741413-D0D9-49FD-8A05-2C77BB72B3CA}" destId="{67C717FB-AF0A-43B7-B748-A81DDDBF46EB}" srcOrd="0" destOrd="0" presId="urn:microsoft.com/office/officeart/2005/8/layout/equation1"/>
    <dgm:cxn modelId="{A3D67F75-1F2F-4877-B1B3-EE144B456D75}" srcId="{2E33FE97-9744-47DA-8192-552238788009}" destId="{D3E566F5-5597-4C0D-AFC2-CDDA7F62496A}" srcOrd="2" destOrd="0" parTransId="{866FF0C5-49EA-448E-B15C-F8947BCD4F32}" sibTransId="{2335D685-F22B-4AF3-98F5-D0C0B070520A}"/>
    <dgm:cxn modelId="{1B2914DE-24B2-4B56-B546-3D60537DEA79}" type="presOf" srcId="{B6805251-C8B2-4D1F-B2E2-8394385F2490}" destId="{DB5B99E4-5A62-4C4B-AC25-7069D2F7918E}" srcOrd="0" destOrd="0" presId="urn:microsoft.com/office/officeart/2005/8/layout/equation1"/>
    <dgm:cxn modelId="{5BBA45E4-1192-4B03-BAFB-2A9B312FD09C}" srcId="{2E33FE97-9744-47DA-8192-552238788009}" destId="{B6805251-C8B2-4D1F-B2E2-8394385F2490}" srcOrd="0" destOrd="0" parTransId="{2CF89146-98E5-48D5-B76E-90475202FAAF}" sibTransId="{D2741413-D0D9-49FD-8A05-2C77BB72B3CA}"/>
    <dgm:cxn modelId="{DFD1E9C0-6EA0-46BF-9083-D0A06E350457}" type="presParOf" srcId="{72A861F8-B1D0-4A9A-9BE9-FF7D8659ED57}" destId="{DB5B99E4-5A62-4C4B-AC25-7069D2F7918E}" srcOrd="0" destOrd="0" presId="urn:microsoft.com/office/officeart/2005/8/layout/equation1"/>
    <dgm:cxn modelId="{F6DC0DCD-FBE1-4CEE-9495-AC4D5C3021B7}" type="presParOf" srcId="{72A861F8-B1D0-4A9A-9BE9-FF7D8659ED57}" destId="{4728482E-C757-4254-A5CE-8ED8AA0E9777}" srcOrd="1" destOrd="0" presId="urn:microsoft.com/office/officeart/2005/8/layout/equation1"/>
    <dgm:cxn modelId="{F804E034-C242-49F1-A034-03214BA3C495}" type="presParOf" srcId="{72A861F8-B1D0-4A9A-9BE9-FF7D8659ED57}" destId="{67C717FB-AF0A-43B7-B748-A81DDDBF46EB}" srcOrd="2" destOrd="0" presId="urn:microsoft.com/office/officeart/2005/8/layout/equation1"/>
    <dgm:cxn modelId="{3E23A013-7C4A-4AD9-9259-D5A4FCBD5A8F}" type="presParOf" srcId="{72A861F8-B1D0-4A9A-9BE9-FF7D8659ED57}" destId="{26FF2A37-BE7A-4EFB-B663-28A1B5B7C7E8}" srcOrd="3" destOrd="0" presId="urn:microsoft.com/office/officeart/2005/8/layout/equation1"/>
    <dgm:cxn modelId="{3C84336E-137C-4DFE-BD12-1876E11E8E63}" type="presParOf" srcId="{72A861F8-B1D0-4A9A-9BE9-FF7D8659ED57}" destId="{582F1C10-6A2B-4E40-896D-737AF9A81CD2}" srcOrd="4" destOrd="0" presId="urn:microsoft.com/office/officeart/2005/8/layout/equation1"/>
    <dgm:cxn modelId="{229FC2B7-7098-4A57-AE33-3CEAF62A446B}" type="presParOf" srcId="{72A861F8-B1D0-4A9A-9BE9-FF7D8659ED57}" destId="{98E1746A-4AE0-41C8-B038-4D1296159D84}" srcOrd="5" destOrd="0" presId="urn:microsoft.com/office/officeart/2005/8/layout/equation1"/>
    <dgm:cxn modelId="{04B83C00-596E-448B-A6FC-CB84C10903B3}" type="presParOf" srcId="{72A861F8-B1D0-4A9A-9BE9-FF7D8659ED57}" destId="{3E20EEDC-1824-4741-ADA2-D90F831E8ACE}" srcOrd="6" destOrd="0" presId="urn:microsoft.com/office/officeart/2005/8/layout/equation1"/>
    <dgm:cxn modelId="{F1A214EA-E8D1-4076-8DFF-C9EBACCC6112}" type="presParOf" srcId="{72A861F8-B1D0-4A9A-9BE9-FF7D8659ED57}" destId="{54FC9C88-36D5-472A-8463-289FB50FA296}" srcOrd="7" destOrd="0" presId="urn:microsoft.com/office/officeart/2005/8/layout/equation1"/>
    <dgm:cxn modelId="{5E381002-490E-48F5-976E-B931B020B1B4}" type="presParOf" srcId="{72A861F8-B1D0-4A9A-9BE9-FF7D8659ED57}" destId="{52F78B22-F28D-4CAF-971E-E10A908A5105}" srcOrd="8" destOrd="0" presId="urn:microsoft.com/office/officeart/2005/8/layout/equation1"/>
  </dgm:cxnLst>
  <dgm:bg>
    <a:effectLst>
      <a:softEdge rad="1270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B99E4-5A62-4C4B-AC25-7069D2F7918E}">
      <dsp:nvSpPr>
        <dsp:cNvPr id="0" name=""/>
        <dsp:cNvSpPr/>
      </dsp:nvSpPr>
      <dsp:spPr>
        <a:xfrm>
          <a:off x="0" y="0"/>
          <a:ext cx="2324775" cy="1516140"/>
        </a:xfrm>
        <a:prstGeom prst="bracePair">
          <a:avLst/>
        </a:prstGeom>
        <a:solidFill>
          <a:srgbClr val="D9F7A2"/>
        </a:solidFill>
        <a:ln w="31750" cap="flat" cmpd="sng" algn="ctr">
          <a:solidFill>
            <a:schemeClr val="accent6">
              <a:lumMod val="75000"/>
            </a:schemeClr>
          </a:solidFill>
          <a:prstDash val="solid"/>
        </a:ln>
        <a:effectLst>
          <a:glow rad="127000">
            <a:schemeClr val="accent6">
              <a:lumMod val="20000"/>
              <a:lumOff val="80000"/>
            </a:schemeClr>
          </a:glow>
          <a:softEdge rad="25400"/>
        </a:effectLst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1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35470D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ПРОГРАММНЫЕ РАСХОДЫ                               </a:t>
          </a:r>
          <a:r>
            <a:rPr lang="ru-RU" sz="1300" b="1" kern="1200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              </a:t>
          </a:r>
          <a:r>
            <a:rPr lang="ru-RU" sz="1300" b="1" kern="1200" dirty="0">
              <a:solidFill>
                <a:srgbClr val="96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                  1 </a:t>
          </a:r>
          <a:r>
            <a:rPr lang="en-US" sz="1300" b="1" kern="1200" dirty="0">
              <a:solidFill>
                <a:srgbClr val="96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826 037,2</a:t>
          </a:r>
          <a:r>
            <a:rPr lang="ru-RU" sz="1300" b="1" kern="1200" dirty="0">
              <a:solidFill>
                <a:srgbClr val="96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          тыс. рублей                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(9</a:t>
          </a:r>
          <a:r>
            <a:rPr lang="en-US" sz="1300" b="1" kern="1200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6,2</a:t>
          </a:r>
          <a:r>
            <a:rPr lang="ru-RU" sz="1300" b="1" kern="1200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%)</a:t>
          </a:r>
        </a:p>
      </dsp:txBody>
      <dsp:txXfrm>
        <a:off x="163344" y="163344"/>
        <a:ext cx="1998087" cy="1315792"/>
      </dsp:txXfrm>
    </dsp:sp>
    <dsp:sp modelId="{67C717FB-AF0A-43B7-B748-A81DDDBF46EB}">
      <dsp:nvSpPr>
        <dsp:cNvPr id="0" name=""/>
        <dsp:cNvSpPr/>
      </dsp:nvSpPr>
      <dsp:spPr>
        <a:xfrm>
          <a:off x="2611317" y="481246"/>
          <a:ext cx="518135" cy="589252"/>
        </a:xfrm>
        <a:prstGeom prst="mathPlus">
          <a:avLst/>
        </a:prstGeom>
        <a:solidFill>
          <a:srgbClr val="637345"/>
        </a:solid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2679996" y="714939"/>
        <a:ext cx="380777" cy="121866"/>
      </dsp:txXfrm>
    </dsp:sp>
    <dsp:sp modelId="{582F1C10-6A2B-4E40-896D-737AF9A81CD2}">
      <dsp:nvSpPr>
        <dsp:cNvPr id="0" name=""/>
        <dsp:cNvSpPr/>
      </dsp:nvSpPr>
      <dsp:spPr>
        <a:xfrm>
          <a:off x="3373147" y="126492"/>
          <a:ext cx="2352676" cy="1263739"/>
        </a:xfrm>
        <a:prstGeom prst="bracePair">
          <a:avLst/>
        </a:prstGeom>
        <a:gradFill rotWithShape="0">
          <a:gsLst>
            <a:gs pos="81000">
              <a:schemeClr val="accent4">
                <a:lumMod val="20000"/>
                <a:lumOff val="80000"/>
              </a:schemeClr>
            </a:gs>
            <a:gs pos="100000">
              <a:srgbClr val="FEFDCA"/>
            </a:gs>
          </a:gsLst>
          <a:lin ang="5400000" scaled="0"/>
        </a:gradFill>
        <a:ln w="31750" cap="flat" cmpd="sng" algn="ctr">
          <a:solidFill>
            <a:schemeClr val="accent4">
              <a:lumMod val="75000"/>
            </a:schemeClr>
          </a:solidFill>
          <a:prstDash val="solid"/>
        </a:ln>
        <a:effectLst>
          <a:glow rad="127000">
            <a:srgbClr val="ECE5CC"/>
          </a:glow>
          <a:softEdge rad="25400"/>
        </a:effectLst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35470D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НЕПРОГРАММНЫЕ РАСХОДЫ                </a:t>
          </a:r>
          <a:r>
            <a:rPr lang="ru-RU" sz="1300" b="1" kern="1200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                </a:t>
          </a:r>
          <a:r>
            <a:rPr lang="en-US" sz="1300" b="1" kern="1200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72 853,8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тыс. рублей</a:t>
          </a:r>
          <a:r>
            <a:rPr lang="en-US" sz="1300" b="1" kern="1200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ru-RU" sz="1300" b="1" kern="1200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         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(3</a:t>
          </a:r>
          <a:r>
            <a:rPr lang="ru-RU" sz="1300" b="1" kern="1200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,8%)</a:t>
          </a:r>
        </a:p>
      </dsp:txBody>
      <dsp:txXfrm>
        <a:off x="3509298" y="262643"/>
        <a:ext cx="2080374" cy="1096745"/>
      </dsp:txXfrm>
    </dsp:sp>
    <dsp:sp modelId="{3E20EEDC-1824-4741-ADA2-D90F831E8ACE}">
      <dsp:nvSpPr>
        <dsp:cNvPr id="0" name=""/>
        <dsp:cNvSpPr/>
      </dsp:nvSpPr>
      <dsp:spPr>
        <a:xfrm>
          <a:off x="5902800" y="397733"/>
          <a:ext cx="518135" cy="589252"/>
        </a:xfrm>
        <a:prstGeom prst="mathEqual">
          <a:avLst/>
        </a:prstGeom>
        <a:solidFill>
          <a:srgbClr val="63734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>
        <a:off x="5971479" y="519119"/>
        <a:ext cx="380777" cy="346480"/>
      </dsp:txXfrm>
    </dsp:sp>
    <dsp:sp modelId="{52F78B22-F28D-4CAF-971E-E10A908A5105}">
      <dsp:nvSpPr>
        <dsp:cNvPr id="0" name=""/>
        <dsp:cNvSpPr/>
      </dsp:nvSpPr>
      <dsp:spPr>
        <a:xfrm>
          <a:off x="6566631" y="16260"/>
          <a:ext cx="2746774" cy="1500463"/>
        </a:xfrm>
        <a:prstGeom prst="bracePair">
          <a:avLst/>
        </a:prstGeom>
        <a:gradFill rotWithShape="0">
          <a:gsLst>
            <a:gs pos="84000">
              <a:srgbClr val="FCBACE"/>
            </a:gs>
            <a:gs pos="100000">
              <a:srgbClr val="FCBACE"/>
            </a:gs>
          </a:gsLst>
          <a:lin ang="5400000" scaled="0"/>
        </a:gradFill>
        <a:ln w="31750" cap="flat" cmpd="sng" algn="ctr">
          <a:solidFill>
            <a:srgbClr val="C00000"/>
          </a:solidFill>
          <a:prstDash val="solid"/>
        </a:ln>
        <a:effectLst>
          <a:glow rad="127000">
            <a:srgbClr val="F1D4C7"/>
          </a:glow>
          <a:softEdge rad="25400"/>
        </a:effectLst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rgbClr val="64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ИТОГО РАСХОДОВ          </a:t>
          </a:r>
          <a:r>
            <a:rPr lang="ru-RU" sz="1700" b="1" kern="1200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                  1 </a:t>
          </a:r>
          <a:r>
            <a:rPr lang="en-US" sz="1700" b="1" kern="1200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898 891,0</a:t>
          </a:r>
          <a:r>
            <a:rPr lang="ru-RU" sz="1700" b="1" kern="1200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       тыс. рублей 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(100%)</a:t>
          </a:r>
        </a:p>
      </dsp:txBody>
      <dsp:txXfrm>
        <a:off x="6728286" y="177915"/>
        <a:ext cx="2423464" cy="1302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0.18574</cdr:x>
      <cdr:y>0.23958</cdr:y>
    </cdr:from>
    <cdr:to>
      <cdr:x>0.3883</cdr:x>
      <cdr:y>0.28474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223083" y="1602296"/>
          <a:ext cx="2424418" cy="3020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300" b="1" u="sng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1 254 435,6</a:t>
          </a:r>
          <a:r>
            <a:rPr lang="en-US" sz="1300" b="1" u="sng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ru-RU" sz="1300" b="1" u="sng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тыс. рублей</a:t>
          </a:r>
        </a:p>
      </cdr:txBody>
    </cdr:sp>
  </cdr:relSizeAnchor>
  <cdr:relSizeAnchor xmlns:cdr="http://schemas.openxmlformats.org/drawingml/2006/chartDrawing">
    <cdr:from>
      <cdr:x>0.43219</cdr:x>
      <cdr:y>0.23457</cdr:y>
    </cdr:from>
    <cdr:to>
      <cdr:x>0.66094</cdr:x>
      <cdr:y>0.28725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172871" y="1568741"/>
          <a:ext cx="2737947" cy="3523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300" b="1" u="sng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1 297 547,6 тыс. рублей</a:t>
          </a:r>
        </a:p>
      </cdr:txBody>
    </cdr:sp>
  </cdr:relSizeAnchor>
  <cdr:relSizeAnchor xmlns:cdr="http://schemas.openxmlformats.org/drawingml/2006/chartDrawing">
    <cdr:from>
      <cdr:x>0.70599</cdr:x>
      <cdr:y>0.23331</cdr:y>
    </cdr:from>
    <cdr:to>
      <cdr:x>0.91385</cdr:x>
      <cdr:y>0.28976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8449977" y="1560351"/>
          <a:ext cx="2487871" cy="3775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300" b="1" u="sng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1 007 731,7 тыс. рублей</a:t>
          </a:r>
        </a:p>
      </cdr:txBody>
    </cdr:sp>
  </cdr:relSizeAnchor>
  <cdr:relSizeAnchor xmlns:cdr="http://schemas.openxmlformats.org/drawingml/2006/chartDrawing">
    <cdr:from>
      <cdr:x>0</cdr:x>
      <cdr:y>0.16084</cdr:y>
    </cdr:from>
    <cdr:to>
      <cdr:x>0.10918</cdr:x>
      <cdr:y>0.20098</cdr:y>
    </cdr:to>
    <cdr:sp macro="" textlink="">
      <cdr:nvSpPr>
        <cdr:cNvPr id="7" name="Text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-122663" y="1048322"/>
          <a:ext cx="1236953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hangingPunct="1">
            <a:spcBef>
              <a:spcPct val="0"/>
            </a:spcBef>
            <a:buClrTx/>
            <a:buFont typeface="Wingdings 3" panose="05040102010807070707" pitchFamily="18" charset="2"/>
            <a:buNone/>
            <a:defRPr/>
          </a:pPr>
          <a:endParaRPr lang="ru-RU" altLang="ru-RU" b="1" dirty="0">
            <a:solidFill>
              <a:srgbClr val="003300"/>
            </a:solidFill>
            <a:latin typeface="Arial Black" panose="020B0A0402010202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0.17318</cdr:x>
      <cdr:y>0.00902</cdr:y>
    </cdr:from>
    <cdr:to>
      <cdr:x>0.39488</cdr:x>
      <cdr:y>0.18439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134941DA-3B0F-4F6B-B4E7-891738BA4EE5}"/>
            </a:ext>
          </a:extLst>
        </cdr:cNvPr>
        <cdr:cNvSpPr txBox="1"/>
      </cdr:nvSpPr>
      <cdr:spPr>
        <a:xfrm xmlns:a="http://schemas.openxmlformats.org/drawingml/2006/main">
          <a:off x="2155972" y="60821"/>
          <a:ext cx="2759978" cy="11828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just"/>
          <a:r>
            <a:rPr lang="ru-RU" sz="2000" i="1" dirty="0">
              <a:latin typeface="Arial" panose="020B0604020202020204" pitchFamily="34" charset="0"/>
              <a:cs typeface="Arial" panose="020B0604020202020204" pitchFamily="34" charset="0"/>
            </a:rPr>
            <a:t>       БЕЗВОЗМЕЗДНЫЕ ПОСТУПЛЕНИЯ ИЗ ВСЕХ УРОВНЕЙ БЮДЖЕТА</a:t>
          </a:r>
        </a:p>
        <a:p xmlns:a="http://schemas.openxmlformats.org/drawingml/2006/main">
          <a:pPr algn="just"/>
          <a:r>
            <a:rPr lang="ru-RU" sz="2000" i="1" dirty="0">
              <a:latin typeface="Arial" panose="020B0604020202020204" pitchFamily="34" charset="0"/>
              <a:cs typeface="Arial" panose="020B0604020202020204" pitchFamily="34" charset="0"/>
            </a:rPr>
            <a:t> В БЮДЖЕТ МУНИЦИПАЛЬНОГО ОБРАЗОВАНИЯ ГОРОД ГОРЯЧИЙ КЛЮЧ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0.73547</cdr:y>
    </cdr:from>
    <cdr:to>
      <cdr:x>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0985A79-9BB3-4D5A-BDC6-2B5886892B19}"/>
            </a:ext>
          </a:extLst>
        </cdr:cNvPr>
        <cdr:cNvSpPr txBox="1"/>
      </cdr:nvSpPr>
      <cdr:spPr>
        <a:xfrm xmlns:a="http://schemas.openxmlformats.org/drawingml/2006/main">
          <a:off x="0" y="3874815"/>
          <a:ext cx="4920902" cy="13936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/>
            <a:t>     </a:t>
          </a:r>
          <a:r>
            <a:rPr lang="ru-RU" sz="1600" dirty="0">
              <a:latin typeface="Calibri" panose="020F0502020204030204" pitchFamily="34" charset="0"/>
              <a:cs typeface="Calibri" panose="020F0502020204030204" pitchFamily="34" charset="0"/>
            </a:rPr>
            <a:t>Межбюджетные трансферты из</a:t>
          </a:r>
        </a:p>
        <a:p xmlns:a="http://schemas.openxmlformats.org/drawingml/2006/main">
          <a:r>
            <a:rPr lang="ru-RU" sz="1600" dirty="0">
              <a:latin typeface="Calibri" panose="020F0502020204030204" pitchFamily="34" charset="0"/>
              <a:cs typeface="Calibri" panose="020F0502020204030204" pitchFamily="34" charset="0"/>
            </a:rPr>
            <a:t> бюджетов бюджетной системы</a:t>
          </a:r>
        </a:p>
        <a:p xmlns:a="http://schemas.openxmlformats.org/drawingml/2006/main">
          <a:r>
            <a:rPr lang="ru-RU" sz="1600" dirty="0">
              <a:latin typeface="Calibri" panose="020F0502020204030204" pitchFamily="34" charset="0"/>
              <a:cs typeface="Calibri" panose="020F0502020204030204" pitchFamily="34" charset="0"/>
            </a:rPr>
            <a:t> Российской Федерации</a:t>
          </a:r>
        </a:p>
        <a:p xmlns:a="http://schemas.openxmlformats.org/drawingml/2006/main">
          <a:r>
            <a:rPr lang="ru-RU" sz="1600" dirty="0">
              <a:latin typeface="Calibri" panose="020F0502020204030204" pitchFamily="34" charset="0"/>
              <a:cs typeface="Calibri" panose="020F0502020204030204" pitchFamily="34" charset="0"/>
            </a:rPr>
            <a:t>(за исключением дотаций)  </a:t>
          </a:r>
        </a:p>
      </cdr:txBody>
    </cdr:sp>
  </cdr:relSizeAnchor>
  <cdr:relSizeAnchor xmlns:cdr="http://schemas.openxmlformats.org/drawingml/2006/chartDrawing">
    <cdr:from>
      <cdr:x>0</cdr:x>
      <cdr:y>0.74746</cdr:y>
    </cdr:from>
    <cdr:to>
      <cdr:x>0.06734</cdr:x>
      <cdr:y>0.7816</cdr:y>
    </cdr:to>
    <cdr:sp macro="" textlink="">
      <cdr:nvSpPr>
        <cdr:cNvPr id="3" name="Прямоугольник 2">
          <a:extLst xmlns:a="http://schemas.openxmlformats.org/drawingml/2006/main">
            <a:ext uri="{FF2B5EF4-FFF2-40B4-BE49-F238E27FC236}">
              <a16:creationId xmlns:a16="http://schemas.microsoft.com/office/drawing/2014/main" id="{318BFD5B-3B07-4515-95BB-AC428137FC42}"/>
            </a:ext>
          </a:extLst>
        </cdr:cNvPr>
        <cdr:cNvSpPr/>
      </cdr:nvSpPr>
      <cdr:spPr>
        <a:xfrm xmlns:a="http://schemas.openxmlformats.org/drawingml/2006/main">
          <a:off x="-15426" y="3937986"/>
          <a:ext cx="331374" cy="17986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0.10233</cdr:x>
      <cdr:y>0.73182</cdr:y>
    </cdr:from>
    <cdr:to>
      <cdr:x>0.91023</cdr:x>
      <cdr:y>0.77172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23B005B4-5E66-485E-BF28-A52A7B570B93}"/>
            </a:ext>
          </a:extLst>
        </cdr:cNvPr>
        <cdr:cNvSpPr txBox="1"/>
      </cdr:nvSpPr>
      <cdr:spPr>
        <a:xfrm xmlns:a="http://schemas.openxmlformats.org/drawingml/2006/main" flipV="1">
          <a:off x="469557" y="3105254"/>
          <a:ext cx="3707026" cy="1692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0.06194</cdr:x>
      <cdr:y>0.67408</cdr:y>
    </cdr:from>
    <cdr:to>
      <cdr:x>0.45781</cdr:x>
      <cdr:y>0.9581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5529245F-1B7E-4FF1-B23E-327AF946E71C}"/>
            </a:ext>
          </a:extLst>
        </cdr:cNvPr>
        <cdr:cNvSpPr txBox="1"/>
      </cdr:nvSpPr>
      <cdr:spPr>
        <a:xfrm xmlns:a="http://schemas.openxmlformats.org/drawingml/2006/main">
          <a:off x="304801" y="3551361"/>
          <a:ext cx="1948037" cy="1496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u="sng" dirty="0">
              <a:latin typeface="Calibri" panose="020F0502020204030204" pitchFamily="34" charset="0"/>
              <a:cs typeface="Calibri" panose="020F0502020204030204" pitchFamily="34" charset="0"/>
            </a:rPr>
            <a:t>Всего расходов – 2 076 779,8 </a:t>
          </a:r>
          <a:r>
            <a:rPr lang="ru-RU" sz="1600" u="sng" dirty="0" err="1">
              <a:latin typeface="Calibri" panose="020F0502020204030204" pitchFamily="34" charset="0"/>
              <a:cs typeface="Calibri" panose="020F0502020204030204" pitchFamily="34" charset="0"/>
            </a:rPr>
            <a:t>тыс.руб</a:t>
          </a:r>
          <a:r>
            <a:rPr lang="ru-RU" sz="1600" u="sng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0.54762</cdr:x>
      <cdr:y>0.96175</cdr:y>
    </cdr:from>
    <cdr:to>
      <cdr:x>0.79932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7FFE274-97A0-4D19-B10B-9789BD60DCD5}"/>
            </a:ext>
          </a:extLst>
        </cdr:cNvPr>
        <cdr:cNvSpPr txBox="1"/>
      </cdr:nvSpPr>
      <cdr:spPr>
        <a:xfrm xmlns:a="http://schemas.openxmlformats.org/drawingml/2006/main">
          <a:off x="1989437" y="4349578"/>
          <a:ext cx="914400" cy="1729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55363E-5DB3-439C-B549-DD83222C79E4}" type="datetime1">
              <a:rPr lang="ru-RU" smtClean="0"/>
              <a:t>02.02.2022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26E2F11-CEBF-4D63-B350-54083DC2653F}" type="datetime1">
              <a:rPr lang="ru-RU" smtClean="0"/>
              <a:pPr/>
              <a:t>02.02.2022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074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111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544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996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732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  <a:noFill/>
          <a:effectLst>
            <a:softEdge rad="31750"/>
          </a:effectLst>
        </p:spPr>
        <p:txBody>
          <a:bodyPr rtlCol="0" anchor="b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906DD7E9-633A-4209-8629-FCA24BED8E5C}" type="datetime1">
              <a:rPr lang="ru-RU" noProof="0" smtClean="0"/>
              <a:t>02.02.2022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9098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BCC0A8-4822-4C48-B4AB-E6618EB17856}" type="datetime1">
              <a:rPr lang="ru-RU" noProof="0" smtClean="0"/>
              <a:t>02.02.2022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661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26FFAE-3E3C-4124-8CE2-33E8AFE68549}" type="datetime1">
              <a:rPr lang="ru-RU" noProof="0" smtClean="0"/>
              <a:t>02.02.2022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1729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648EF9-D76D-408D-9269-C51AF1E71906}" type="datetime1">
              <a:rPr lang="ru-RU" noProof="0" smtClean="0"/>
              <a:t>02.02.2022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355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67F7D04-070A-4786-BFC3-699C3BEEF6F5}" type="datetime1">
              <a:rPr lang="ru-RU" noProof="0" smtClean="0"/>
              <a:t>02.02.2022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7491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DFC388-25B8-4D98-8EA3-7599CFB174A7}" type="datetime1">
              <a:rPr lang="ru-RU" noProof="0" smtClean="0"/>
              <a:t>02.02.2022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834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9524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9524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184B29-88E0-41C3-91BD-DCA26527FF63}" type="datetime1">
              <a:rPr lang="ru-RU" noProof="0" smtClean="0"/>
              <a:t>02.02.2022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4595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0918EF-A4F5-4A7C-96B1-F87831C82688}" type="datetime1">
              <a:rPr lang="ru-RU" noProof="0" smtClean="0"/>
              <a:t>02.02.2022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2167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38ADB2-DC01-420A-B091-D935BF010607}" type="datetime1">
              <a:rPr lang="ru-RU" noProof="0" smtClean="0"/>
              <a:t>02.02.2022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mtClean="0"/>
            </a:lvl1pPr>
          </a:lstStyle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661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098"/>
            <a:ext cx="1218882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>
          <a:xfrm>
            <a:off x="1598612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white">
          <a:xfrm>
            <a:off x="1598612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2426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981ADC-92F1-410C-B0D8-5A45B123FAEB}" type="datetime1">
              <a:rPr lang="ru-RU" noProof="0" smtClean="0"/>
              <a:t>02.02.2022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1189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5103812" y="0"/>
            <a:ext cx="63246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6718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 bwMode="auto">
          <a:xfrm>
            <a:off x="5232426" y="482600"/>
            <a:ext cx="60435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6718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D528A0-6E8B-4E56-B80E-E13CDB5F70CC}" type="datetime1">
              <a:rPr lang="ru-RU" noProof="0" smtClean="0"/>
              <a:t>02.02.2022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5703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80250" y="631609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F914A4C0-1A15-4319-B325-10A509977DD3}" type="datetime1">
              <a:rPr lang="ru-RU" noProof="0" smtClean="0"/>
              <a:t>02.02.2022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595933" y="631609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766796" y="631609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1262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007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mail@gkfu.ru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psheronskfu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3892" y="188640"/>
            <a:ext cx="8352928" cy="936104"/>
          </a:xfrm>
        </p:spPr>
        <p:txBody>
          <a:bodyPr rtlCol="0"/>
          <a:lstStyle/>
          <a:p>
            <a:pPr rtl="0"/>
            <a:r>
              <a:rPr lang="ru-RU" sz="4000" dirty="0">
                <a:solidFill>
                  <a:srgbClr val="C00000"/>
                </a:solidFill>
              </a:rPr>
              <a:t> БЮДЖЕТ ДЛЯ ГРАЖДАН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7788" y="1556792"/>
            <a:ext cx="8352927" cy="3240360"/>
          </a:xfrm>
        </p:spPr>
        <p:txBody>
          <a:bodyPr rtlCol="0">
            <a:normAutofit fontScale="85000" lnSpcReduction="10000"/>
          </a:bodyPr>
          <a:lstStyle/>
          <a:p>
            <a:pPr algn="ctr" rtl="0">
              <a:lnSpc>
                <a:spcPct val="120000"/>
              </a:lnSpc>
            </a:pPr>
            <a:r>
              <a:rPr lang="ru-RU" dirty="0">
                <a:solidFill>
                  <a:schemeClr val="tx1"/>
                </a:solidFill>
              </a:rPr>
              <a:t>Разработан на основании Решения Совета муниципального образования </a:t>
            </a:r>
          </a:p>
          <a:p>
            <a:pPr algn="ctr" rtl="0">
              <a:lnSpc>
                <a:spcPct val="120000"/>
              </a:lnSpc>
            </a:pPr>
            <a:r>
              <a:rPr lang="ru-RU" dirty="0">
                <a:solidFill>
                  <a:schemeClr val="tx1"/>
                </a:solidFill>
              </a:rPr>
              <a:t>город Горячий Ключ от 17.12.2021г. №108</a:t>
            </a:r>
          </a:p>
          <a:p>
            <a:pPr algn="ctr" rtl="0">
              <a:lnSpc>
                <a:spcPct val="120000"/>
              </a:lnSpc>
            </a:pPr>
            <a:r>
              <a:rPr lang="ru-RU" dirty="0">
                <a:solidFill>
                  <a:schemeClr val="tx1"/>
                </a:solidFill>
              </a:rPr>
              <a:t>«О бюджете муниципального образования</a:t>
            </a:r>
          </a:p>
          <a:p>
            <a:pPr algn="ctr" rtl="0">
              <a:lnSpc>
                <a:spcPct val="120000"/>
              </a:lnSpc>
            </a:pPr>
            <a:r>
              <a:rPr lang="ru-RU" dirty="0">
                <a:solidFill>
                  <a:schemeClr val="tx1"/>
                </a:solidFill>
              </a:rPr>
              <a:t> город Горячий Ключ на 2022 год и</a:t>
            </a:r>
          </a:p>
          <a:p>
            <a:pPr algn="ctr" rtl="0">
              <a:lnSpc>
                <a:spcPct val="120000"/>
              </a:lnSpc>
            </a:pPr>
            <a:r>
              <a:rPr lang="ru-RU" dirty="0">
                <a:solidFill>
                  <a:schemeClr val="tx1"/>
                </a:solidFill>
              </a:rPr>
              <a:t> на плановый период 2023 и 2024 годов»</a:t>
            </a:r>
          </a:p>
        </p:txBody>
      </p:sp>
    </p:spTree>
    <p:extLst>
      <p:ext uri="{BB962C8B-B14F-4D97-AF65-F5344CB8AC3E}">
        <p14:creationId xmlns:p14="http://schemas.microsoft.com/office/powerpoint/2010/main" val="491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B954E-C5BC-425D-80CD-BC95950B2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439" y="726631"/>
            <a:ext cx="9782172" cy="1406225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НАЛОГОВЫЕ И НЕНАЛОГОВЫЕ ДОХОДЫ   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/>
              <a:t>                                                             </a:t>
            </a:r>
            <a:br>
              <a:rPr lang="ru-RU" sz="2800" b="1" dirty="0"/>
            </a:br>
            <a:r>
              <a:rPr lang="ru-RU" sz="2800" b="1" dirty="0"/>
              <a:t>                                                                                </a:t>
            </a:r>
            <a:r>
              <a:rPr lang="ru-RU" sz="1800" b="1" dirty="0" err="1">
                <a:solidFill>
                  <a:srgbClr val="7030A0"/>
                </a:solidFill>
              </a:rPr>
              <a:t>тыс.рублей</a:t>
            </a:r>
            <a:endParaRPr lang="ru-RU" sz="18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96B33A8A-6E96-4BF0-B36D-B07C96BBC6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668564"/>
              </p:ext>
            </p:extLst>
          </p:nvPr>
        </p:nvGraphicFramePr>
        <p:xfrm>
          <a:off x="1530439" y="2276872"/>
          <a:ext cx="9782172" cy="3760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7869">
                  <a:extLst>
                    <a:ext uri="{9D8B030D-6E8A-4147-A177-3AD203B41FA5}">
                      <a16:colId xmlns:a16="http://schemas.microsoft.com/office/drawing/2014/main" val="2082944407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383610319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1396195544"/>
                    </a:ext>
                  </a:extLst>
                </a:gridCol>
                <a:gridCol w="2049847">
                  <a:extLst>
                    <a:ext uri="{9D8B030D-6E8A-4147-A177-3AD203B41FA5}">
                      <a16:colId xmlns:a16="http://schemas.microsoft.com/office/drawing/2014/main" val="1183487860"/>
                    </a:ext>
                  </a:extLst>
                </a:gridCol>
              </a:tblGrid>
              <a:tr h="62776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Наименование показателя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2022 год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2023 год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2024 год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892188"/>
                  </a:ext>
                </a:extLst>
              </a:tr>
              <a:tr h="5978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5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Единый сельскохозяйственный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налог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900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900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181504"/>
                  </a:ext>
                </a:extLst>
              </a:tr>
              <a:tr h="790590"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Налог, взимаемый в связи с </a:t>
                      </a:r>
                    </a:p>
                    <a:p>
                      <a:r>
                        <a:rPr lang="ru-RU" sz="15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применением</a:t>
                      </a:r>
                      <a:r>
                        <a:rPr lang="ru-RU" sz="150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патентной системы</a:t>
                      </a:r>
                    </a:p>
                    <a:p>
                      <a:r>
                        <a:rPr lang="ru-RU" sz="150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налогообложения</a:t>
                      </a:r>
                      <a:endParaRPr lang="ru-RU" sz="15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29 200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30 600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32 200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5670226"/>
                  </a:ext>
                </a:extLst>
              </a:tr>
              <a:tr h="597874"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Налог на имущество физических </a:t>
                      </a:r>
                    </a:p>
                    <a:p>
                      <a:r>
                        <a:rPr lang="ru-RU" sz="15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лиц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33 600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34 300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35 000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5384457"/>
                  </a:ext>
                </a:extLst>
              </a:tr>
              <a:tr h="448407"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Налог на имущество организаций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6 108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6 291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6 480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5877652"/>
                  </a:ext>
                </a:extLst>
              </a:tr>
              <a:tr h="348760"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Земельный</a:t>
                      </a:r>
                      <a:r>
                        <a:rPr lang="ru-RU" sz="150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налог</a:t>
                      </a:r>
                      <a:endParaRPr lang="ru-RU" sz="15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65 000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67 000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69 000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208902"/>
                  </a:ext>
                </a:extLst>
              </a:tr>
              <a:tr h="3487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Государственная пошлина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9 000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9 200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9 400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4188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24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B954E-C5BC-425D-80CD-BC95950B2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439" y="726631"/>
            <a:ext cx="9782172" cy="1406225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НАЛОГОВЫЕ И НЕНАЛОГОВЫЕ ДОХОДЫ   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/>
              <a:t>                                                             </a:t>
            </a:r>
            <a:br>
              <a:rPr lang="ru-RU" sz="2800" b="1" dirty="0"/>
            </a:br>
            <a:r>
              <a:rPr lang="ru-RU" sz="2800" b="1" dirty="0"/>
              <a:t>                                                                                </a:t>
            </a:r>
            <a:r>
              <a:rPr lang="ru-RU" sz="1800" b="1" dirty="0" err="1">
                <a:solidFill>
                  <a:srgbClr val="7030A0"/>
                </a:solidFill>
              </a:rPr>
              <a:t>тыс.рублей</a:t>
            </a:r>
            <a:endParaRPr lang="ru-RU" sz="18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96B33A8A-6E96-4BF0-B36D-B07C96BBC6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797817"/>
              </p:ext>
            </p:extLst>
          </p:nvPr>
        </p:nvGraphicFramePr>
        <p:xfrm>
          <a:off x="1530439" y="2276872"/>
          <a:ext cx="9782172" cy="3944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7869">
                  <a:extLst>
                    <a:ext uri="{9D8B030D-6E8A-4147-A177-3AD203B41FA5}">
                      <a16:colId xmlns:a16="http://schemas.microsoft.com/office/drawing/2014/main" val="2082944407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383610319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1396195544"/>
                    </a:ext>
                  </a:extLst>
                </a:gridCol>
                <a:gridCol w="2049847">
                  <a:extLst>
                    <a:ext uri="{9D8B030D-6E8A-4147-A177-3AD203B41FA5}">
                      <a16:colId xmlns:a16="http://schemas.microsoft.com/office/drawing/2014/main" val="118348786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Наименование показателя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2022 год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2023 год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2024 год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892188"/>
                  </a:ext>
                </a:extLst>
              </a:tr>
              <a:tr h="452720">
                <a:tc>
                  <a:txBody>
                    <a:bodyPr/>
                    <a:lstStyle/>
                    <a:p>
                      <a:r>
                        <a:rPr lang="ru-RU" sz="16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</a:t>
                      </a: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НАЛОГОВЫЕ ДОХОДЫ,</a:t>
                      </a:r>
                    </a:p>
                    <a:p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 том числе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109 854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111 459,6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112 549,2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181504"/>
                  </a:ext>
                </a:extLst>
              </a:tr>
              <a:tr h="356617"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Доходы, получаемые в виде </a:t>
                      </a:r>
                    </a:p>
                    <a:p>
                      <a:r>
                        <a:rPr lang="ru-RU" sz="15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арендной платы за земельные </a:t>
                      </a:r>
                    </a:p>
                    <a:p>
                      <a:r>
                        <a:rPr lang="ru-RU" sz="15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участки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73 000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73 500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74 000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5670226"/>
                  </a:ext>
                </a:extLst>
              </a:tr>
              <a:tr h="256781"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Доходы от сдачи в аренду </a:t>
                      </a:r>
                    </a:p>
                    <a:p>
                      <a:r>
                        <a:rPr lang="ru-RU" sz="15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имущества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3 050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3 100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3 150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5384457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Доходы от перечисления части </a:t>
                      </a:r>
                    </a:p>
                    <a:p>
                      <a:r>
                        <a:rPr lang="ru-RU" sz="15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прибыли, остающейся после </a:t>
                      </a:r>
                    </a:p>
                    <a:p>
                      <a:r>
                        <a:rPr lang="ru-RU" sz="15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уплаты налогов</a:t>
                      </a:r>
                      <a:r>
                        <a:rPr lang="ru-RU" sz="150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иных   </a:t>
                      </a:r>
                    </a:p>
                    <a:p>
                      <a:r>
                        <a:rPr lang="ru-RU" sz="150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обязательных платежей </a:t>
                      </a:r>
                    </a:p>
                    <a:p>
                      <a:r>
                        <a:rPr lang="ru-RU" sz="150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муниципальных унитарных </a:t>
                      </a:r>
                    </a:p>
                    <a:p>
                      <a:r>
                        <a:rPr lang="ru-RU" sz="150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предприятий</a:t>
                      </a:r>
                      <a:endParaRPr lang="ru-RU" sz="15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600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5877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03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B954E-C5BC-425D-80CD-BC95950B2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439" y="726631"/>
            <a:ext cx="9782172" cy="1406225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НАЛОГОВЫЕ И НЕНАЛОГОВЫЕ ДОХОДЫ   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/>
              <a:t>                                                             </a:t>
            </a:r>
            <a:br>
              <a:rPr lang="ru-RU" sz="2800" b="1" dirty="0"/>
            </a:br>
            <a:r>
              <a:rPr lang="ru-RU" sz="2800" b="1" dirty="0"/>
              <a:t>                                                                                </a:t>
            </a:r>
            <a:r>
              <a:rPr lang="ru-RU" sz="1800" b="1" dirty="0" err="1">
                <a:solidFill>
                  <a:srgbClr val="7030A0"/>
                </a:solidFill>
              </a:rPr>
              <a:t>тыс.рублей</a:t>
            </a:r>
            <a:endParaRPr lang="ru-RU" sz="18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96B33A8A-6E96-4BF0-B36D-B07C96BBC6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8675071"/>
              </p:ext>
            </p:extLst>
          </p:nvPr>
        </p:nvGraphicFramePr>
        <p:xfrm>
          <a:off x="1530439" y="2276872"/>
          <a:ext cx="9782172" cy="4283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7869">
                  <a:extLst>
                    <a:ext uri="{9D8B030D-6E8A-4147-A177-3AD203B41FA5}">
                      <a16:colId xmlns:a16="http://schemas.microsoft.com/office/drawing/2014/main" val="2082944407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383610319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1396195544"/>
                    </a:ext>
                  </a:extLst>
                </a:gridCol>
                <a:gridCol w="2049847">
                  <a:extLst>
                    <a:ext uri="{9D8B030D-6E8A-4147-A177-3AD203B41FA5}">
                      <a16:colId xmlns:a16="http://schemas.microsoft.com/office/drawing/2014/main" val="118348786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Наименование показателя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2022 год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2023 год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2024 год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892188"/>
                  </a:ext>
                </a:extLst>
              </a:tr>
              <a:tr h="452720">
                <a:tc>
                  <a:txBody>
                    <a:bodyPr/>
                    <a:lstStyle/>
                    <a:p>
                      <a:r>
                        <a:rPr lang="ru-RU" sz="150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5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доходы от использования </a:t>
                      </a:r>
                    </a:p>
                    <a:p>
                      <a:r>
                        <a:rPr lang="ru-RU" sz="15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имущества, находящегося в </a:t>
                      </a:r>
                    </a:p>
                    <a:p>
                      <a:r>
                        <a:rPr lang="ru-RU" sz="15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собственности городских округов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 </a:t>
                      </a:r>
                      <a:r>
                        <a:rPr lang="ru-RU" sz="15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000</a:t>
                      </a:r>
                      <a:endParaRPr lang="ru-RU" sz="15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3 050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3 100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181504"/>
                  </a:ext>
                </a:extLst>
              </a:tr>
              <a:tr h="356617"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Плата за негативное воздействие </a:t>
                      </a:r>
                    </a:p>
                    <a:p>
                      <a:r>
                        <a:rPr lang="ru-RU" sz="15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на окружающую среду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6 668,1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6 668,1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6 668,1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5670226"/>
                  </a:ext>
                </a:extLst>
              </a:tr>
              <a:tr h="256781"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Доходы от оказания платных услуг </a:t>
                      </a:r>
                    </a:p>
                    <a:p>
                      <a:r>
                        <a:rPr lang="ru-RU" sz="15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(работ) и компенсации затрат </a:t>
                      </a:r>
                    </a:p>
                    <a:p>
                      <a:r>
                        <a:rPr lang="ru-RU" sz="15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государства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331,5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328,3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365,1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538445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Доходы от продажи материальных и </a:t>
                      </a:r>
                    </a:p>
                    <a:p>
                      <a:r>
                        <a:rPr lang="ru-RU" sz="15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нематериальных активов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8 300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</a:t>
                      </a:r>
                      <a:r>
                        <a:rPr lang="ru-RU" sz="15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800</a:t>
                      </a:r>
                      <a:endParaRPr lang="ru-RU" sz="15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9 300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587765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Штрафы, санкции, возмещение</a:t>
                      </a:r>
                      <a:r>
                        <a:rPr lang="ru-RU" sz="150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ru-RU" sz="150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ущерба</a:t>
                      </a:r>
                      <a:endParaRPr lang="ru-RU" sz="15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14 904,4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15 413,2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15 366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4264389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ru-RU" sz="16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НАЛОГОВЫЕ И НЕ</a:t>
                      </a: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НАЛОГОВЫЕ ДОХОДЫ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857 663,5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868 038,4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891 159,7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81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66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B954E-C5BC-425D-80CD-BC95950B2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301" y="1412776"/>
            <a:ext cx="9782172" cy="758153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/>
              <a:t>                                                             </a:t>
            </a:r>
            <a:br>
              <a:rPr lang="ru-RU" sz="2800" b="1" dirty="0"/>
            </a:br>
            <a:r>
              <a:rPr lang="ru-RU" sz="2800" b="1" dirty="0"/>
              <a:t>                                                                                </a:t>
            </a:r>
            <a:endParaRPr lang="ru-RU" sz="1800" b="1" dirty="0">
              <a:solidFill>
                <a:srgbClr val="7030A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6997"/>
              </p:ext>
            </p:extLst>
          </p:nvPr>
        </p:nvGraphicFramePr>
        <p:xfrm>
          <a:off x="1526302" y="836712"/>
          <a:ext cx="9849724" cy="5335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060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B954E-C5BC-425D-80CD-BC95950B2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301" y="1412776"/>
            <a:ext cx="9782172" cy="758153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/>
              <a:t>                                                             </a:t>
            </a:r>
            <a:br>
              <a:rPr lang="ru-RU" sz="2800" b="1" dirty="0"/>
            </a:br>
            <a:r>
              <a:rPr lang="ru-RU" sz="2800" b="1" dirty="0"/>
              <a:t>                                                                                </a:t>
            </a:r>
            <a:endParaRPr lang="ru-RU" sz="1800" b="1" dirty="0">
              <a:solidFill>
                <a:srgbClr val="7030A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533144"/>
              </p:ext>
            </p:extLst>
          </p:nvPr>
        </p:nvGraphicFramePr>
        <p:xfrm>
          <a:off x="1526302" y="836712"/>
          <a:ext cx="9849724" cy="5335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317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1CCA2250-11B9-4E93-89F4-E5B997A3FE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6366359"/>
              </p:ext>
            </p:extLst>
          </p:nvPr>
        </p:nvGraphicFramePr>
        <p:xfrm>
          <a:off x="-713066" y="56625"/>
          <a:ext cx="12449263" cy="6744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305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AF546-0A71-40D3-947C-9925A11F5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260649"/>
            <a:ext cx="9782801" cy="864095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Общие подходы к формированию расходов бюджета муниципального образования город Горячий Ключ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242CC0-F3C9-45FE-9B96-6891C7C2F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436" y="1484784"/>
            <a:ext cx="9782801" cy="4687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При планировании объёмов расходов бюджета на 2022 года учитывается: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/>
              <a:t>Повышение оплаты труда отдельных категорий работников социальной сферы с учётом сохранения достигнутого соотношения между уровнем оплаты труда отдельных категорий работников бюджетной сферы и уровнем средней заработной платы в Краснодарском крае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/>
              <a:t>Индексация с 1 октября 2022 года оплаты труда работников бюджетной сферы, которые  не попадают под действие указов Президента Российской Федерации на 4,0%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/>
              <a:t>Объёмы финансирования, предусмотренные муниципальными программами муниципального образования город Горячий Ключ по годам их реализации 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7933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00F5C-B9E1-47BE-92D0-A9C172687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188641"/>
            <a:ext cx="9901576" cy="864096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/>
              <a:t>Расходы бюджета города Горячий Ключ по разделам бюджетной классификации </a:t>
            </a:r>
            <a:br>
              <a:rPr lang="ru-RU" sz="2800" dirty="0"/>
            </a:br>
            <a:r>
              <a:rPr lang="ru-RU" sz="2800" dirty="0"/>
              <a:t>                                                                                       </a:t>
            </a:r>
            <a:r>
              <a:rPr lang="ru-RU" sz="1400" b="1" dirty="0" err="1"/>
              <a:t>тыс.рублей</a:t>
            </a:r>
            <a:endParaRPr lang="ru-RU" sz="1400" b="1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23C8B0F2-07B7-4B95-B1B8-91F3D87165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216346"/>
              </p:ext>
            </p:extLst>
          </p:nvPr>
        </p:nvGraphicFramePr>
        <p:xfrm>
          <a:off x="1053852" y="1066300"/>
          <a:ext cx="10441160" cy="5520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157287204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1102669157"/>
                    </a:ext>
                  </a:extLst>
                </a:gridCol>
                <a:gridCol w="2610290">
                  <a:extLst>
                    <a:ext uri="{9D8B030D-6E8A-4147-A177-3AD203B41FA5}">
                      <a16:colId xmlns:a16="http://schemas.microsoft.com/office/drawing/2014/main" val="875477063"/>
                    </a:ext>
                  </a:extLst>
                </a:gridCol>
                <a:gridCol w="2610290">
                  <a:extLst>
                    <a:ext uri="{9D8B030D-6E8A-4147-A177-3AD203B41FA5}">
                      <a16:colId xmlns:a16="http://schemas.microsoft.com/office/drawing/2014/main" val="841858858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раздела бюджетной классификации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 год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 год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 год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89753"/>
                  </a:ext>
                </a:extLst>
              </a:tr>
              <a:tr h="34593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Общегосударственные вопросы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216 745,2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202 258,8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202 255,5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5168633"/>
                  </a:ext>
                </a:extLst>
              </a:tr>
              <a:tr h="24870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Национальная оборона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282,0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102,0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663356"/>
                  </a:ext>
                </a:extLst>
              </a:tr>
              <a:tr h="43943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Национальная безопасность и правоохранительная деятельность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28 571,6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29 268,9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29 268,9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3798617"/>
                  </a:ext>
                </a:extLst>
              </a:tr>
              <a:tr h="24870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Национальная экономика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55 091,6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50 415,8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52 237,1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910890"/>
                  </a:ext>
                </a:extLst>
              </a:tr>
              <a:tr h="39378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Жилищно-коммунальное хозяйство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407 393,5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232 071,8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247 966,8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51190"/>
                  </a:ext>
                </a:extLst>
              </a:tr>
              <a:tr h="22256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Образование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1 049 111,8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1 276 800,2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972 466,0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9114510"/>
                  </a:ext>
                </a:extLst>
              </a:tr>
              <a:tr h="24870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Культура, кинематография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101 414,0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106 823,1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110 135,3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290438"/>
                  </a:ext>
                </a:extLst>
              </a:tr>
              <a:tr h="24870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Здравоохранение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21 550,0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10 000,0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824774"/>
                  </a:ext>
                </a:extLst>
              </a:tr>
              <a:tr h="24870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Социальная политика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116 269,0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116 547,0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114 470,7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390632"/>
                  </a:ext>
                </a:extLst>
              </a:tr>
              <a:tr h="28359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Физическая культура и спорт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78 251,1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111 588,2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111 073,2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1399993"/>
                  </a:ext>
                </a:extLst>
              </a:tr>
              <a:tr h="39378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Средства массовой информации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2 000,0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2 000,0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2000,0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789933"/>
                  </a:ext>
                </a:extLst>
              </a:tr>
              <a:tr h="44910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Обслуживание государственного и муниципального долга 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686110"/>
                  </a:ext>
                </a:extLst>
              </a:tr>
              <a:tr h="39378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Условно утверждённые расходы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27 710,2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56 915,5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796313"/>
                  </a:ext>
                </a:extLst>
              </a:tr>
              <a:tr h="248707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ИТОГО: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2 076 779,8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2 165 586,0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1 898 891,0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5258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75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2DA58-17F0-4EEB-82EF-849EC8923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87493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Структура расходов бюджетов</a:t>
            </a:r>
            <a:br>
              <a:rPr lang="ru-RU" sz="2400" b="1" i="1" dirty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tx1"/>
                </a:solidFill>
              </a:rPr>
              <a:t> города Горячий Ключ на 2022 год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6619341-425C-45D4-A779-026DF9E567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9626508"/>
              </p:ext>
            </p:extLst>
          </p:nvPr>
        </p:nvGraphicFramePr>
        <p:xfrm>
          <a:off x="1413892" y="1196752"/>
          <a:ext cx="9962133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6EF12B80-4ADA-4FFF-B45B-3D6ED162398D}"/>
              </a:ext>
            </a:extLst>
          </p:cNvPr>
          <p:cNvSpPr txBox="1">
            <a:spLocks/>
          </p:cNvSpPr>
          <p:nvPr/>
        </p:nvSpPr>
        <p:spPr>
          <a:xfrm>
            <a:off x="914400" y="1445741"/>
            <a:ext cx="9753600" cy="4374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6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9A9C3966-0BDB-46C7-B2B4-1297E4166F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6505659"/>
              </p:ext>
            </p:extLst>
          </p:nvPr>
        </p:nvGraphicFramePr>
        <p:xfrm>
          <a:off x="15426" y="1144166"/>
          <a:ext cx="4748296" cy="499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9EBBEEB4-61B0-4496-99D0-07107ED10E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7069371"/>
              </p:ext>
            </p:extLst>
          </p:nvPr>
        </p:nvGraphicFramePr>
        <p:xfrm>
          <a:off x="4299586" y="1194225"/>
          <a:ext cx="3739042" cy="3048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5040D7A-E023-40BA-90C4-EAA3DF14A5C6}"/>
              </a:ext>
            </a:extLst>
          </p:cNvPr>
          <p:cNvSpPr txBox="1"/>
          <p:nvPr/>
        </p:nvSpPr>
        <p:spPr>
          <a:xfrm>
            <a:off x="4583163" y="4299924"/>
            <a:ext cx="3891021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ru-RU" sz="1799" u="sng" dirty="0">
                <a:solidFill>
                  <a:prstClr val="black"/>
                </a:solidFill>
                <a:latin typeface="Calibri" panose="020F0502020204030204"/>
              </a:rPr>
              <a:t>Всего расходов – 2 165 586,0 </a:t>
            </a:r>
            <a:r>
              <a:rPr lang="ru-RU" sz="1799" u="sng" dirty="0" err="1">
                <a:solidFill>
                  <a:prstClr val="black"/>
                </a:solidFill>
                <a:latin typeface="Calibri" panose="020F0502020204030204"/>
              </a:rPr>
              <a:t>тыс.руб</a:t>
            </a:r>
            <a:r>
              <a:rPr lang="ru-RU" sz="1799" u="sng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655FC01C-2684-430F-A24F-1574856A9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7061985"/>
              </p:ext>
            </p:extLst>
          </p:nvPr>
        </p:nvGraphicFramePr>
        <p:xfrm>
          <a:off x="7673703" y="620688"/>
          <a:ext cx="4325366" cy="4039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1824A90-A515-4761-B3E3-B5AF725E111E}"/>
              </a:ext>
            </a:extLst>
          </p:cNvPr>
          <p:cNvSpPr txBox="1"/>
          <p:nvPr/>
        </p:nvSpPr>
        <p:spPr>
          <a:xfrm>
            <a:off x="8474185" y="4299925"/>
            <a:ext cx="3891021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ru-RU" sz="1799" u="sng" dirty="0">
                <a:solidFill>
                  <a:prstClr val="black"/>
                </a:solidFill>
                <a:latin typeface="Calibri" panose="020F0502020204030204"/>
              </a:rPr>
              <a:t>Всего расходов – 1 898 891,0 </a:t>
            </a:r>
            <a:r>
              <a:rPr lang="ru-RU" sz="1799" u="sng" dirty="0" err="1">
                <a:solidFill>
                  <a:prstClr val="black"/>
                </a:solidFill>
                <a:latin typeface="Calibri" panose="020F0502020204030204"/>
              </a:rPr>
              <a:t>тыс.руб</a:t>
            </a:r>
            <a:r>
              <a:rPr lang="ru-RU" sz="1799" u="sng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2335A6-ADDD-452D-9E2E-30E6D64A631B}"/>
              </a:ext>
            </a:extLst>
          </p:cNvPr>
          <p:cNvSpPr txBox="1"/>
          <p:nvPr/>
        </p:nvSpPr>
        <p:spPr>
          <a:xfrm>
            <a:off x="4583162" y="4669160"/>
            <a:ext cx="4681689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ru-RU" sz="1799" dirty="0">
                <a:solidFill>
                  <a:prstClr val="black"/>
                </a:solidFill>
                <a:latin typeface="Calibri" panose="020F0502020204030204"/>
              </a:rPr>
              <a:t>2022 год – 964 992,8 </a:t>
            </a:r>
            <a:r>
              <a:rPr lang="ru-RU" sz="1799" dirty="0" err="1">
                <a:solidFill>
                  <a:prstClr val="black"/>
                </a:solidFill>
                <a:latin typeface="Calibri" panose="020F0502020204030204"/>
              </a:rPr>
              <a:t>тыс.руб</a:t>
            </a:r>
            <a:r>
              <a:rPr lang="ru-RU" sz="1799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BCE1F9-0E72-4AAF-8D2B-F4F561CC6386}"/>
              </a:ext>
            </a:extLst>
          </p:cNvPr>
          <p:cNvSpPr txBox="1"/>
          <p:nvPr/>
        </p:nvSpPr>
        <p:spPr>
          <a:xfrm>
            <a:off x="4583163" y="4858284"/>
            <a:ext cx="5399681" cy="369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26"/>
            <a:r>
              <a:rPr lang="ru-RU" sz="1799" dirty="0">
                <a:solidFill>
                  <a:prstClr val="black"/>
                </a:solidFill>
                <a:latin typeface="Calibri" panose="020F0502020204030204"/>
              </a:rPr>
              <a:t>2023 год – 1 057 324,0 </a:t>
            </a:r>
            <a:r>
              <a:rPr lang="ru-RU" sz="1799" dirty="0" err="1">
                <a:solidFill>
                  <a:prstClr val="black"/>
                </a:solidFill>
                <a:latin typeface="Calibri" panose="020F0502020204030204"/>
              </a:rPr>
              <a:t>тыс.руб</a:t>
            </a:r>
            <a:r>
              <a:rPr lang="ru-RU" sz="1799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005E8C-6D6A-4A2D-80B8-2F783C372D84}"/>
              </a:ext>
            </a:extLst>
          </p:cNvPr>
          <p:cNvSpPr txBox="1"/>
          <p:nvPr/>
        </p:nvSpPr>
        <p:spPr>
          <a:xfrm>
            <a:off x="4583162" y="5060292"/>
            <a:ext cx="6534243" cy="369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26"/>
            <a:r>
              <a:rPr lang="ru-RU" sz="1799" dirty="0">
                <a:solidFill>
                  <a:prstClr val="black"/>
                </a:solidFill>
                <a:latin typeface="Calibri" panose="020F0502020204030204"/>
              </a:rPr>
              <a:t>2024 год – 760 721,8 </a:t>
            </a:r>
            <a:r>
              <a:rPr lang="ru-RU" sz="1799" dirty="0" err="1">
                <a:solidFill>
                  <a:prstClr val="black"/>
                </a:solidFill>
                <a:latin typeface="Calibri" panose="020F0502020204030204"/>
              </a:rPr>
              <a:t>тыс.руб</a:t>
            </a:r>
            <a:endParaRPr lang="ru-RU" sz="1799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47A93E-AA39-4F09-96AA-5D96ABEF0D3E}"/>
              </a:ext>
            </a:extLst>
          </p:cNvPr>
          <p:cNvSpPr txBox="1"/>
          <p:nvPr/>
        </p:nvSpPr>
        <p:spPr>
          <a:xfrm>
            <a:off x="373411" y="6076575"/>
            <a:ext cx="3792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Полномочия местного бюджета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40B6BED-D29F-47A5-A562-BB295350F280}"/>
              </a:ext>
            </a:extLst>
          </p:cNvPr>
          <p:cNvSpPr/>
          <p:nvPr/>
        </p:nvSpPr>
        <p:spPr>
          <a:xfrm>
            <a:off x="15425" y="6199628"/>
            <a:ext cx="310571" cy="15393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88CCFC-CEDE-4642-911A-B99ABBB1C98A}"/>
              </a:ext>
            </a:extLst>
          </p:cNvPr>
          <p:cNvSpPr txBox="1"/>
          <p:nvPr/>
        </p:nvSpPr>
        <p:spPr>
          <a:xfrm>
            <a:off x="4583162" y="5772839"/>
            <a:ext cx="6456971" cy="646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26"/>
            <a:r>
              <a:rPr lang="ru-RU" sz="1799" dirty="0">
                <a:solidFill>
                  <a:prstClr val="black"/>
                </a:solidFill>
                <a:latin typeface="Calibri" panose="020F0502020204030204"/>
              </a:rPr>
              <a:t>2022 год – 1 111 787,0 </a:t>
            </a:r>
            <a:r>
              <a:rPr lang="ru-RU" sz="1799" dirty="0" err="1">
                <a:solidFill>
                  <a:prstClr val="black"/>
                </a:solidFill>
                <a:latin typeface="Calibri" panose="020F0502020204030204"/>
              </a:rPr>
              <a:t>тыс.руб</a:t>
            </a:r>
            <a:endParaRPr lang="ru-RU" sz="1799" dirty="0">
              <a:solidFill>
                <a:prstClr val="black"/>
              </a:solidFill>
              <a:latin typeface="Calibri" panose="020F0502020204030204"/>
            </a:endParaRPr>
          </a:p>
          <a:p>
            <a:pPr defTabSz="914126"/>
            <a:endParaRPr lang="ru-RU" sz="1799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F8C86F-791D-4343-8771-94BAEA3B73A5}"/>
              </a:ext>
            </a:extLst>
          </p:cNvPr>
          <p:cNvSpPr txBox="1"/>
          <p:nvPr/>
        </p:nvSpPr>
        <p:spPr>
          <a:xfrm>
            <a:off x="4583162" y="6015010"/>
            <a:ext cx="6456971" cy="369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26"/>
            <a:r>
              <a:rPr lang="ru-RU" sz="1799" dirty="0">
                <a:solidFill>
                  <a:prstClr val="black"/>
                </a:solidFill>
                <a:latin typeface="Calibri" panose="020F0502020204030204"/>
              </a:rPr>
              <a:t>2023 год-   1 108 262,0 </a:t>
            </a:r>
            <a:r>
              <a:rPr lang="ru-RU" sz="1799" dirty="0" err="1">
                <a:solidFill>
                  <a:prstClr val="black"/>
                </a:solidFill>
                <a:latin typeface="Calibri" panose="020F0502020204030204"/>
              </a:rPr>
              <a:t>тыс.руб</a:t>
            </a:r>
            <a:endParaRPr lang="ru-RU" sz="1799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82823C-113C-4A0B-9A08-391396D02A5D}"/>
              </a:ext>
            </a:extLst>
          </p:cNvPr>
          <p:cNvSpPr txBox="1"/>
          <p:nvPr/>
        </p:nvSpPr>
        <p:spPr>
          <a:xfrm>
            <a:off x="4583162" y="6285418"/>
            <a:ext cx="6456971" cy="369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26"/>
            <a:r>
              <a:rPr lang="ru-RU" sz="1799" dirty="0">
                <a:solidFill>
                  <a:prstClr val="black"/>
                </a:solidFill>
                <a:latin typeface="Calibri" panose="020F0502020204030204"/>
              </a:rPr>
              <a:t>2024 год – 1 138 169,2 </a:t>
            </a:r>
            <a:r>
              <a:rPr lang="ru-RU" sz="1799" dirty="0" err="1">
                <a:solidFill>
                  <a:prstClr val="black"/>
                </a:solidFill>
                <a:latin typeface="Calibri" panose="020F0502020204030204"/>
              </a:rPr>
              <a:t>тыс.руб</a:t>
            </a:r>
            <a:endParaRPr lang="ru-RU" sz="1799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63E87D-9B91-4CB7-8955-142DF16F1344}"/>
              </a:ext>
            </a:extLst>
          </p:cNvPr>
          <p:cNvSpPr txBox="1"/>
          <p:nvPr/>
        </p:nvSpPr>
        <p:spPr>
          <a:xfrm>
            <a:off x="1492624" y="282616"/>
            <a:ext cx="8706243" cy="861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126"/>
            <a:r>
              <a:rPr lang="ru-RU" sz="2499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расходов бюджета </a:t>
            </a:r>
            <a:br>
              <a:rPr lang="ru-RU" sz="2499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99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Горячий Ключ по полномочиям</a:t>
            </a:r>
            <a:endParaRPr lang="ru-RU" sz="2499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074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ru-RU" sz="2400" b="1" i="1" dirty="0"/>
              <a:t>При составлении проекта бюджета муниципального образования город Горячий Ключ на 2022 год и на плановый период 2023 и 2024 годов учтены: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053852" y="1600200"/>
            <a:ext cx="10322385" cy="4925144"/>
          </a:xfrm>
        </p:spPr>
        <p:txBody>
          <a:bodyPr rtlCol="0">
            <a:normAutofit/>
          </a:bodyPr>
          <a:lstStyle/>
          <a:p>
            <a:pPr lvl="0" rtl="0">
              <a:buFont typeface="Wingdings" panose="05000000000000000000" pitchFamily="2" charset="2"/>
              <a:buChar char="q"/>
            </a:pPr>
            <a:r>
              <a:rPr lang="ru-RU" sz="1800" dirty="0"/>
              <a:t>Указ Президента Российской Федерации от 07.05.2018г. №204 «О национальных целях и стратегических задачах развития Российской Федерации на период до 2024 года»</a:t>
            </a:r>
          </a:p>
          <a:p>
            <a:pPr lvl="0" rtl="0">
              <a:buFont typeface="Wingdings" panose="05000000000000000000" pitchFamily="2" charset="2"/>
              <a:buChar char="q"/>
            </a:pPr>
            <a:r>
              <a:rPr lang="ru-RU" sz="1800" dirty="0"/>
              <a:t>Указ Президента Российской Федерации от 21.07.2020г. №474 «О национальных целях развития Российской Федерации на период до 2030 года» </a:t>
            </a:r>
          </a:p>
          <a:p>
            <a:pPr lvl="0" rtl="0">
              <a:buFont typeface="Wingdings" panose="05000000000000000000" pitchFamily="2" charset="2"/>
              <a:buChar char="q"/>
            </a:pPr>
            <a:r>
              <a:rPr lang="ru-RU" sz="1800" dirty="0"/>
              <a:t>Основные направления бюджетной и налоговой политики муниципального образования город Горячий Ключ на 2022 год и на плановый период 2023-2024 годов </a:t>
            </a:r>
          </a:p>
          <a:p>
            <a:pPr lvl="0" rtl="0">
              <a:buFont typeface="Wingdings" panose="05000000000000000000" pitchFamily="2" charset="2"/>
              <a:buChar char="q"/>
            </a:pPr>
            <a:r>
              <a:rPr lang="ru-RU" sz="1800" dirty="0"/>
              <a:t>Прогноз социально-экономического развития муниципального образования город Горячий Ключ на 2022 год и на плановый период 2023-2024 годов</a:t>
            </a:r>
          </a:p>
          <a:p>
            <a:pPr lvl="0" rtl="0">
              <a:buFont typeface="Wingdings" panose="05000000000000000000" pitchFamily="2" charset="2"/>
              <a:buChar char="q"/>
            </a:pPr>
            <a:r>
              <a:rPr lang="ru-RU" sz="1800" dirty="0"/>
              <a:t>Муниципальные программы муниципального образования город Горячий Ключ </a:t>
            </a:r>
          </a:p>
          <a:p>
            <a:pPr lvl="0" rtl="0">
              <a:buFont typeface="Wingdings" panose="05000000000000000000" pitchFamily="2" charset="2"/>
              <a:buChar char="q"/>
            </a:pPr>
            <a:r>
              <a:rPr lang="ru-RU" sz="1800" dirty="0"/>
              <a:t>Положение «О бюджетном процессе в муниципальном образовании город Горячий Ключ», с учетом приоритетов государственной политики, определенных основными направлениями налоговой и бюджетной политики Российской Федерации на 2022 год и на плановый период 2023 и 2024 годов  </a:t>
            </a:r>
          </a:p>
        </p:txBody>
      </p:sp>
    </p:spTree>
    <p:extLst>
      <p:ext uri="{BB962C8B-B14F-4D97-AF65-F5344CB8AC3E}">
        <p14:creationId xmlns:p14="http://schemas.microsoft.com/office/powerpoint/2010/main" val="356149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63C1C328-F47B-41B3-BCC4-5E12DD9C2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013962"/>
              </p:ext>
            </p:extLst>
          </p:nvPr>
        </p:nvGraphicFramePr>
        <p:xfrm>
          <a:off x="1325300" y="2559112"/>
          <a:ext cx="9150163" cy="307850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tableStyleId>{5C22544A-7EE6-4342-B048-85BDC9FD1C3A}</a:tableStyleId>
              </a:tblPr>
              <a:tblGrid>
                <a:gridCol w="693449">
                  <a:extLst>
                    <a:ext uri="{9D8B030D-6E8A-4147-A177-3AD203B41FA5}">
                      <a16:colId xmlns:a16="http://schemas.microsoft.com/office/drawing/2014/main" val="3943980437"/>
                    </a:ext>
                  </a:extLst>
                </a:gridCol>
                <a:gridCol w="2966615">
                  <a:extLst>
                    <a:ext uri="{9D8B030D-6E8A-4147-A177-3AD203B41FA5}">
                      <a16:colId xmlns:a16="http://schemas.microsoft.com/office/drawing/2014/main" val="529992611"/>
                    </a:ext>
                  </a:extLst>
                </a:gridCol>
                <a:gridCol w="1830033">
                  <a:extLst>
                    <a:ext uri="{9D8B030D-6E8A-4147-A177-3AD203B41FA5}">
                      <a16:colId xmlns:a16="http://schemas.microsoft.com/office/drawing/2014/main" val="3887594630"/>
                    </a:ext>
                  </a:extLst>
                </a:gridCol>
                <a:gridCol w="1830033">
                  <a:extLst>
                    <a:ext uri="{9D8B030D-6E8A-4147-A177-3AD203B41FA5}">
                      <a16:colId xmlns:a16="http://schemas.microsoft.com/office/drawing/2014/main" val="4008053512"/>
                    </a:ext>
                  </a:extLst>
                </a:gridCol>
                <a:gridCol w="1830033">
                  <a:extLst>
                    <a:ext uri="{9D8B030D-6E8A-4147-A177-3AD203B41FA5}">
                      <a16:colId xmlns:a16="http://schemas.microsoft.com/office/drawing/2014/main" val="2233553145"/>
                    </a:ext>
                  </a:extLst>
                </a:gridCol>
              </a:tblGrid>
              <a:tr h="545299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i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№ п/п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i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национального проекта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i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Объёмы финансирования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729257"/>
                  </a:ext>
                </a:extLst>
              </a:tr>
              <a:tr h="468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2022 год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2023 год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2024 год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704651"/>
                  </a:ext>
                </a:extLst>
              </a:tr>
              <a:tr h="474913">
                <a:tc>
                  <a:txBody>
                    <a:bodyPr/>
                    <a:lstStyle/>
                    <a:p>
                      <a:r>
                        <a:rPr lang="ru-RU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Экология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47 524,8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5494350"/>
                  </a:ext>
                </a:extLst>
              </a:tr>
              <a:tr h="474913">
                <a:tc>
                  <a:txBody>
                    <a:bodyPr/>
                    <a:lstStyle/>
                    <a:p>
                      <a:r>
                        <a:rPr lang="ru-RU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Образование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127 659,8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342 812,2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0748748"/>
                  </a:ext>
                </a:extLst>
              </a:tr>
              <a:tr h="474913">
                <a:tc>
                  <a:txBody>
                    <a:bodyPr/>
                    <a:lstStyle/>
                    <a:p>
                      <a:r>
                        <a:rPr lang="ru-RU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Жильё и городская среда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35 250,3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49 311,6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5948731"/>
                  </a:ext>
                </a:extLst>
              </a:tr>
              <a:tr h="474913">
                <a:tc>
                  <a:txBody>
                    <a:bodyPr/>
                    <a:lstStyle/>
                    <a:p>
                      <a:endParaRPr lang="ru-RU" sz="18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ИТОГО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210 434,9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342 812,2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49 311,6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68522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D8BE24B-BB15-4DEC-9585-C5C0C2C59183}"/>
              </a:ext>
            </a:extLst>
          </p:cNvPr>
          <p:cNvSpPr txBox="1"/>
          <p:nvPr/>
        </p:nvSpPr>
        <p:spPr>
          <a:xfrm>
            <a:off x="4150195" y="717620"/>
            <a:ext cx="6325267" cy="861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26"/>
            <a:r>
              <a:rPr lang="ru-RU" sz="2499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pPr defTabSz="914126"/>
            <a:r>
              <a:rPr lang="ru-RU" sz="2499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Национальные проекты</a:t>
            </a:r>
            <a:endParaRPr lang="ru-RU" sz="2499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5F2DBA-1E1A-4BD7-9791-7AB8A098C862}"/>
              </a:ext>
            </a:extLst>
          </p:cNvPr>
          <p:cNvSpPr txBox="1"/>
          <p:nvPr/>
        </p:nvSpPr>
        <p:spPr>
          <a:xfrm>
            <a:off x="9538208" y="2189876"/>
            <a:ext cx="937257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/>
            <a:r>
              <a:rPr lang="ru-RU" sz="1799" dirty="0" err="1">
                <a:solidFill>
                  <a:prstClr val="black"/>
                </a:solidFill>
                <a:latin typeface="Calibri" panose="020F0502020204030204"/>
              </a:rPr>
              <a:t>тыс.руб</a:t>
            </a:r>
            <a:endParaRPr lang="ru-RU" sz="1799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0794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31079" y="189484"/>
            <a:ext cx="8926667" cy="10078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99" b="1" i="1" dirty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Динамика расходов социально-культурной сферы муниципального образования город Горячий Ключ</a:t>
            </a:r>
            <a:br>
              <a:rPr lang="ru-RU" sz="2599" b="1" i="1" dirty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ru-RU" sz="2599" b="1" i="1" dirty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                                                                                                тыс. рублей</a:t>
            </a:r>
            <a:endParaRPr lang="ru-RU" sz="2599" b="1" i="1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349913"/>
              </p:ext>
            </p:extLst>
          </p:nvPr>
        </p:nvGraphicFramePr>
        <p:xfrm>
          <a:off x="1631079" y="1341982"/>
          <a:ext cx="8926667" cy="5254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26079" y="6236581"/>
            <a:ext cx="2133044" cy="476126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54598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1E7E8187-A8B7-4C0F-B477-308C466737D8}"/>
              </a:ext>
            </a:extLst>
          </p:cNvPr>
          <p:cNvGraphicFramePr>
            <a:graphicFrameLocks noGrp="1"/>
          </p:cNvGraphicFramePr>
          <p:nvPr/>
        </p:nvGraphicFramePr>
        <p:xfrm>
          <a:off x="230675" y="370129"/>
          <a:ext cx="11778733" cy="6295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556">
                  <a:extLst>
                    <a:ext uri="{9D8B030D-6E8A-4147-A177-3AD203B41FA5}">
                      <a16:colId xmlns:a16="http://schemas.microsoft.com/office/drawing/2014/main" val="3237282860"/>
                    </a:ext>
                  </a:extLst>
                </a:gridCol>
                <a:gridCol w="7181817">
                  <a:extLst>
                    <a:ext uri="{9D8B030D-6E8A-4147-A177-3AD203B41FA5}">
                      <a16:colId xmlns:a16="http://schemas.microsoft.com/office/drawing/2014/main" val="4221956596"/>
                    </a:ext>
                  </a:extLst>
                </a:gridCol>
                <a:gridCol w="1436362">
                  <a:extLst>
                    <a:ext uri="{9D8B030D-6E8A-4147-A177-3AD203B41FA5}">
                      <a16:colId xmlns:a16="http://schemas.microsoft.com/office/drawing/2014/main" val="2500391366"/>
                    </a:ext>
                  </a:extLst>
                </a:gridCol>
                <a:gridCol w="1435123">
                  <a:extLst>
                    <a:ext uri="{9D8B030D-6E8A-4147-A177-3AD203B41FA5}">
                      <a16:colId xmlns:a16="http://schemas.microsoft.com/office/drawing/2014/main" val="1668195285"/>
                    </a:ext>
                  </a:extLst>
                </a:gridCol>
                <a:gridCol w="1243875">
                  <a:extLst>
                    <a:ext uri="{9D8B030D-6E8A-4147-A177-3AD203B41FA5}">
                      <a16:colId xmlns:a16="http://schemas.microsoft.com/office/drawing/2014/main" val="1311521824"/>
                    </a:ext>
                  </a:extLst>
                </a:gridCol>
              </a:tblGrid>
              <a:tr h="5180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765075"/>
                  </a:ext>
                </a:extLst>
              </a:tr>
              <a:tr h="28001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Информационное освещение деятельности органов местного самоуправления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640000"/>
                  </a:ext>
                </a:extLst>
              </a:tr>
              <a:tr h="45708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сельского хозяйства и регулирования рынков сельскохозяйственной продукции, сырья и продовольствия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5 679,9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5 699,2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5 839,5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068236"/>
                  </a:ext>
                </a:extLst>
              </a:tr>
              <a:tr h="28001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муниципальным имуществом и земельными ресурсами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15 599,0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15 599,0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15 599,0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708944"/>
                  </a:ext>
                </a:extLst>
              </a:tr>
              <a:tr h="28001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развитию малого и среднего предпринимательства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155018"/>
                  </a:ext>
                </a:extLst>
              </a:tr>
              <a:tr h="28001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инвестиционной привлекательности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915455"/>
                  </a:ext>
                </a:extLst>
              </a:tr>
              <a:tr h="28001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муниципальными финансами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14 160,2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14 331,9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14 331,9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2756661"/>
                  </a:ext>
                </a:extLst>
              </a:tr>
              <a:tr h="28001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объектами инженерной инфраструктуры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224 365,0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357 935,3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5 123,1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125813"/>
                  </a:ext>
                </a:extLst>
              </a:tr>
              <a:tr h="28001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развития муниципальной политики в отдельных секторах экономики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144 724,0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132 539,4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132 539,4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8038091"/>
                  </a:ext>
                </a:extLst>
              </a:tr>
              <a:tr h="28001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Информатизация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8 681,1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6 845,6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6 845,6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489505"/>
                  </a:ext>
                </a:extLst>
              </a:tr>
              <a:tr h="28001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Противодействие коррупции в администрации муниципального образования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9454555"/>
                  </a:ext>
                </a:extLst>
              </a:tr>
              <a:tr h="28001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852 362,1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859 333,1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897 799,7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0536087"/>
                  </a:ext>
                </a:extLst>
              </a:tr>
              <a:tr h="28001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Безопасность, профилактика терроризма и экстремизма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6457144"/>
                  </a:ext>
                </a:extLst>
              </a:tr>
              <a:tr h="28001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Духовно-нравственное развитие детей и молодежи, становление и укрепление семейных традиций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601616"/>
                  </a:ext>
                </a:extLst>
              </a:tr>
              <a:tr h="28001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Горячего Ключа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50 669,5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50 853,0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47 593,1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9269673"/>
                  </a:ext>
                </a:extLst>
              </a:tr>
              <a:tr h="28001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160 028,1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168 312,5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171 626,1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8361335"/>
                  </a:ext>
                </a:extLst>
              </a:tr>
              <a:tr h="28001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 и развитие традиционной народной культуры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722,3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722,3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722,3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672903"/>
                  </a:ext>
                </a:extLst>
              </a:tr>
              <a:tr h="28001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Молодежь Горячего Ключа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11 026,4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11 026,4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11 026,4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046017"/>
                  </a:ext>
                </a:extLst>
              </a:tr>
              <a:tr h="28001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 и спорта 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77 259,1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111 100,6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111 100,6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7109845"/>
                  </a:ext>
                </a:extLst>
              </a:tr>
              <a:tr h="28001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Площадка нашего двора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948,2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995771"/>
                  </a:ext>
                </a:extLst>
              </a:tr>
              <a:tr h="28001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спортивных сооружений на территории муниципального образования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52964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702F3DD-04AB-44EE-B230-25414D20D5CA}"/>
              </a:ext>
            </a:extLst>
          </p:cNvPr>
          <p:cNvSpPr txBox="1"/>
          <p:nvPr/>
        </p:nvSpPr>
        <p:spPr>
          <a:xfrm>
            <a:off x="2926060" y="0"/>
            <a:ext cx="90833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города Горячий Ключ                                 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876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0E6DBA4D-D9BB-4CFA-9FA6-12D4D3041C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233262"/>
              </p:ext>
            </p:extLst>
          </p:nvPr>
        </p:nvGraphicFramePr>
        <p:xfrm>
          <a:off x="145240" y="547683"/>
          <a:ext cx="11565795" cy="61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71">
                  <a:extLst>
                    <a:ext uri="{9D8B030D-6E8A-4147-A177-3AD203B41FA5}">
                      <a16:colId xmlns:a16="http://schemas.microsoft.com/office/drawing/2014/main" val="1044921792"/>
                    </a:ext>
                  </a:extLst>
                </a:gridCol>
                <a:gridCol w="7257511">
                  <a:extLst>
                    <a:ext uri="{9D8B030D-6E8A-4147-A177-3AD203B41FA5}">
                      <a16:colId xmlns:a16="http://schemas.microsoft.com/office/drawing/2014/main" val="446712983"/>
                    </a:ext>
                  </a:extLst>
                </a:gridCol>
                <a:gridCol w="1414999">
                  <a:extLst>
                    <a:ext uri="{9D8B030D-6E8A-4147-A177-3AD203B41FA5}">
                      <a16:colId xmlns:a16="http://schemas.microsoft.com/office/drawing/2014/main" val="4145263264"/>
                    </a:ext>
                  </a:extLst>
                </a:gridCol>
                <a:gridCol w="1423787">
                  <a:extLst>
                    <a:ext uri="{9D8B030D-6E8A-4147-A177-3AD203B41FA5}">
                      <a16:colId xmlns:a16="http://schemas.microsoft.com/office/drawing/2014/main" val="498451951"/>
                    </a:ext>
                  </a:extLst>
                </a:gridCol>
                <a:gridCol w="1001927">
                  <a:extLst>
                    <a:ext uri="{9D8B030D-6E8A-4147-A177-3AD203B41FA5}">
                      <a16:colId xmlns:a16="http://schemas.microsoft.com/office/drawing/2014/main" val="520015344"/>
                    </a:ext>
                  </a:extLst>
                </a:gridCol>
              </a:tblGrid>
              <a:tr h="4570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517180"/>
                  </a:ext>
                </a:extLst>
              </a:tr>
              <a:tr h="274249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санаторного-курортного и туристического комплекса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845,8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860,5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860,5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8738971"/>
                  </a:ext>
                </a:extLst>
              </a:tr>
              <a:tr h="274249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безопасности населения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27 890,6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28 587,9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28 587,9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086034"/>
                  </a:ext>
                </a:extLst>
              </a:tr>
              <a:tr h="274249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современной городской среды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40 250,3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54 311,6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7520102"/>
                  </a:ext>
                </a:extLst>
              </a:tr>
              <a:tr h="274249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мероприятий по допризывной подготовке молодежи к военной службе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 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632279"/>
                  </a:ext>
                </a:extLst>
              </a:tr>
              <a:tr h="45708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терроризма и экстремизма, а также минимизация и ликвидация их проявлений на территории муниципального образования  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9052551"/>
                  </a:ext>
                </a:extLst>
              </a:tr>
              <a:tr h="274249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пожарной безопасности и защита населения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2 495,5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1 571,4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1 581,4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6670468"/>
                  </a:ext>
                </a:extLst>
              </a:tr>
              <a:tr h="274249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Дорожной хозяйство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40 801,1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42 025,1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43 706,1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341470"/>
                  </a:ext>
                </a:extLst>
              </a:tr>
              <a:tr h="274249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коммунального комплекса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303 848,8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236 000,2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202 583,6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325843"/>
                  </a:ext>
                </a:extLst>
              </a:tr>
              <a:tr h="274249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правопорядка, профилактика правонарушений и усиление борьбы с преступностью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205,0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205,0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205,0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4131928"/>
                  </a:ext>
                </a:extLst>
              </a:tr>
              <a:tr h="45708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оказанию поддержки и развитие казачьих обществ </a:t>
                      </a:r>
                      <a:r>
                        <a:rPr lang="ru-RU" sz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Горячеключевского</a:t>
                      </a:r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районного казачьего общества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81197"/>
                  </a:ext>
                </a:extLst>
              </a:tr>
              <a:tr h="274249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Гармонизация межнациональных отношений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298,5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298,5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298,5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454"/>
                  </a:ext>
                </a:extLst>
              </a:tr>
              <a:tr h="274249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граждан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59 195,2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61 223,4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62 407,0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749354"/>
                  </a:ext>
                </a:extLst>
              </a:tr>
              <a:tr h="45708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социально ориентированных некоммерческих организаций и развитие гражданского общества, реализация и функционирование территориального общественного самоуправления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5 859,0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5 859,0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5 859,0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7951330"/>
                  </a:ext>
                </a:extLst>
              </a:tr>
              <a:tr h="274249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градостроительной документации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6 197,0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6113002"/>
                  </a:ext>
                </a:extLst>
              </a:tr>
              <a:tr h="274249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Доступная среда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749,6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220,0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220,0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902375"/>
                  </a:ext>
                </a:extLst>
              </a:tr>
              <a:tr h="274249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094824"/>
                  </a:ext>
                </a:extLst>
              </a:tr>
              <a:tr h="274249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торговой деятельности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123,2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123,2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123,2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4726918"/>
                  </a:ext>
                </a:extLst>
              </a:tr>
              <a:tr h="431313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2 059 783,5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2 121 937,5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1 826 037,2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001859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01532DA-F7B7-4216-BEAD-57E7DA5191A5}"/>
              </a:ext>
            </a:extLst>
          </p:cNvPr>
          <p:cNvSpPr txBox="1"/>
          <p:nvPr/>
        </p:nvSpPr>
        <p:spPr>
          <a:xfrm>
            <a:off x="3142084" y="893"/>
            <a:ext cx="72468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города Горячий Ключ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7E4A86-4507-4712-A76F-BCB85DA539A8}"/>
              </a:ext>
            </a:extLst>
          </p:cNvPr>
          <p:cNvSpPr txBox="1"/>
          <p:nvPr/>
        </p:nvSpPr>
        <p:spPr>
          <a:xfrm>
            <a:off x="10405543" y="234435"/>
            <a:ext cx="1427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70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B2646D6-1FD2-4B03-9465-A6DE6FDB2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15" y="406381"/>
            <a:ext cx="9659413" cy="457412"/>
          </a:xfrm>
        </p:spPr>
        <p:txBody>
          <a:bodyPr>
            <a:noAutofit/>
          </a:bodyPr>
          <a:lstStyle/>
          <a:p>
            <a:pPr algn="ctr"/>
            <a:br>
              <a:rPr lang="ru-RU" sz="24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Доля муниципальных программ в расходах бюджета</a:t>
            </a:r>
            <a:br>
              <a:rPr lang="ru-RU" sz="24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города Горячий Ключ 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4438A46A-9AAC-48B8-A97C-F0EB8291B6B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234514" y="1926892"/>
            <a:ext cx="934298" cy="86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 3" panose="05040102010807070707" pitchFamily="18" charset="2"/>
              <a:buNone/>
              <a:defRPr/>
            </a:pPr>
            <a:endParaRPr lang="ru-RU" altLang="ru-RU" sz="1600" b="1" u="sng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 typeface="Wingdings 3" panose="05040102010807070707" pitchFamily="18" charset="2"/>
              <a:buNone/>
              <a:defRPr/>
            </a:pPr>
            <a:r>
              <a:rPr lang="ru-RU" altLang="ru-RU" sz="1999" b="1" u="sng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202</a:t>
            </a:r>
            <a:r>
              <a:rPr lang="en-US" altLang="ru-RU" sz="1999" b="1" u="sng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</a:t>
            </a:r>
            <a:r>
              <a:rPr lang="ru-RU" altLang="ru-RU" sz="1999" b="1" u="sng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      год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CC5B1D1F-9BEE-4A5E-A496-A06D6AEA4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612" y="3867488"/>
            <a:ext cx="934298" cy="70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 3" panose="05040102010807070707" pitchFamily="18" charset="2"/>
              <a:buNone/>
              <a:defRPr/>
            </a:pPr>
            <a:r>
              <a:rPr lang="ru-RU" altLang="ru-RU" sz="1999" b="1" u="sng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202</a:t>
            </a:r>
            <a:r>
              <a:rPr lang="en-US" altLang="ru-RU" sz="1999" b="1" u="sng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3</a:t>
            </a:r>
            <a:r>
              <a:rPr lang="ru-RU" altLang="ru-RU" sz="1999" b="1" u="sng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      год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3E5971D5-28D1-4755-A599-A4B69D4D0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611" y="5657311"/>
            <a:ext cx="934298" cy="70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 3" panose="05040102010807070707" pitchFamily="18" charset="2"/>
              <a:buNone/>
              <a:defRPr/>
            </a:pPr>
            <a:r>
              <a:rPr lang="ru-RU" altLang="ru-RU" sz="1999" b="1" u="sng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202</a:t>
            </a:r>
            <a:r>
              <a:rPr lang="en-US" altLang="ru-RU" sz="1999" b="1" u="sng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4</a:t>
            </a:r>
            <a:r>
              <a:rPr lang="ru-RU" altLang="ru-RU" sz="1999" b="1" u="sng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      год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3BA40AD3-029D-4B22-AF08-30D589805035}"/>
              </a:ext>
            </a:extLst>
          </p:cNvPr>
          <p:cNvGrpSpPr/>
          <p:nvPr/>
        </p:nvGrpSpPr>
        <p:grpSpPr>
          <a:xfrm>
            <a:off x="1652327" y="1509378"/>
            <a:ext cx="2312919" cy="1593248"/>
            <a:chOff x="0" y="0"/>
            <a:chExt cx="2313521" cy="1593663"/>
          </a:xfrm>
          <a:scene3d>
            <a:camera prst="orthographicFront"/>
            <a:lightRig rig="threePt" dir="t"/>
          </a:scene3d>
        </p:grpSpPr>
        <p:sp>
          <p:nvSpPr>
            <p:cNvPr id="13" name="Двойные фигурные скобки 12">
              <a:extLst>
                <a:ext uri="{FF2B5EF4-FFF2-40B4-BE49-F238E27FC236}">
                  <a16:creationId xmlns:a16="http://schemas.microsoft.com/office/drawing/2014/main" id="{621EEA61-BB73-4FCE-91B4-2304CD2007F5}"/>
                </a:ext>
              </a:extLst>
            </p:cNvPr>
            <p:cNvSpPr/>
            <p:nvPr/>
          </p:nvSpPr>
          <p:spPr>
            <a:xfrm>
              <a:off x="0" y="0"/>
              <a:ext cx="2313521" cy="1524966"/>
            </a:xfrm>
            <a:prstGeom prst="bracePair">
              <a:avLst/>
            </a:prstGeom>
            <a:solidFill>
              <a:srgbClr val="D9F7A2"/>
            </a:solidFill>
            <a:ln w="31750">
              <a:solidFill>
                <a:schemeClr val="accent6">
                  <a:lumMod val="75000"/>
                </a:schemeClr>
              </a:solidFill>
            </a:ln>
            <a:effectLst>
              <a:glow rad="127000">
                <a:schemeClr val="accent6">
                  <a:lumMod val="20000"/>
                  <a:lumOff val="80000"/>
                </a:schemeClr>
              </a:glow>
              <a:softEdge rad="25400"/>
            </a:effectLst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Двойные фигурные скобки 4">
              <a:extLst>
                <a:ext uri="{FF2B5EF4-FFF2-40B4-BE49-F238E27FC236}">
                  <a16:creationId xmlns:a16="http://schemas.microsoft.com/office/drawing/2014/main" id="{34373786-EF96-4ED2-BCA0-AA558AA303AA}"/>
                </a:ext>
              </a:extLst>
            </p:cNvPr>
            <p:cNvSpPr txBox="1"/>
            <p:nvPr/>
          </p:nvSpPr>
          <p:spPr>
            <a:xfrm>
              <a:off x="164295" y="164294"/>
              <a:ext cx="1984931" cy="14293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06" tIns="16506" rIns="16506" bIns="16506" numCol="1" spcCol="1270" anchor="ctr" anchorCtr="1">
              <a:noAutofit/>
            </a:bodyPr>
            <a:lstStyle/>
            <a:p>
              <a:pPr algn="ctr" defTabSz="57767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dirty="0">
                  <a:solidFill>
                    <a:srgbClr val="0033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ПРОГРАММНЫЕ РАСХОДЫ                                               </a:t>
              </a:r>
              <a:r>
                <a:rPr lang="ru-RU" sz="1600" b="1" dirty="0">
                  <a:solidFill>
                    <a:srgbClr val="96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     </a:t>
              </a:r>
              <a:r>
                <a:rPr lang="en-US" sz="1600" b="1" dirty="0">
                  <a:solidFill>
                    <a:srgbClr val="96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2 059 783,5</a:t>
              </a:r>
            </a:p>
            <a:p>
              <a:pPr algn="ctr" defTabSz="57767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dirty="0">
                  <a:solidFill>
                    <a:srgbClr val="96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тыс. рублей                 </a:t>
              </a:r>
            </a:p>
            <a:p>
              <a:pPr algn="ctr" defTabSz="57767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dirty="0">
                  <a:solidFill>
                    <a:srgbClr val="C0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(99,2%)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4929A17-06DD-49B0-A9AF-896A5F2210E3}"/>
              </a:ext>
            </a:extLst>
          </p:cNvPr>
          <p:cNvGrpSpPr/>
          <p:nvPr/>
        </p:nvGrpSpPr>
        <p:grpSpPr>
          <a:xfrm>
            <a:off x="4159822" y="1965149"/>
            <a:ext cx="521015" cy="592529"/>
            <a:chOff x="2615255" y="438347"/>
            <a:chExt cx="521151" cy="592683"/>
          </a:xfrm>
        </p:grpSpPr>
        <p:sp>
          <p:nvSpPr>
            <p:cNvPr id="16" name="Знак ''плюс'' 15">
              <a:extLst>
                <a:ext uri="{FF2B5EF4-FFF2-40B4-BE49-F238E27FC236}">
                  <a16:creationId xmlns:a16="http://schemas.microsoft.com/office/drawing/2014/main" id="{0BB0FE81-2B50-4EE9-8E51-35E7BE6B412E}"/>
                </a:ext>
              </a:extLst>
            </p:cNvPr>
            <p:cNvSpPr/>
            <p:nvPr/>
          </p:nvSpPr>
          <p:spPr>
            <a:xfrm>
              <a:off x="2615255" y="438347"/>
              <a:ext cx="521151" cy="592683"/>
            </a:xfrm>
            <a:prstGeom prst="mathPlus">
              <a:avLst/>
            </a:prstGeom>
            <a:solidFill>
              <a:srgbClr val="637345"/>
            </a:solidFill>
            <a:effectLst>
              <a:softEdge rad="12700"/>
            </a:effectLst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7" name="Знак ''плюс'' 4">
              <a:extLst>
                <a:ext uri="{FF2B5EF4-FFF2-40B4-BE49-F238E27FC236}">
                  <a16:creationId xmlns:a16="http://schemas.microsoft.com/office/drawing/2014/main" id="{1047937C-371E-4E5C-B204-7B97EC85C485}"/>
                </a:ext>
              </a:extLst>
            </p:cNvPr>
            <p:cNvSpPr txBox="1"/>
            <p:nvPr/>
          </p:nvSpPr>
          <p:spPr>
            <a:xfrm>
              <a:off x="2684334" y="673401"/>
              <a:ext cx="382993" cy="1225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35549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/>
            </a:p>
          </p:txBody>
        </p:sp>
      </p:grpSp>
      <p:sp>
        <p:nvSpPr>
          <p:cNvPr id="19" name="Двойные фигурные скобки 18">
            <a:extLst>
              <a:ext uri="{FF2B5EF4-FFF2-40B4-BE49-F238E27FC236}">
                <a16:creationId xmlns:a16="http://schemas.microsoft.com/office/drawing/2014/main" id="{1703BF9C-2511-4226-89E1-B3B11D40E071}"/>
              </a:ext>
            </a:extLst>
          </p:cNvPr>
          <p:cNvSpPr/>
          <p:nvPr/>
        </p:nvSpPr>
        <p:spPr>
          <a:xfrm>
            <a:off x="4986413" y="1539220"/>
            <a:ext cx="2215998" cy="1444386"/>
          </a:xfrm>
          <a:prstGeom prst="bracePair">
            <a:avLst/>
          </a:prstGeom>
          <a:gradFill rotWithShape="0">
            <a:gsLst>
              <a:gs pos="81000">
                <a:schemeClr val="accent4">
                  <a:lumMod val="20000"/>
                  <a:lumOff val="80000"/>
                </a:schemeClr>
              </a:gs>
              <a:gs pos="100000">
                <a:srgbClr val="FEFDCA"/>
              </a:gs>
            </a:gsLst>
            <a:lin ang="5400000" scaled="0"/>
          </a:gradFill>
          <a:ln w="31750">
            <a:solidFill>
              <a:schemeClr val="accent4">
                <a:lumMod val="75000"/>
              </a:schemeClr>
            </a:solidFill>
          </a:ln>
          <a:effectLst>
            <a:glow rad="127000">
              <a:srgbClr val="ECE5CC"/>
            </a:glow>
            <a:softEdge rad="25400"/>
          </a:effectLst>
          <a:scene3d>
            <a:camera prst="orthographicFront"/>
            <a:lightRig rig="threePt" dir="t"/>
          </a:scene3d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7E133A0C-A2CD-49DA-952B-568EC58153D5}"/>
              </a:ext>
            </a:extLst>
          </p:cNvPr>
          <p:cNvGrpSpPr/>
          <p:nvPr/>
        </p:nvGrpSpPr>
        <p:grpSpPr>
          <a:xfrm>
            <a:off x="7364965" y="1972991"/>
            <a:ext cx="521015" cy="592529"/>
            <a:chOff x="6235868" y="443455"/>
            <a:chExt cx="521151" cy="592683"/>
          </a:xfrm>
        </p:grpSpPr>
        <p:sp>
          <p:nvSpPr>
            <p:cNvPr id="22" name="Равно 21">
              <a:extLst>
                <a:ext uri="{FF2B5EF4-FFF2-40B4-BE49-F238E27FC236}">
                  <a16:creationId xmlns:a16="http://schemas.microsoft.com/office/drawing/2014/main" id="{19CD96FE-FED0-4380-AFDD-447D568D538B}"/>
                </a:ext>
              </a:extLst>
            </p:cNvPr>
            <p:cNvSpPr/>
            <p:nvPr/>
          </p:nvSpPr>
          <p:spPr>
            <a:xfrm>
              <a:off x="6235868" y="443455"/>
              <a:ext cx="521151" cy="592683"/>
            </a:xfrm>
            <a:prstGeom prst="mathEqual">
              <a:avLst/>
            </a:prstGeom>
            <a:solidFill>
              <a:srgbClr val="637345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Равно 4">
              <a:extLst>
                <a:ext uri="{FF2B5EF4-FFF2-40B4-BE49-F238E27FC236}">
                  <a16:creationId xmlns:a16="http://schemas.microsoft.com/office/drawing/2014/main" id="{628B098E-EDEF-4304-A80A-236C3B4D1F15}"/>
                </a:ext>
              </a:extLst>
            </p:cNvPr>
            <p:cNvSpPr txBox="1"/>
            <p:nvPr/>
          </p:nvSpPr>
          <p:spPr>
            <a:xfrm>
              <a:off x="6304947" y="565548"/>
              <a:ext cx="382993" cy="3484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0664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99" dirty="0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EA82FAB-5B84-4641-BD39-151D53D0042E}"/>
              </a:ext>
            </a:extLst>
          </p:cNvPr>
          <p:cNvGrpSpPr/>
          <p:nvPr/>
        </p:nvGrpSpPr>
        <p:grpSpPr>
          <a:xfrm>
            <a:off x="8166870" y="1593821"/>
            <a:ext cx="2679457" cy="1508805"/>
            <a:chOff x="6869113" y="8811"/>
            <a:chExt cx="2680155" cy="1509198"/>
          </a:xfrm>
          <a:scene3d>
            <a:camera prst="orthographicFront"/>
            <a:lightRig rig="threePt" dir="t"/>
          </a:scene3d>
        </p:grpSpPr>
        <p:sp>
          <p:nvSpPr>
            <p:cNvPr id="25" name="Двойные фигурные скобки 24">
              <a:extLst>
                <a:ext uri="{FF2B5EF4-FFF2-40B4-BE49-F238E27FC236}">
                  <a16:creationId xmlns:a16="http://schemas.microsoft.com/office/drawing/2014/main" id="{52AB9EA9-29DC-4C9A-AD20-7A0597AEE5B7}"/>
                </a:ext>
              </a:extLst>
            </p:cNvPr>
            <p:cNvSpPr/>
            <p:nvPr/>
          </p:nvSpPr>
          <p:spPr>
            <a:xfrm>
              <a:off x="6869113" y="8811"/>
              <a:ext cx="2680155" cy="1509198"/>
            </a:xfrm>
            <a:prstGeom prst="bracePair">
              <a:avLst/>
            </a:prstGeom>
            <a:gradFill rotWithShape="0">
              <a:gsLst>
                <a:gs pos="84000">
                  <a:srgbClr val="FCBACE"/>
                </a:gs>
                <a:gs pos="100000">
                  <a:srgbClr val="FCBACE"/>
                </a:gs>
              </a:gsLst>
              <a:lin ang="5400000" scaled="0"/>
            </a:gradFill>
            <a:ln w="31750">
              <a:solidFill>
                <a:srgbClr val="C00000"/>
              </a:solidFill>
            </a:ln>
            <a:effectLst>
              <a:glow rad="127000">
                <a:srgbClr val="F1D4C7"/>
              </a:glow>
              <a:softEdge rad="25400"/>
            </a:effectLst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6" name="Двойные фигурные скобки 4">
              <a:extLst>
                <a:ext uri="{FF2B5EF4-FFF2-40B4-BE49-F238E27FC236}">
                  <a16:creationId xmlns:a16="http://schemas.microsoft.com/office/drawing/2014/main" id="{780A9558-B98F-4E1F-80EC-A7826B6F16FD}"/>
                </a:ext>
              </a:extLst>
            </p:cNvPr>
            <p:cNvSpPr txBox="1"/>
            <p:nvPr/>
          </p:nvSpPr>
          <p:spPr>
            <a:xfrm>
              <a:off x="7031709" y="171407"/>
              <a:ext cx="2354963" cy="13097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84" tIns="21584" rIns="21584" bIns="21584" numCol="1" spcCol="1270" anchor="ctr" anchorCtr="0">
              <a:noAutofit/>
            </a:bodyPr>
            <a:lstStyle/>
            <a:p>
              <a:pPr algn="ctr" defTabSz="755423">
                <a:spcBef>
                  <a:spcPct val="0"/>
                </a:spcBef>
                <a:spcAft>
                  <a:spcPct val="35000"/>
                </a:spcAft>
              </a:pPr>
              <a:r>
                <a:rPr lang="ru-RU" sz="1699" b="1" dirty="0">
                  <a:solidFill>
                    <a:srgbClr val="64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ИТОГО РАСХОДОВ          </a:t>
              </a:r>
              <a:r>
                <a:rPr lang="ru-RU" sz="1699" b="1" dirty="0">
                  <a:solidFill>
                    <a:srgbClr val="C0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                      </a:t>
              </a:r>
              <a:r>
                <a:rPr lang="en-US" sz="1699" b="1" dirty="0">
                  <a:solidFill>
                    <a:srgbClr val="C0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2 076 779,8</a:t>
              </a:r>
              <a:r>
                <a:rPr lang="ru-RU" sz="1699" b="1" dirty="0">
                  <a:solidFill>
                    <a:srgbClr val="C0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тыс. рублей  </a:t>
              </a:r>
            </a:p>
            <a:p>
              <a:pPr algn="ctr" defTabSz="755423">
                <a:spcBef>
                  <a:spcPct val="0"/>
                </a:spcBef>
                <a:spcAft>
                  <a:spcPct val="35000"/>
                </a:spcAft>
              </a:pPr>
              <a:r>
                <a:rPr lang="ru-RU" sz="1699" b="1" dirty="0">
                  <a:solidFill>
                    <a:srgbClr val="C0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(100%)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1335FF4B-B017-405C-9AC5-CD149F956D00}"/>
              </a:ext>
            </a:extLst>
          </p:cNvPr>
          <p:cNvGrpSpPr/>
          <p:nvPr/>
        </p:nvGrpSpPr>
        <p:grpSpPr>
          <a:xfrm>
            <a:off x="1652327" y="3423721"/>
            <a:ext cx="2347954" cy="1478873"/>
            <a:chOff x="0" y="368"/>
            <a:chExt cx="2258596" cy="1524966"/>
          </a:xfrm>
          <a:scene3d>
            <a:camera prst="orthographicFront"/>
            <a:lightRig rig="threePt" dir="t"/>
          </a:scene3d>
        </p:grpSpPr>
        <p:sp>
          <p:nvSpPr>
            <p:cNvPr id="28" name="Двойные фигурные скобки 27">
              <a:extLst>
                <a:ext uri="{FF2B5EF4-FFF2-40B4-BE49-F238E27FC236}">
                  <a16:creationId xmlns:a16="http://schemas.microsoft.com/office/drawing/2014/main" id="{C832DD72-8C30-41BF-9433-BA1B25CC86A1}"/>
                </a:ext>
              </a:extLst>
            </p:cNvPr>
            <p:cNvSpPr/>
            <p:nvPr/>
          </p:nvSpPr>
          <p:spPr>
            <a:xfrm>
              <a:off x="0" y="368"/>
              <a:ext cx="2258596" cy="1524966"/>
            </a:xfrm>
            <a:prstGeom prst="bracePair">
              <a:avLst/>
            </a:prstGeom>
            <a:solidFill>
              <a:srgbClr val="D9F7A2"/>
            </a:solidFill>
            <a:ln w="31750">
              <a:solidFill>
                <a:schemeClr val="accent6">
                  <a:lumMod val="75000"/>
                </a:schemeClr>
              </a:solidFill>
            </a:ln>
            <a:effectLst>
              <a:glow rad="127000">
                <a:schemeClr val="accent6">
                  <a:lumMod val="20000"/>
                  <a:lumOff val="80000"/>
                </a:schemeClr>
              </a:glow>
              <a:softEdge rad="25400"/>
            </a:effectLst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9" name="Двойные фигурные скобки 4">
              <a:extLst>
                <a:ext uri="{FF2B5EF4-FFF2-40B4-BE49-F238E27FC236}">
                  <a16:creationId xmlns:a16="http://schemas.microsoft.com/office/drawing/2014/main" id="{9082472C-6BE4-4821-98E7-427161CD9C3C}"/>
                </a:ext>
              </a:extLst>
            </p:cNvPr>
            <p:cNvSpPr txBox="1"/>
            <p:nvPr/>
          </p:nvSpPr>
          <p:spPr>
            <a:xfrm>
              <a:off x="164295" y="164663"/>
              <a:ext cx="1930006" cy="13234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06" tIns="16506" rIns="16506" bIns="16506" numCol="1" spcCol="1270" anchor="ctr" anchorCtr="1">
              <a:noAutofit/>
            </a:bodyPr>
            <a:lstStyle/>
            <a:p>
              <a:pPr algn="ctr" defTabSz="57767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dirty="0">
                  <a:solidFill>
                    <a:srgbClr val="0033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ПРОГРАММНЫЕ РАСХОДЫ</a:t>
              </a:r>
              <a:r>
                <a:rPr lang="ru-RU" sz="1300" b="1" dirty="0">
                  <a:solidFill>
                    <a:srgbClr val="96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                </a:t>
              </a:r>
              <a:r>
                <a:rPr lang="ru-RU" sz="1600" b="1" dirty="0">
                  <a:solidFill>
                    <a:srgbClr val="96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                        </a:t>
              </a:r>
              <a:r>
                <a:rPr lang="en-US" sz="1600" b="1" dirty="0">
                  <a:solidFill>
                    <a:srgbClr val="96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2 121 937,5</a:t>
              </a:r>
            </a:p>
            <a:p>
              <a:pPr algn="ctr" defTabSz="57767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dirty="0">
                  <a:solidFill>
                    <a:srgbClr val="96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тыс. рублей                 </a:t>
              </a:r>
            </a:p>
            <a:p>
              <a:pPr algn="ctr" defTabSz="57767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dirty="0">
                  <a:solidFill>
                    <a:srgbClr val="C0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(9</a:t>
              </a:r>
              <a:r>
                <a:rPr lang="en-US" sz="1300" b="1" dirty="0">
                  <a:solidFill>
                    <a:srgbClr val="C0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8,0</a:t>
              </a:r>
              <a:r>
                <a:rPr lang="ru-RU" sz="1300" b="1" dirty="0">
                  <a:solidFill>
                    <a:srgbClr val="C0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%)</a:t>
              </a: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D793F9E5-33E6-46C4-9AF2-8AC066BADB41}"/>
              </a:ext>
            </a:extLst>
          </p:cNvPr>
          <p:cNvGrpSpPr/>
          <p:nvPr/>
        </p:nvGrpSpPr>
        <p:grpSpPr>
          <a:xfrm>
            <a:off x="4224069" y="3960376"/>
            <a:ext cx="521015" cy="592529"/>
            <a:chOff x="2615255" y="438347"/>
            <a:chExt cx="521151" cy="592683"/>
          </a:xfrm>
        </p:grpSpPr>
        <p:sp>
          <p:nvSpPr>
            <p:cNvPr id="31" name="Знак ''плюс'' 30">
              <a:extLst>
                <a:ext uri="{FF2B5EF4-FFF2-40B4-BE49-F238E27FC236}">
                  <a16:creationId xmlns:a16="http://schemas.microsoft.com/office/drawing/2014/main" id="{B654C4A7-F360-49A2-847B-5F4BD33544F9}"/>
                </a:ext>
              </a:extLst>
            </p:cNvPr>
            <p:cNvSpPr/>
            <p:nvPr/>
          </p:nvSpPr>
          <p:spPr>
            <a:xfrm>
              <a:off x="2615255" y="438347"/>
              <a:ext cx="521151" cy="592683"/>
            </a:xfrm>
            <a:prstGeom prst="mathPlus">
              <a:avLst/>
            </a:prstGeom>
            <a:solidFill>
              <a:srgbClr val="637345"/>
            </a:solidFill>
            <a:effectLst>
              <a:softEdge rad="12700"/>
            </a:effectLst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2" name="Знак ''плюс'' 4">
              <a:extLst>
                <a:ext uri="{FF2B5EF4-FFF2-40B4-BE49-F238E27FC236}">
                  <a16:creationId xmlns:a16="http://schemas.microsoft.com/office/drawing/2014/main" id="{33ABA793-F760-42C1-BC23-1ADB576EE490}"/>
                </a:ext>
              </a:extLst>
            </p:cNvPr>
            <p:cNvSpPr txBox="1"/>
            <p:nvPr/>
          </p:nvSpPr>
          <p:spPr>
            <a:xfrm>
              <a:off x="2684334" y="673401"/>
              <a:ext cx="382993" cy="1225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35549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/>
            </a:p>
          </p:txBody>
        </p:sp>
      </p:grpSp>
      <p:sp>
        <p:nvSpPr>
          <p:cNvPr id="33" name="Двойные фигурные скобки 4">
            <a:extLst>
              <a:ext uri="{FF2B5EF4-FFF2-40B4-BE49-F238E27FC236}">
                <a16:creationId xmlns:a16="http://schemas.microsoft.com/office/drawing/2014/main" id="{34260749-AB05-4FC8-B251-50FB08950779}"/>
              </a:ext>
            </a:extLst>
          </p:cNvPr>
          <p:cNvSpPr txBox="1"/>
          <p:nvPr/>
        </p:nvSpPr>
        <p:spPr>
          <a:xfrm>
            <a:off x="5157606" y="1834187"/>
            <a:ext cx="1796860" cy="1023405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506" tIns="16506" rIns="16506" bIns="16506" numCol="1" spcCol="1270" anchor="ctr" anchorCtr="0">
            <a:noAutofit/>
          </a:bodyPr>
          <a:lstStyle/>
          <a:p>
            <a:pPr algn="ctr" defTabSz="57767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1" dirty="0">
                <a:solidFill>
                  <a:srgbClr val="35470D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НЕПРОГРАММНЫЕ РАСХОДЫ                </a:t>
            </a:r>
            <a:r>
              <a:rPr lang="ru-RU" sz="16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</a:t>
            </a:r>
            <a:r>
              <a:rPr lang="en-US" sz="16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6 986,3</a:t>
            </a:r>
            <a:r>
              <a:rPr lang="ru-RU" sz="13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                   тыс. рублей</a:t>
            </a:r>
            <a:r>
              <a:rPr lang="en-US" sz="13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      </a:t>
            </a:r>
          </a:p>
          <a:p>
            <a:pPr algn="ctr" defTabSz="57767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</a:t>
            </a:r>
            <a:r>
              <a:rPr lang="ru-RU" sz="13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0,8%)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6B3514BA-64E5-4FF7-9FDF-1C2704E8116E}"/>
              </a:ext>
            </a:extLst>
          </p:cNvPr>
          <p:cNvGrpSpPr/>
          <p:nvPr/>
        </p:nvGrpSpPr>
        <p:grpSpPr>
          <a:xfrm>
            <a:off x="4968871" y="3392292"/>
            <a:ext cx="2251081" cy="1473478"/>
            <a:chOff x="3430886" y="127303"/>
            <a:chExt cx="2251667" cy="1271096"/>
          </a:xfrm>
          <a:scene3d>
            <a:camera prst="orthographicFront"/>
            <a:lightRig rig="threePt" dir="t"/>
          </a:scene3d>
        </p:grpSpPr>
        <p:sp>
          <p:nvSpPr>
            <p:cNvPr id="35" name="Двойные фигурные скобки 34">
              <a:extLst>
                <a:ext uri="{FF2B5EF4-FFF2-40B4-BE49-F238E27FC236}">
                  <a16:creationId xmlns:a16="http://schemas.microsoft.com/office/drawing/2014/main" id="{AE782484-9A36-4341-B220-FD12051CAFE8}"/>
                </a:ext>
              </a:extLst>
            </p:cNvPr>
            <p:cNvSpPr/>
            <p:nvPr/>
          </p:nvSpPr>
          <p:spPr>
            <a:xfrm>
              <a:off x="3430886" y="127303"/>
              <a:ext cx="2251667" cy="1271096"/>
            </a:xfrm>
            <a:prstGeom prst="bracePair">
              <a:avLst/>
            </a:prstGeom>
            <a:gradFill rotWithShape="0">
              <a:gsLst>
                <a:gs pos="81000">
                  <a:schemeClr val="accent4">
                    <a:lumMod val="20000"/>
                    <a:lumOff val="80000"/>
                  </a:schemeClr>
                </a:gs>
                <a:gs pos="100000">
                  <a:srgbClr val="FEFDCA"/>
                </a:gs>
              </a:gsLst>
              <a:lin ang="5400000" scaled="0"/>
            </a:gradFill>
            <a:ln w="31750">
              <a:solidFill>
                <a:schemeClr val="accent4">
                  <a:lumMod val="75000"/>
                </a:schemeClr>
              </a:solidFill>
            </a:ln>
            <a:effectLst>
              <a:glow rad="127000">
                <a:srgbClr val="ECE5CC"/>
              </a:glow>
              <a:softEdge rad="25400"/>
            </a:effectLst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6" name="Двойные фигурные скобки 4">
              <a:extLst>
                <a:ext uri="{FF2B5EF4-FFF2-40B4-BE49-F238E27FC236}">
                  <a16:creationId xmlns:a16="http://schemas.microsoft.com/office/drawing/2014/main" id="{08E3CD76-E5D6-44D2-A8A5-7B5023DD3ABE}"/>
                </a:ext>
              </a:extLst>
            </p:cNvPr>
            <p:cNvSpPr txBox="1"/>
            <p:nvPr/>
          </p:nvSpPr>
          <p:spPr>
            <a:xfrm>
              <a:off x="3567829" y="264246"/>
              <a:ext cx="1977781" cy="11031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06" tIns="16506" rIns="16506" bIns="16506" numCol="1" spcCol="1270" anchor="ctr" anchorCtr="0">
              <a:noAutofit/>
            </a:bodyPr>
            <a:lstStyle/>
            <a:p>
              <a:pPr algn="ctr" defTabSz="57767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dirty="0">
                  <a:solidFill>
                    <a:srgbClr val="35470D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НЕПРОГРАММНЫЕ РАСХОДЫ                </a:t>
              </a:r>
              <a:r>
                <a:rPr lang="ru-RU" sz="1300" b="1" dirty="0">
                  <a:solidFill>
                    <a:srgbClr val="C0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                           </a:t>
              </a:r>
              <a:r>
                <a:rPr lang="en-US" sz="1300" b="1" dirty="0">
                  <a:solidFill>
                    <a:srgbClr val="C0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43 648,5 </a:t>
              </a:r>
            </a:p>
            <a:p>
              <a:pPr algn="ctr" defTabSz="57767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dirty="0">
                  <a:solidFill>
                    <a:srgbClr val="C0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тыс. рублей</a:t>
              </a:r>
              <a:r>
                <a:rPr lang="en-US" sz="1300" b="1" dirty="0">
                  <a:solidFill>
                    <a:srgbClr val="C0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300" b="1" dirty="0">
                  <a:solidFill>
                    <a:srgbClr val="C0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           </a:t>
              </a:r>
            </a:p>
            <a:p>
              <a:pPr algn="ctr" defTabSz="57767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dirty="0">
                  <a:solidFill>
                    <a:srgbClr val="C0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(</a:t>
              </a:r>
              <a:r>
                <a:rPr lang="ru-RU" sz="1300" b="1" dirty="0">
                  <a:solidFill>
                    <a:srgbClr val="C0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2,</a:t>
              </a:r>
              <a:r>
                <a:rPr lang="en-US" sz="1300" b="1" dirty="0">
                  <a:solidFill>
                    <a:srgbClr val="C0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0</a:t>
              </a:r>
              <a:r>
                <a:rPr lang="ru-RU" sz="1300" b="1" dirty="0">
                  <a:solidFill>
                    <a:srgbClr val="C0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%)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E5F67D0-BD2C-4462-872E-B817C77C6F0E}"/>
              </a:ext>
            </a:extLst>
          </p:cNvPr>
          <p:cNvGrpSpPr/>
          <p:nvPr/>
        </p:nvGrpSpPr>
        <p:grpSpPr>
          <a:xfrm>
            <a:off x="7411289" y="3832766"/>
            <a:ext cx="521015" cy="592529"/>
            <a:chOff x="6235868" y="443455"/>
            <a:chExt cx="521151" cy="592683"/>
          </a:xfrm>
        </p:grpSpPr>
        <p:sp>
          <p:nvSpPr>
            <p:cNvPr id="38" name="Равно 37">
              <a:extLst>
                <a:ext uri="{FF2B5EF4-FFF2-40B4-BE49-F238E27FC236}">
                  <a16:creationId xmlns:a16="http://schemas.microsoft.com/office/drawing/2014/main" id="{8EA934CE-F6EA-4B89-9CA4-1FA4AB74218F}"/>
                </a:ext>
              </a:extLst>
            </p:cNvPr>
            <p:cNvSpPr/>
            <p:nvPr/>
          </p:nvSpPr>
          <p:spPr>
            <a:xfrm>
              <a:off x="6235868" y="443455"/>
              <a:ext cx="521151" cy="592683"/>
            </a:xfrm>
            <a:prstGeom prst="mathEqual">
              <a:avLst/>
            </a:prstGeom>
            <a:solidFill>
              <a:srgbClr val="637345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Равно 4">
              <a:extLst>
                <a:ext uri="{FF2B5EF4-FFF2-40B4-BE49-F238E27FC236}">
                  <a16:creationId xmlns:a16="http://schemas.microsoft.com/office/drawing/2014/main" id="{03827789-CFF3-46A4-A33E-41F215FCC214}"/>
                </a:ext>
              </a:extLst>
            </p:cNvPr>
            <p:cNvSpPr txBox="1"/>
            <p:nvPr/>
          </p:nvSpPr>
          <p:spPr>
            <a:xfrm>
              <a:off x="6304947" y="565548"/>
              <a:ext cx="382993" cy="3484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0664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99" dirty="0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5642D096-FB79-4BCB-A632-3CCEF29E6CDB}"/>
              </a:ext>
            </a:extLst>
          </p:cNvPr>
          <p:cNvGrpSpPr/>
          <p:nvPr/>
        </p:nvGrpSpPr>
        <p:grpSpPr>
          <a:xfrm>
            <a:off x="8166870" y="3393789"/>
            <a:ext cx="2693723" cy="1508805"/>
            <a:chOff x="6854844" y="8812"/>
            <a:chExt cx="2694425" cy="1509198"/>
          </a:xfrm>
          <a:scene3d>
            <a:camera prst="orthographicFront"/>
            <a:lightRig rig="threePt" dir="t"/>
          </a:scene3d>
        </p:grpSpPr>
        <p:sp>
          <p:nvSpPr>
            <p:cNvPr id="41" name="Двойные фигурные скобки 40">
              <a:extLst>
                <a:ext uri="{FF2B5EF4-FFF2-40B4-BE49-F238E27FC236}">
                  <a16:creationId xmlns:a16="http://schemas.microsoft.com/office/drawing/2014/main" id="{A59996B8-4707-4D8B-846A-647C9FB82205}"/>
                </a:ext>
              </a:extLst>
            </p:cNvPr>
            <p:cNvSpPr/>
            <p:nvPr/>
          </p:nvSpPr>
          <p:spPr>
            <a:xfrm>
              <a:off x="6854844" y="8812"/>
              <a:ext cx="2694425" cy="1509198"/>
            </a:xfrm>
            <a:prstGeom prst="bracePair">
              <a:avLst/>
            </a:prstGeom>
            <a:gradFill rotWithShape="0">
              <a:gsLst>
                <a:gs pos="84000">
                  <a:srgbClr val="FCBACE"/>
                </a:gs>
                <a:gs pos="100000">
                  <a:srgbClr val="FCBACE"/>
                </a:gs>
              </a:gsLst>
              <a:lin ang="5400000" scaled="0"/>
            </a:gradFill>
            <a:ln w="31750">
              <a:solidFill>
                <a:srgbClr val="C00000"/>
              </a:solidFill>
            </a:ln>
            <a:effectLst>
              <a:glow rad="127000">
                <a:srgbClr val="F1D4C7"/>
              </a:glow>
              <a:softEdge rad="25400"/>
            </a:effectLst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2" name="Двойные фигурные скобки 4">
              <a:extLst>
                <a:ext uri="{FF2B5EF4-FFF2-40B4-BE49-F238E27FC236}">
                  <a16:creationId xmlns:a16="http://schemas.microsoft.com/office/drawing/2014/main" id="{5AEB32FC-C033-4330-B370-2CE8387002F1}"/>
                </a:ext>
              </a:extLst>
            </p:cNvPr>
            <p:cNvSpPr txBox="1"/>
            <p:nvPr/>
          </p:nvSpPr>
          <p:spPr>
            <a:xfrm>
              <a:off x="7017440" y="171408"/>
              <a:ext cx="2369233" cy="13097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84" tIns="21584" rIns="21584" bIns="21584" numCol="1" spcCol="1270" anchor="ctr" anchorCtr="0">
              <a:noAutofit/>
            </a:bodyPr>
            <a:lstStyle/>
            <a:p>
              <a:pPr algn="ctr" defTabSz="75542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99" b="1" dirty="0">
                  <a:solidFill>
                    <a:srgbClr val="64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ИТОГО РАСХОДОВ          </a:t>
              </a:r>
              <a:r>
                <a:rPr lang="ru-RU" sz="1699" b="1" dirty="0">
                  <a:solidFill>
                    <a:srgbClr val="C0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                      </a:t>
              </a:r>
              <a:r>
                <a:rPr lang="en-US" sz="1699" b="1" dirty="0">
                  <a:solidFill>
                    <a:srgbClr val="C0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2 165 586,0</a:t>
              </a:r>
            </a:p>
            <a:p>
              <a:pPr algn="ctr" defTabSz="75542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99" b="1" dirty="0">
                  <a:solidFill>
                    <a:srgbClr val="C0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тыс. рублей  </a:t>
              </a:r>
            </a:p>
            <a:p>
              <a:pPr algn="ctr" defTabSz="75542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99" b="1" dirty="0">
                  <a:solidFill>
                    <a:srgbClr val="C0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(100%)</a:t>
              </a:r>
            </a:p>
          </p:txBody>
        </p:sp>
      </p:grpSp>
      <p:graphicFrame>
        <p:nvGraphicFramePr>
          <p:cNvPr id="43" name="Схема 42">
            <a:extLst>
              <a:ext uri="{FF2B5EF4-FFF2-40B4-BE49-F238E27FC236}">
                <a16:creationId xmlns:a16="http://schemas.microsoft.com/office/drawing/2014/main" id="{4A90C3F0-8C2E-4D6A-9CB2-F20EAD3E32BC}"/>
              </a:ext>
            </a:extLst>
          </p:cNvPr>
          <p:cNvGraphicFramePr/>
          <p:nvPr/>
        </p:nvGraphicFramePr>
        <p:xfrm>
          <a:off x="1615632" y="5083576"/>
          <a:ext cx="9520971" cy="151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409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15749A-52EC-4116-A871-E25A4B2B1B4A}"/>
              </a:ext>
            </a:extLst>
          </p:cNvPr>
          <p:cNvSpPr txBox="1"/>
          <p:nvPr/>
        </p:nvSpPr>
        <p:spPr>
          <a:xfrm>
            <a:off x="4006180" y="155292"/>
            <a:ext cx="6264696" cy="446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99" b="1" i="1" dirty="0"/>
              <a:t>МУНИЦИПАЛЬНЫЙ ДОЛГ 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E9D0A500-3D05-4719-8C2C-FA8D44FD24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48932"/>
              </p:ext>
            </p:extLst>
          </p:nvPr>
        </p:nvGraphicFramePr>
        <p:xfrm>
          <a:off x="1197868" y="707045"/>
          <a:ext cx="9865096" cy="4424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274">
                  <a:extLst>
                    <a:ext uri="{9D8B030D-6E8A-4147-A177-3AD203B41FA5}">
                      <a16:colId xmlns:a16="http://schemas.microsoft.com/office/drawing/2014/main" val="3703949024"/>
                    </a:ext>
                  </a:extLst>
                </a:gridCol>
                <a:gridCol w="2429412">
                  <a:extLst>
                    <a:ext uri="{9D8B030D-6E8A-4147-A177-3AD203B41FA5}">
                      <a16:colId xmlns:a16="http://schemas.microsoft.com/office/drawing/2014/main" val="2301336923"/>
                    </a:ext>
                  </a:extLst>
                </a:gridCol>
                <a:gridCol w="2503136">
                  <a:extLst>
                    <a:ext uri="{9D8B030D-6E8A-4147-A177-3AD203B41FA5}">
                      <a16:colId xmlns:a16="http://schemas.microsoft.com/office/drawing/2014/main" val="25023836"/>
                    </a:ext>
                  </a:extLst>
                </a:gridCol>
                <a:gridCol w="2466274">
                  <a:extLst>
                    <a:ext uri="{9D8B030D-6E8A-4147-A177-3AD203B41FA5}">
                      <a16:colId xmlns:a16="http://schemas.microsoft.com/office/drawing/2014/main" val="4242945570"/>
                    </a:ext>
                  </a:extLst>
                </a:gridCol>
              </a:tblGrid>
              <a:tr h="55460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01.01.2022 год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01.01.2023 год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01.01.2024 год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9074071"/>
                  </a:ext>
                </a:extLst>
              </a:tr>
              <a:tr h="2023335">
                <a:tc>
                  <a:txBody>
                    <a:bodyPr/>
                    <a:lstStyle/>
                    <a:p>
                      <a:r>
                        <a:rPr lang="ru-RU" sz="1800" dirty="0"/>
                        <a:t>Объём муниципального внутреннего долга муниципального образования город Горячий Ключ, всего, в том числе: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35 319,3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263751"/>
                  </a:ext>
                </a:extLst>
              </a:tr>
              <a:tr h="1029996">
                <a:tc>
                  <a:txBody>
                    <a:bodyPr/>
                    <a:lstStyle/>
                    <a:p>
                      <a:r>
                        <a:rPr lang="ru-RU" sz="1800" dirty="0"/>
                        <a:t>Бюджетные кредиты от других бюджетов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35 319,3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278963"/>
                  </a:ext>
                </a:extLst>
              </a:tr>
              <a:tr h="816183">
                <a:tc>
                  <a:txBody>
                    <a:bodyPr/>
                    <a:lstStyle/>
                    <a:p>
                      <a:r>
                        <a:rPr lang="ru-RU" sz="1800" dirty="0"/>
                        <a:t>Кредиты кредитных организаций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887837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616FF60-E48A-4694-A724-030902594A15}"/>
              </a:ext>
            </a:extLst>
          </p:cNvPr>
          <p:cNvSpPr txBox="1"/>
          <p:nvPr/>
        </p:nvSpPr>
        <p:spPr>
          <a:xfrm>
            <a:off x="909836" y="5366138"/>
            <a:ext cx="10585177" cy="1600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     </a:t>
            </a:r>
            <a:r>
              <a:rPr lang="ru-RU" sz="1600" dirty="0"/>
              <a:t>Объём муниципального долга муниципального образования город Горячий Ключ на 1 января 2022 года составил 35 319,3 тыс. рублей и не превысил предельных значений, установленных решением Совета муниципального образования город Горячий Ключ от 17 декабря 2021 года №108 «О бюджете муниципального образования город Горячий Ключ на 2022 год и на плановый период 2023 и 2024 годов».</a:t>
            </a:r>
          </a:p>
          <a:p>
            <a:endParaRPr lang="ru-RU" sz="1799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A2DF80-B742-4747-9591-CB5D8E57579C}"/>
              </a:ext>
            </a:extLst>
          </p:cNvPr>
          <p:cNvSpPr txBox="1"/>
          <p:nvPr/>
        </p:nvSpPr>
        <p:spPr>
          <a:xfrm>
            <a:off x="9589034" y="337841"/>
            <a:ext cx="1401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err="1"/>
              <a:t>тыс.рублей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18529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D2E31F-7F6B-4410-9BF4-818661FBAED5}"/>
              </a:ext>
            </a:extLst>
          </p:cNvPr>
          <p:cNvSpPr txBox="1"/>
          <p:nvPr/>
        </p:nvSpPr>
        <p:spPr>
          <a:xfrm>
            <a:off x="3046164" y="447540"/>
            <a:ext cx="7008688" cy="509588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>
              <a:tabLst>
                <a:tab pos="2299970" algn="l"/>
              </a:tabLst>
            </a:pP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2299970" algn="l"/>
              </a:tabLst>
            </a:pP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Финансового управления администрации </a:t>
            </a:r>
          </a:p>
          <a:p>
            <a:pPr algn="ctr">
              <a:tabLst>
                <a:tab pos="2299970" algn="l"/>
              </a:tabLst>
            </a:pP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образования город Горячий Ключ </a:t>
            </a:r>
          </a:p>
          <a:p>
            <a:pPr algn="ctr">
              <a:tabLst>
                <a:tab pos="2299970" algn="l"/>
              </a:tabLst>
            </a:pP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>
              <a:tabLst>
                <a:tab pos="2299970" algn="l"/>
              </a:tabLst>
            </a:pP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Юридический/фактический адрес: 353290, Краснодарский край, </a:t>
            </a:r>
            <a:r>
              <a:rPr lang="ru-RU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г.Горячий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Ключ,</a:t>
            </a:r>
          </a:p>
          <a:p>
            <a:pPr algn="ctr">
              <a:tabLst>
                <a:tab pos="2299970" algn="l"/>
              </a:tabLst>
            </a:pP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ул. Ленина, д. 191.</a:t>
            </a:r>
          </a:p>
          <a:p>
            <a:pPr algn="ctr">
              <a:spcBef>
                <a:spcPts val="1200"/>
              </a:spcBef>
            </a:pPr>
            <a:r>
              <a:rPr lang="ru-RU" sz="1800" kern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Телефон/факс: 8(86159) 3-56-33, 4-44-52</a:t>
            </a:r>
          </a:p>
          <a:p>
            <a:pPr algn="ctr">
              <a:spcBef>
                <a:spcPts val="1200"/>
              </a:spcBef>
            </a:pPr>
            <a:r>
              <a:rPr lang="en-US" sz="1800" kern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800" kern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kern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800" kern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kern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mail@gkfu.ru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540385" algn="l"/>
                <a:tab pos="1018540" algn="l"/>
              </a:tabLst>
            </a:pP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Официальный сайт Финансового управления администрации муниципального образования город Горячий Ключ: </a:t>
            </a:r>
            <a:r>
              <a:rPr lang="en-US" sz="18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ru-RU" sz="18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gorkluch</a:t>
            </a:r>
            <a:r>
              <a:rPr lang="ru-RU" sz="18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tabLst>
                <a:tab pos="540385" algn="l"/>
                <a:tab pos="1018540" algn="l"/>
              </a:tabLst>
            </a:pP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tabLst>
                <a:tab pos="540385" algn="l"/>
                <a:tab pos="1018540" algn="l"/>
              </a:tabLst>
            </a:pP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График работы:</a:t>
            </a:r>
            <a:b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понедельник – четверг с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-00 до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-00; перерыв с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-00 до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-50;</a:t>
            </a:r>
            <a:b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пятница с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-00 до 1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-00; перерыв с 1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-00 до 1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-40.</a:t>
            </a:r>
          </a:p>
        </p:txBody>
      </p:sp>
    </p:spTree>
    <p:extLst>
      <p:ext uri="{BB962C8B-B14F-4D97-AF65-F5344CB8AC3E}">
        <p14:creationId xmlns:p14="http://schemas.microsoft.com/office/powerpoint/2010/main" val="157326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9956" y="177801"/>
            <a:ext cx="9386281" cy="586903"/>
          </a:xfrm>
        </p:spPr>
        <p:txBody>
          <a:bodyPr rtlCol="0">
            <a:normAutofit/>
          </a:bodyPr>
          <a:lstStyle/>
          <a:p>
            <a:pPr rtl="0"/>
            <a:r>
              <a:rPr lang="ru-RU" sz="3200" b="1" i="1" dirty="0"/>
              <a:t>Уважаемые жители города Горячий Ключ</a:t>
            </a:r>
            <a:r>
              <a:rPr lang="ru-RU" sz="3200" i="1" dirty="0"/>
              <a:t>!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51D139-CED0-4CE3-A9D7-28CADDCFC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884" y="764704"/>
            <a:ext cx="10034353" cy="547260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800" dirty="0"/>
              <a:t> </a:t>
            </a:r>
            <a:r>
              <a:rPr lang="ru-RU" sz="1800" i="1" dirty="0"/>
              <a:t>В целях повышения прозрачности бюджета и бюджетного процесса финансовым управлением администрации муниципального образования город Горячий Ключ разработан информационный ресурс «Бюджет для граждан». Излагая материал, мы постарались в доступной для Вас форме разъяснить все тонкости сложных механизмов бюджетного процесса: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800" i="1" dirty="0"/>
              <a:t>как формируется доходная и расходная части бюджета городского округа;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800" i="1" dirty="0"/>
              <a:t>сколько средств расходуется на образование, физкультуру и спорт, жилищно-коммунальное хозяйство и другие отрасли.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i="1" dirty="0"/>
              <a:t>Ответы на эти вопросы содержит «Бюджет для граждан».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i="1" dirty="0"/>
              <a:t>В электронном «Бюджете для граждан» даны определения терминов, рассмотрен механизм бюджетного процесса  в городе.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i="1" dirty="0"/>
              <a:t>  Ключевые моменты бюджета на 2022 год и на плановый период 2023 и 2024 годов приведены в основном разделе практически в полном объёме и дают наглядное представление о сложившейся ситуации.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i="1" dirty="0"/>
              <a:t>Мы надеемся, что «Бюджет для граждан» будет интересен для каждого жителя нашего города.  </a:t>
            </a:r>
          </a:p>
        </p:txBody>
      </p:sp>
    </p:spTree>
    <p:extLst>
      <p:ext uri="{BB962C8B-B14F-4D97-AF65-F5344CB8AC3E}">
        <p14:creationId xmlns:p14="http://schemas.microsoft.com/office/powerpoint/2010/main" val="397065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91C9EB6-CE8C-4BE8-9B43-B4ABE35EC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1"/>
            <a:ext cx="9782801" cy="1052736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Основные направления бюджетной и налоговой политики города Горячий Ключ на 2022-2024 годы</a:t>
            </a: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593436" y="1484784"/>
            <a:ext cx="9782801" cy="4968552"/>
          </a:xfrm>
        </p:spPr>
        <p:txBody>
          <a:bodyPr rtlCol="0">
            <a:normAutofit/>
          </a:bodyPr>
          <a:lstStyle/>
          <a:p>
            <a:pPr rtl="0">
              <a:buFont typeface="Wingdings" panose="05000000000000000000" pitchFamily="2" charset="2"/>
              <a:buChar char="Ø"/>
            </a:pPr>
            <a:r>
              <a:rPr lang="ru-RU" sz="2000" dirty="0"/>
              <a:t> </a:t>
            </a:r>
            <a:r>
              <a:rPr lang="ru-RU" sz="2000" i="1" dirty="0"/>
              <a:t>Сбалансированность и финансовая устойчивость города 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ru-RU" sz="2000" i="1" dirty="0"/>
              <a:t> Эффективность оказания муниципальных услуг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ru-RU" sz="2000" i="1" dirty="0"/>
              <a:t> Повышение качества исполнения муниципальных программ 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ru-RU" sz="2000" i="1" dirty="0"/>
              <a:t> Повышение прозрачности, открытости качества бюджетного процесса и эффективности использования бюджетных расходов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ru-RU" sz="2000" i="1" dirty="0"/>
              <a:t> Совершенствование управления исполнения бюджета города 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ru-RU" sz="2000" i="1" dirty="0"/>
              <a:t> Управление муниципальным долгом  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ru-RU" sz="2000" i="1" dirty="0"/>
              <a:t> Развитие системы муниципального финансового контроля 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ru-RU" sz="2000" i="1" dirty="0"/>
              <a:t> Безусловное выполнение социальных обязательств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ru-RU" sz="2000" i="1" dirty="0"/>
              <a:t> Эффективность капитальных вложений </a:t>
            </a:r>
          </a:p>
        </p:txBody>
      </p:sp>
    </p:spTree>
    <p:extLst>
      <p:ext uri="{BB962C8B-B14F-4D97-AF65-F5344CB8AC3E}">
        <p14:creationId xmlns:p14="http://schemas.microsoft.com/office/powerpoint/2010/main" val="189325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658911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2400" b="1" i="1" dirty="0"/>
              <a:t>Основные мероприятия при формировании бюджета</a:t>
            </a: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593436" y="1052735"/>
            <a:ext cx="9782801" cy="5627463"/>
          </a:xfrm>
        </p:spPr>
        <p:txBody>
          <a:bodyPr rtlCol="0">
            <a:normAutofit fontScale="85000" lnSpcReduction="10000"/>
          </a:bodyPr>
          <a:lstStyle/>
          <a:p>
            <a:pPr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800" b="1" u="sng" dirty="0"/>
              <a:t>Бюджет</a:t>
            </a:r>
            <a:r>
              <a:rPr lang="ru-RU" sz="1800" dirty="0"/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800" b="1" u="sng" dirty="0"/>
              <a:t>Доходы бюджета </a:t>
            </a:r>
            <a:r>
              <a:rPr lang="ru-RU" sz="1800" dirty="0"/>
              <a:t>– денежные средства, поступающие в бюджет</a:t>
            </a:r>
          </a:p>
          <a:p>
            <a:pPr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800" b="1" u="sng" dirty="0"/>
              <a:t>Расходы бюджета </a:t>
            </a:r>
            <a:r>
              <a:rPr lang="ru-RU" sz="1800" dirty="0"/>
              <a:t>– денежные средства, выплачиваемые из бюджета</a:t>
            </a:r>
          </a:p>
          <a:p>
            <a:pPr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800" b="1" u="sng" dirty="0"/>
              <a:t>Бюджетная система </a:t>
            </a:r>
            <a:r>
              <a:rPr lang="ru-RU" sz="1800" dirty="0"/>
              <a:t>– совокупность федерального бюджета, бюджетов субъектов Российской Федерации, местных бюджетов и бюджетов государственных  внебюджетных фондов</a:t>
            </a:r>
          </a:p>
          <a:p>
            <a:pPr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800" b="1" u="sng" dirty="0"/>
              <a:t>Консолидированный бюджет </a:t>
            </a:r>
            <a:r>
              <a:rPr lang="ru-RU" sz="1800" dirty="0"/>
              <a:t>– свод бюджетов бюджетной системы на соответствующей  территории (без учета межбюджетных трансфертов между этими бюджетами)</a:t>
            </a:r>
          </a:p>
          <a:p>
            <a:pPr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800" b="1" u="sng" dirty="0"/>
              <a:t>Дефицит бюджета </a:t>
            </a:r>
            <a:r>
              <a:rPr lang="ru-RU" sz="1800" dirty="0"/>
              <a:t>– превышение расходов бюджета над его доходами </a:t>
            </a:r>
          </a:p>
          <a:p>
            <a:pPr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800" b="1" u="sng" dirty="0"/>
              <a:t>Профицит бюджета </a:t>
            </a:r>
            <a:r>
              <a:rPr lang="ru-RU" sz="1800" dirty="0"/>
              <a:t>– превышение доходов бюджета над его расходами </a:t>
            </a:r>
          </a:p>
          <a:p>
            <a:pPr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800" b="1" u="sng" dirty="0"/>
              <a:t>Бюджетный процесс </a:t>
            </a:r>
            <a:r>
              <a:rPr lang="ru-RU" sz="1800"/>
              <a:t>– регламентированная </a:t>
            </a:r>
            <a:r>
              <a:rPr lang="ru-RU" sz="1800" dirty="0"/>
              <a:t>законодательством деятельность органов исполнительной власти по составлению и рассмотрению проектов бюджетов, утверждению и исполнению бюджетов, контролю за их исполнением, осуществлению бюджетного учёта, составлению внешней проверке, рассмотрению и утверждению бюджетной отчетности.  </a:t>
            </a:r>
          </a:p>
          <a:p>
            <a:pPr marL="0" indent="0" rtl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6385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B954E-C5BC-425D-80CD-BC95950B2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7" y="692696"/>
            <a:ext cx="9685552" cy="194421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/>
              <a:t>Основные характеристики бюджета </a:t>
            </a:r>
            <a:br>
              <a:rPr lang="ru-RU" sz="2800" b="1" i="1" dirty="0"/>
            </a:br>
            <a:r>
              <a:rPr lang="ru-RU" sz="2800" b="1" i="1" dirty="0"/>
              <a:t>города Горячий Ключ</a:t>
            </a:r>
            <a:br>
              <a:rPr lang="ru-RU" sz="2800" b="1" dirty="0"/>
            </a:br>
            <a:r>
              <a:rPr lang="ru-RU" sz="2800" b="1" dirty="0"/>
              <a:t>                                                                          </a:t>
            </a:r>
            <a:br>
              <a:rPr lang="ru-RU" sz="2800" b="1" dirty="0"/>
            </a:br>
            <a:r>
              <a:rPr lang="ru-RU" sz="2800" b="1" dirty="0"/>
              <a:t>                                                                                </a:t>
            </a:r>
            <a:r>
              <a:rPr lang="ru-RU" sz="1800" b="1" dirty="0" err="1"/>
              <a:t>тыс.рублей</a:t>
            </a:r>
            <a:endParaRPr lang="ru-RU" sz="1800" b="1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96B33A8A-6E96-4BF0-B36D-B07C96BBC6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2968177"/>
              </p:ext>
            </p:extLst>
          </p:nvPr>
        </p:nvGraphicFramePr>
        <p:xfrm>
          <a:off x="1530439" y="2636912"/>
          <a:ext cx="9782172" cy="2633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543">
                  <a:extLst>
                    <a:ext uri="{9D8B030D-6E8A-4147-A177-3AD203B41FA5}">
                      <a16:colId xmlns:a16="http://schemas.microsoft.com/office/drawing/2014/main" val="2082944407"/>
                    </a:ext>
                  </a:extLst>
                </a:gridCol>
                <a:gridCol w="2445543">
                  <a:extLst>
                    <a:ext uri="{9D8B030D-6E8A-4147-A177-3AD203B41FA5}">
                      <a16:colId xmlns:a16="http://schemas.microsoft.com/office/drawing/2014/main" val="1383610319"/>
                    </a:ext>
                  </a:extLst>
                </a:gridCol>
                <a:gridCol w="2445543">
                  <a:extLst>
                    <a:ext uri="{9D8B030D-6E8A-4147-A177-3AD203B41FA5}">
                      <a16:colId xmlns:a16="http://schemas.microsoft.com/office/drawing/2014/main" val="1396195544"/>
                    </a:ext>
                  </a:extLst>
                </a:gridCol>
                <a:gridCol w="2445543">
                  <a:extLst>
                    <a:ext uri="{9D8B030D-6E8A-4147-A177-3AD203B41FA5}">
                      <a16:colId xmlns:a16="http://schemas.microsoft.com/office/drawing/2014/main" val="1183487860"/>
                    </a:ext>
                  </a:extLst>
                </a:gridCol>
              </a:tblGrid>
              <a:tr h="78140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2022 год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2023 год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2024 год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892188"/>
                  </a:ext>
                </a:extLst>
              </a:tr>
              <a:tr h="45272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Доходы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2 112 099,1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2 165 586,0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1 898 891,0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181504"/>
                  </a:ext>
                </a:extLst>
              </a:tr>
              <a:tr h="494065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Расходы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2 076 779,8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2 165 586,0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1898 891,0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5670226"/>
                  </a:ext>
                </a:extLst>
              </a:tr>
              <a:tr h="45272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Профицит (+)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+ 35 319,3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-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5384457"/>
                  </a:ext>
                </a:extLst>
              </a:tr>
              <a:tr h="45272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Дефицит (-)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734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383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B954E-C5BC-425D-80CD-BC95950B2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7" y="692696"/>
            <a:ext cx="9685552" cy="194421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ДОХОДЫ</a:t>
            </a:r>
            <a:br>
              <a:rPr lang="ru-RU" sz="2800" b="1" i="1" dirty="0">
                <a:solidFill>
                  <a:srgbClr val="7030A0"/>
                </a:solidFill>
              </a:rPr>
            </a:br>
            <a:r>
              <a:rPr lang="ru-RU" sz="2800" b="1" i="1" dirty="0">
                <a:solidFill>
                  <a:srgbClr val="7030A0"/>
                </a:solidFill>
              </a:rPr>
              <a:t>бюджета города Горячий Ключ</a:t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/>
              <a:t>                                                                          </a:t>
            </a:r>
            <a:br>
              <a:rPr lang="ru-RU" sz="2800" b="1" dirty="0"/>
            </a:br>
            <a:r>
              <a:rPr lang="ru-RU" sz="2800" b="1" dirty="0"/>
              <a:t>                                                                                </a:t>
            </a:r>
            <a:r>
              <a:rPr lang="ru-RU" sz="1800" b="1" dirty="0" err="1">
                <a:solidFill>
                  <a:srgbClr val="002060"/>
                </a:solidFill>
              </a:rPr>
              <a:t>тыс.рублей</a:t>
            </a:r>
            <a:endParaRPr lang="ru-RU" sz="18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96B33A8A-6E96-4BF0-B36D-B07C96BBC6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935955"/>
              </p:ext>
            </p:extLst>
          </p:nvPr>
        </p:nvGraphicFramePr>
        <p:xfrm>
          <a:off x="1530439" y="2636912"/>
          <a:ext cx="9782172" cy="3550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543">
                  <a:extLst>
                    <a:ext uri="{9D8B030D-6E8A-4147-A177-3AD203B41FA5}">
                      <a16:colId xmlns:a16="http://schemas.microsoft.com/office/drawing/2014/main" val="2082944407"/>
                    </a:ext>
                  </a:extLst>
                </a:gridCol>
                <a:gridCol w="2445543">
                  <a:extLst>
                    <a:ext uri="{9D8B030D-6E8A-4147-A177-3AD203B41FA5}">
                      <a16:colId xmlns:a16="http://schemas.microsoft.com/office/drawing/2014/main" val="1383610319"/>
                    </a:ext>
                  </a:extLst>
                </a:gridCol>
                <a:gridCol w="2445543">
                  <a:extLst>
                    <a:ext uri="{9D8B030D-6E8A-4147-A177-3AD203B41FA5}">
                      <a16:colId xmlns:a16="http://schemas.microsoft.com/office/drawing/2014/main" val="1396195544"/>
                    </a:ext>
                  </a:extLst>
                </a:gridCol>
                <a:gridCol w="2445543">
                  <a:extLst>
                    <a:ext uri="{9D8B030D-6E8A-4147-A177-3AD203B41FA5}">
                      <a16:colId xmlns:a16="http://schemas.microsoft.com/office/drawing/2014/main" val="1183487860"/>
                    </a:ext>
                  </a:extLst>
                </a:gridCol>
              </a:tblGrid>
              <a:tr h="78140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Наименование показателя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2022 год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2023 год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2024 год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892188"/>
                  </a:ext>
                </a:extLst>
              </a:tr>
              <a:tr h="452720">
                <a:tc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Налоговые и неналоговые доходы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857 663,5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868 038,4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891 159,7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181504"/>
                  </a:ext>
                </a:extLst>
              </a:tr>
              <a:tr h="494065">
                <a:tc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Межбюджетные трансферты, прочие безвозмездные поступления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1 254 435,6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1 297 547,6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1 007 731,3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5670226"/>
                  </a:ext>
                </a:extLst>
              </a:tr>
              <a:tr h="513561">
                <a:tc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Всего доходов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2 112 099,1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2 165 586,0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1 898 891,0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5384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15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B954E-C5BC-425D-80CD-BC95950B2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923" y="692696"/>
            <a:ext cx="9577065" cy="1728192"/>
          </a:xfrm>
        </p:spPr>
        <p:txBody>
          <a:bodyPr>
            <a:normAutofit/>
          </a:bodyPr>
          <a:lstStyle/>
          <a:p>
            <a:pPr algn="ctr"/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/>
              <a:t>                                                                          </a:t>
            </a:r>
            <a:br>
              <a:rPr lang="ru-RU" sz="2800" b="1" dirty="0"/>
            </a:br>
            <a:r>
              <a:rPr lang="ru-RU" sz="2800" b="1" dirty="0"/>
              <a:t>                                                                                </a:t>
            </a:r>
            <a:endParaRPr lang="ru-RU" sz="18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558926"/>
              </p:ext>
            </p:extLst>
          </p:nvPr>
        </p:nvGraphicFramePr>
        <p:xfrm>
          <a:off x="1341884" y="1052736"/>
          <a:ext cx="10034141" cy="5119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042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B954E-C5BC-425D-80CD-BC95950B2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439" y="726631"/>
            <a:ext cx="9782172" cy="1406225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НАЛОГОВЫЕ И НЕНАЛОГОВЫЕ ДОХОДЫ   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/>
              <a:t>                                                             </a:t>
            </a:r>
            <a:br>
              <a:rPr lang="ru-RU" sz="2800" b="1" dirty="0"/>
            </a:br>
            <a:r>
              <a:rPr lang="ru-RU" sz="2800" b="1" dirty="0"/>
              <a:t>                                                                                </a:t>
            </a:r>
            <a:r>
              <a:rPr lang="ru-RU" sz="1800" b="1" dirty="0" err="1">
                <a:solidFill>
                  <a:srgbClr val="7030A0"/>
                </a:solidFill>
              </a:rPr>
              <a:t>тыс.рублей</a:t>
            </a:r>
            <a:endParaRPr lang="ru-RU" sz="18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96B33A8A-6E96-4BF0-B36D-B07C96BBC6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2759340"/>
              </p:ext>
            </p:extLst>
          </p:nvPr>
        </p:nvGraphicFramePr>
        <p:xfrm>
          <a:off x="1530439" y="2276872"/>
          <a:ext cx="9782172" cy="3914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7869">
                  <a:extLst>
                    <a:ext uri="{9D8B030D-6E8A-4147-A177-3AD203B41FA5}">
                      <a16:colId xmlns:a16="http://schemas.microsoft.com/office/drawing/2014/main" val="2082944407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383610319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1396195544"/>
                    </a:ext>
                  </a:extLst>
                </a:gridCol>
                <a:gridCol w="2049847">
                  <a:extLst>
                    <a:ext uri="{9D8B030D-6E8A-4147-A177-3AD203B41FA5}">
                      <a16:colId xmlns:a16="http://schemas.microsoft.com/office/drawing/2014/main" val="1183487860"/>
                    </a:ext>
                  </a:extLst>
                </a:gridCol>
              </a:tblGrid>
              <a:tr h="61446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Наименование показателя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2022 год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2023 год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2024 год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892188"/>
                  </a:ext>
                </a:extLst>
              </a:tr>
              <a:tr h="552705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НАЛОГОВЫЕ ДОХОДЫ,</a:t>
                      </a:r>
                    </a:p>
                    <a:p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 том числе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747 809,5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756 578,8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778 610,5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181504"/>
                  </a:ext>
                </a:extLst>
              </a:tr>
              <a:tr h="380392">
                <a:tc>
                  <a:txBody>
                    <a:bodyPr/>
                    <a:lstStyle/>
                    <a:p>
                      <a:r>
                        <a:rPr lang="ru-RU" sz="150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+mn-cs"/>
                        </a:rPr>
                        <a:t>    </a:t>
                      </a:r>
                      <a:r>
                        <a:rPr lang="ru-RU" sz="15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прибыль организаций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45 889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48 183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50 592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5670226"/>
                  </a:ext>
                </a:extLst>
              </a:tr>
              <a:tr h="341377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  </a:t>
                      </a:r>
                      <a:r>
                        <a:rPr lang="ru-RU" sz="15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доходы физических лиц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441 881,3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436 754,7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443</a:t>
                      </a:r>
                      <a:r>
                        <a:rPr lang="ru-RU" sz="15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633,4</a:t>
                      </a:r>
                      <a:endParaRPr lang="ru-RU" sz="15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5384457"/>
                  </a:ext>
                </a:extLst>
              </a:tr>
              <a:tr h="585217"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Доходы от уплаты акцизов на </a:t>
                      </a:r>
                    </a:p>
                    <a:p>
                      <a:r>
                        <a:rPr lang="ru-RU" sz="15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нефтепродукты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40 801,1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42 025,1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43 706,1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5877652"/>
                  </a:ext>
                </a:extLst>
              </a:tr>
              <a:tr h="829057"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Налог, взимаемый в связи с </a:t>
                      </a:r>
                    </a:p>
                    <a:p>
                      <a:r>
                        <a:rPr lang="ru-RU" sz="15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применением упрощенной системы</a:t>
                      </a:r>
                    </a:p>
                    <a:p>
                      <a:r>
                        <a:rPr lang="ru-RU" sz="15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налогообложения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74 930,1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80 925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87 399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208902"/>
                  </a:ext>
                </a:extLst>
              </a:tr>
              <a:tr h="585217"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Единый налог на вмененный доход </a:t>
                      </a:r>
                    </a:p>
                    <a:p>
                      <a:r>
                        <a:rPr lang="ru-RU" sz="15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для отдельных видов деятельности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300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4188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539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Шаблон с оформлением из снежинок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565634_TF03460579.potx" id="{40D3241A-2CC1-4B91-9455-399A32BBE08D}" vid="{AC3AC366-9FEE-4E7E-8EB1-89A878B99460}"/>
    </a:ext>
  </a:extLst>
</a:theme>
</file>

<file path=ppt/theme/theme2.xml><?xml version="1.0" encoding="utf-8"?>
<a:theme xmlns:a="http://schemas.openxmlformats.org/drawingml/2006/main" name="Тема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3E783485-1103-4BBC-98A1-D39A248154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853CD7-B1C6-4FDD-B6D0-92A83B857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15ED37-D514-41C3-9B3C-B262145D17B7}">
  <ds:schemaRefs>
    <ds:schemaRef ds:uri="http://purl.org/dc/terms/"/>
    <ds:schemaRef ds:uri="a4f35948-e619-41b3-aa29-22878b09cfd2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0262f94-9f35-4ac3-9a90-690165a166b7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1489</TotalTime>
  <Words>2433</Words>
  <Application>Microsoft Office PowerPoint</Application>
  <PresentationFormat>Произвольный</PresentationFormat>
  <Paragraphs>628</Paragraphs>
  <Slides>26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Arial</vt:lpstr>
      <vt:lpstr>Arial Black</vt:lpstr>
      <vt:lpstr>Calibri</vt:lpstr>
      <vt:lpstr>Century Gothic</vt:lpstr>
      <vt:lpstr>Euphemia</vt:lpstr>
      <vt:lpstr>Oswald</vt:lpstr>
      <vt:lpstr>Times New Roman</vt:lpstr>
      <vt:lpstr>Wingdings</vt:lpstr>
      <vt:lpstr>Wingdings 3</vt:lpstr>
      <vt:lpstr>Шаблон с оформлением из снежинок</vt:lpstr>
      <vt:lpstr> БЮДЖЕТ ДЛЯ ГРАЖДАН </vt:lpstr>
      <vt:lpstr>При составлении проекта бюджета муниципального образования город Горячий Ключ на 2022 год и на плановый период 2023 и 2024 годов учтены:</vt:lpstr>
      <vt:lpstr>Уважаемые жители города Горячий Ключ!</vt:lpstr>
      <vt:lpstr>Основные направления бюджетной и налоговой политики города Горячий Ключ на 2022-2024 годы</vt:lpstr>
      <vt:lpstr>Основные мероприятия при формировании бюджета</vt:lpstr>
      <vt:lpstr>Основные характеристики бюджета  города Горячий Ключ                                                                                                                                                            тыс.рублей</vt:lpstr>
      <vt:lpstr>ДОХОДЫ бюджета города Горячий Ключ                                                                                                                                                            тыс.рублей</vt:lpstr>
      <vt:lpstr>                                                                                                                                                            </vt:lpstr>
      <vt:lpstr>НАЛОГОВЫЕ И НЕНАЛОГОВЫЕ ДОХОДЫ                                                                                                                                                  тыс.рублей</vt:lpstr>
      <vt:lpstr>НАЛОГОВЫЕ И НЕНАЛОГОВЫЕ ДОХОДЫ                                                                                                                                                  тыс.рублей</vt:lpstr>
      <vt:lpstr>НАЛОГОВЫЕ И НЕНАЛОГОВЫЕ ДОХОДЫ                                                                                                                                                  тыс.рублей</vt:lpstr>
      <vt:lpstr>НАЛОГОВЫЕ И НЕНАЛОГОВЫЕ ДОХОДЫ                                                                                                                                                  тыс.рублей</vt:lpstr>
      <vt:lpstr>                                                                                                                                               </vt:lpstr>
      <vt:lpstr>                                                                                                                                               </vt:lpstr>
      <vt:lpstr>Презентация PowerPoint</vt:lpstr>
      <vt:lpstr>Общие подходы к формированию расходов бюджета муниципального образования город Горячий Ключ</vt:lpstr>
      <vt:lpstr>Расходы бюджета города Горячий Ключ по разделам бюджетной классификации                                                                                         тыс.рублей</vt:lpstr>
      <vt:lpstr>Структура расходов бюджетов  города Горячий Ключ на 2022 год</vt:lpstr>
      <vt:lpstr>Презентация PowerPoint</vt:lpstr>
      <vt:lpstr>Презентация PowerPoint</vt:lpstr>
      <vt:lpstr>Динамика расходов социально-культурной сферы муниципального образования город Горячий Ключ                                                                                                 тыс. рублей</vt:lpstr>
      <vt:lpstr>Презентация PowerPoint</vt:lpstr>
      <vt:lpstr>Презентация PowerPoint</vt:lpstr>
      <vt:lpstr>                          Доля муниципальных программ в расходах бюджета                города Горячий Ключ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БЮДЖЕТ ДЛЯ ГРАЖДАН </dc:title>
  <dc:creator>Попцова Ольга Владимировна</dc:creator>
  <cp:lastModifiedBy>Комарова Инна Владимировна</cp:lastModifiedBy>
  <cp:revision>23</cp:revision>
  <cp:lastPrinted>2022-01-31T13:00:41Z</cp:lastPrinted>
  <dcterms:created xsi:type="dcterms:W3CDTF">2022-01-27T06:28:39Z</dcterms:created>
  <dcterms:modified xsi:type="dcterms:W3CDTF">2022-02-02T06:02:55Z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