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rawings/drawing1.xml" ContentType="application/vnd.openxmlformats-officedocument.drawingml.chartshapes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1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14.xml" ContentType="application/vnd.openxmlformats-officedocument.drawingml.chart+xml"/>
  <Override PartName="/ppt/notesSlides/notesSlide3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40" r:id="rId1"/>
    <p:sldMasterId id="2147484357" r:id="rId2"/>
  </p:sldMasterIdLst>
  <p:notesMasterIdLst>
    <p:notesMasterId r:id="rId35"/>
  </p:notesMasterIdLst>
  <p:sldIdLst>
    <p:sldId id="258" r:id="rId3"/>
    <p:sldId id="256" r:id="rId4"/>
    <p:sldId id="304" r:id="rId5"/>
    <p:sldId id="305" r:id="rId6"/>
    <p:sldId id="306" r:id="rId7"/>
    <p:sldId id="257" r:id="rId8"/>
    <p:sldId id="259" r:id="rId9"/>
    <p:sldId id="260" r:id="rId10"/>
    <p:sldId id="261" r:id="rId11"/>
    <p:sldId id="262" r:id="rId12"/>
    <p:sldId id="264" r:id="rId13"/>
    <p:sldId id="265" r:id="rId14"/>
    <p:sldId id="325" r:id="rId15"/>
    <p:sldId id="308" r:id="rId16"/>
    <p:sldId id="309" r:id="rId17"/>
    <p:sldId id="310" r:id="rId18"/>
    <p:sldId id="311" r:id="rId19"/>
    <p:sldId id="326" r:id="rId20"/>
    <p:sldId id="327" r:id="rId21"/>
    <p:sldId id="312" r:id="rId22"/>
    <p:sldId id="314" r:id="rId23"/>
    <p:sldId id="316" r:id="rId24"/>
    <p:sldId id="317" r:id="rId25"/>
    <p:sldId id="318" r:id="rId26"/>
    <p:sldId id="319" r:id="rId27"/>
    <p:sldId id="323" r:id="rId28"/>
    <p:sldId id="269" r:id="rId29"/>
    <p:sldId id="266" r:id="rId30"/>
    <p:sldId id="324" r:id="rId31"/>
    <p:sldId id="297" r:id="rId32"/>
    <p:sldId id="303" r:id="rId33"/>
    <p:sldId id="295" r:id="rId34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пцова Ольга Владимировна" initials="ПОВ" lastIdx="4" clrIdx="0">
    <p:extLst>
      <p:ext uri="{19B8F6BF-5375-455C-9EA6-DF929625EA0E}">
        <p15:presenceInfo xmlns:p15="http://schemas.microsoft.com/office/powerpoint/2012/main" userId="S-1-5-21-281888680-1664633561-1918786062-116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6BA2"/>
    <a:srgbClr val="CDE5A5"/>
    <a:srgbClr val="A9E1BA"/>
    <a:srgbClr val="E1DAD1"/>
    <a:srgbClr val="CEDCC2"/>
    <a:srgbClr val="DAE5D1"/>
    <a:srgbClr val="E0B7AA"/>
    <a:srgbClr val="FBCB9B"/>
    <a:srgbClr val="FF9966"/>
    <a:srgbClr val="2CA4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33" autoAdjust="0"/>
    <p:restoredTop sz="95407" autoAdjust="0"/>
  </p:normalViewPr>
  <p:slideViewPr>
    <p:cSldViewPr>
      <p:cViewPr varScale="1">
        <p:scale>
          <a:sx n="86" d="100"/>
          <a:sy n="86" d="100"/>
        </p:scale>
        <p:origin x="40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1.xm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 sz="1400">
                <a:solidFill>
                  <a:srgbClr val="17456F"/>
                </a:solidFill>
              </a:defRPr>
            </a:pPr>
            <a:r>
              <a:rPr lang="ru-RU" sz="1400" dirty="0">
                <a:solidFill>
                  <a:srgbClr val="17456F"/>
                </a:solidFill>
              </a:rPr>
              <a:t>Промышленное</a:t>
            </a:r>
            <a:r>
              <a:rPr lang="ru-RU" sz="1400" baseline="0" dirty="0">
                <a:solidFill>
                  <a:srgbClr val="17456F"/>
                </a:solidFill>
              </a:rPr>
              <a:t> производство </a:t>
            </a:r>
          </a:p>
          <a:p>
            <a:pPr>
              <a:defRPr sz="1400">
                <a:solidFill>
                  <a:srgbClr val="17456F"/>
                </a:solidFill>
              </a:defRPr>
            </a:pPr>
            <a:r>
              <a:rPr lang="ru-RU" sz="1400" baseline="0" dirty="0">
                <a:solidFill>
                  <a:srgbClr val="17456F"/>
                </a:solidFill>
              </a:rPr>
              <a:t>(млн рублей)</a:t>
            </a:r>
            <a:endParaRPr lang="ru-RU" sz="1400" dirty="0">
              <a:solidFill>
                <a:srgbClr val="17456F"/>
              </a:solidFill>
            </a:endParaRPr>
          </a:p>
        </c:rich>
      </c:tx>
      <c:layout>
        <c:manualLayout>
          <c:xMode val="edge"/>
          <c:yMode val="edge"/>
          <c:x val="0.14120256479438792"/>
          <c:y val="5.557117983939650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602351722824448E-2"/>
          <c:y val="0.35733440012041673"/>
          <c:w val="0.96795279451708427"/>
          <c:h val="0.3932900824639556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38100">
              <a:headEnd type="oval" w="med" len="med"/>
              <a:tailEnd type="oval" w="med" len="med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4.2571898141585789E-2"/>
                  <c:y val="-9.375E-2"/>
                </c:manualLayout>
              </c:layout>
              <c:tx>
                <c:rich>
                  <a:bodyPr/>
                  <a:lstStyle/>
                  <a:p>
                    <a:fld id="{AA7A6C2D-5F58-419C-9A17-6DF4CABBA498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FE74-433E-9402-59064EA6F9B8}"/>
                </c:ext>
              </c:extLst>
            </c:dLbl>
            <c:dLbl>
              <c:idx val="1"/>
              <c:layout>
                <c:manualLayout>
                  <c:x val="-6.3857847212378707E-2"/>
                  <c:y val="-8.1250000000000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E74-433E-9402-59064EA6F9B8}"/>
                </c:ext>
              </c:extLst>
            </c:dLbl>
            <c:dLbl>
              <c:idx val="2"/>
              <c:layout>
                <c:manualLayout>
                  <c:x val="-4.9611106428787605E-2"/>
                  <c:y val="-7.49999999999999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E74-433E-9402-59064EA6F9B8}"/>
                </c:ext>
              </c:extLst>
            </c:dLbl>
            <c:dLbl>
              <c:idx val="3"/>
              <c:layout>
                <c:manualLayout>
                  <c:x val="-5.2820280505231222E-2"/>
                  <c:y val="-6.87500000000000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E74-433E-9402-59064EA6F9B8}"/>
                </c:ext>
              </c:extLst>
            </c:dLbl>
            <c:dLbl>
              <c:idx val="4"/>
              <c:layout>
                <c:manualLayout>
                  <c:x val="0"/>
                  <c:y val="-8.74999999999999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E74-433E-9402-59064EA6F9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="1">
                    <a:latin typeface="Calibri" pitchFamily="34" charset="0"/>
                    <a:cs typeface="Calibri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2017 год                                 отчет</c:v>
                </c:pt>
                <c:pt idx="1">
                  <c:v>2018 год                                 отчет</c:v>
                </c:pt>
                <c:pt idx="2">
                  <c:v>2019 год                                 отчет</c:v>
                </c:pt>
              </c:strCache>
            </c:strRef>
          </c:cat>
          <c:val>
            <c:numRef>
              <c:f>Лист1!$B$2:$B$4</c:f>
              <c:numCache>
                <c:formatCode>#\ ##0.0</c:formatCode>
                <c:ptCount val="3"/>
                <c:pt idx="0">
                  <c:v>3388.7</c:v>
                </c:pt>
                <c:pt idx="1">
                  <c:v>3495.3</c:v>
                </c:pt>
                <c:pt idx="2">
                  <c:v>2533.6999999999998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E74-433E-9402-59064EA6F9B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44617568"/>
        <c:axId val="142948704"/>
      </c:lineChart>
      <c:catAx>
        <c:axId val="1446175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Calibri" pitchFamily="34" charset="0"/>
                <a:cs typeface="Calibri" pitchFamily="34" charset="0"/>
              </a:defRPr>
            </a:pPr>
            <a:endParaRPr lang="ru-RU"/>
          </a:p>
        </c:txPr>
        <c:crossAx val="142948704"/>
        <c:crosses val="autoZero"/>
        <c:auto val="1"/>
        <c:lblAlgn val="ctr"/>
        <c:lblOffset val="100"/>
        <c:noMultiLvlLbl val="0"/>
      </c:catAx>
      <c:valAx>
        <c:axId val="142948704"/>
        <c:scaling>
          <c:orientation val="minMax"/>
        </c:scaling>
        <c:delete val="1"/>
        <c:axPos val="l"/>
        <c:numFmt formatCode="#\ ##0.0" sourceLinked="1"/>
        <c:majorTickMark val="none"/>
        <c:minorTickMark val="none"/>
        <c:tickLblPos val="nextTo"/>
        <c:crossAx val="144617568"/>
        <c:crosses val="autoZero"/>
        <c:crossBetween val="between"/>
      </c:valAx>
    </c:plotArea>
    <c:plotVisOnly val="1"/>
    <c:dispBlanksAs val="gap"/>
    <c:showDLblsOverMax val="0"/>
  </c:chart>
  <c:spPr>
    <a:gradFill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732020516238932E-2"/>
          <c:y val="5.4705195129692533E-2"/>
          <c:w val="0.91526797948376104"/>
          <c:h val="0.794155708217606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dLbl>
              <c:idx val="0"/>
              <c:layout>
                <c:manualLayout>
                  <c:x val="-4.4839650584963253E-3"/>
                  <c:y val="-1.021531518143005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068-43A6-9A50-6AEA6E9D4951}"/>
                </c:ext>
              </c:extLst>
            </c:dLbl>
            <c:dLbl>
              <c:idx val="1"/>
              <c:layout>
                <c:manualLayout>
                  <c:x val="0"/>
                  <c:y val="-7.150106444629275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068-43A6-9A50-6AEA6E9D4951}"/>
                </c:ext>
              </c:extLst>
            </c:dLbl>
            <c:dLbl>
              <c:idx val="2"/>
              <c:layout>
                <c:manualLayout>
                  <c:x val="1.4946550194987751E-3"/>
                  <c:y val="-7.4288282542920919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068-43A6-9A50-6AEA6E9D4951}"/>
                </c:ext>
              </c:extLst>
            </c:dLbl>
            <c:dLbl>
              <c:idx val="3"/>
              <c:layout>
                <c:manualLayout>
                  <c:x val="-1.4946550194987751E-3"/>
                  <c:y val="-6.345254567674298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068-43A6-9A50-6AEA6E9D4951}"/>
                </c:ext>
              </c:extLst>
            </c:dLbl>
            <c:dLbl>
              <c:idx val="4"/>
              <c:layout>
                <c:manualLayout>
                  <c:x val="1.4946550194987751E-3"/>
                  <c:y val="1.176276229048143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068-43A6-9A50-6AEA6E9D4951}"/>
                </c:ext>
              </c:extLst>
            </c:dLbl>
            <c:dLbl>
              <c:idx val="5"/>
              <c:layout>
                <c:manualLayout>
                  <c:x val="-4.4839650584963253E-3"/>
                  <c:y val="-2.457663434221594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068-43A6-9A50-6AEA6E9D4951}"/>
                </c:ext>
              </c:extLst>
            </c:dLbl>
            <c:dLbl>
              <c:idx val="6"/>
              <c:layout>
                <c:manualLayout>
                  <c:x val="-2.9893100389975502E-3"/>
                  <c:y val="-1.668376937097079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068-43A6-9A50-6AEA6E9D4951}"/>
                </c:ext>
              </c:extLst>
            </c:dLbl>
            <c:dLbl>
              <c:idx val="7"/>
              <c:layout>
                <c:manualLayout>
                  <c:x val="5.9786200779951004E-3"/>
                  <c:y val="-1.953137963025753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068-43A6-9A50-6AEA6E9D4951}"/>
                </c:ext>
              </c:extLst>
            </c:dLbl>
            <c:dLbl>
              <c:idx val="8"/>
              <c:layout>
                <c:manualLayout>
                  <c:x val="-1.4946550194987751E-3"/>
                  <c:y val="-1.906695051901138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068-43A6-9A50-6AEA6E9D4951}"/>
                </c:ext>
              </c:extLst>
            </c:dLbl>
            <c:dLbl>
              <c:idx val="9"/>
              <c:layout>
                <c:manualLayout>
                  <c:x val="0"/>
                  <c:y val="-2.621705696364066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068-43A6-9A50-6AEA6E9D49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Calibri" pitchFamily="34" charset="0"/>
                    <a:cs typeface="Calibri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2012 год                                             отчет</c:v>
                </c:pt>
                <c:pt idx="1">
                  <c:v>2013 год                                             отчет</c:v>
                </c:pt>
                <c:pt idx="2">
                  <c:v>2014 год                                             отчет</c:v>
                </c:pt>
                <c:pt idx="3">
                  <c:v>2015 год                                             отчет</c:v>
                </c:pt>
                <c:pt idx="4">
                  <c:v>2016 год                                             отчет</c:v>
                </c:pt>
                <c:pt idx="5">
                  <c:v>2017 год                                             отчет</c:v>
                </c:pt>
                <c:pt idx="6">
                  <c:v>2018 год                                             отчет</c:v>
                </c:pt>
                <c:pt idx="7">
                  <c:v>2019 год                                             отчет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393.4</c:v>
                </c:pt>
                <c:pt idx="1">
                  <c:v>440.1</c:v>
                </c:pt>
                <c:pt idx="2">
                  <c:v>486.5</c:v>
                </c:pt>
                <c:pt idx="3">
                  <c:v>493.5</c:v>
                </c:pt>
                <c:pt idx="4">
                  <c:v>529.5</c:v>
                </c:pt>
                <c:pt idx="5">
                  <c:v>477.6</c:v>
                </c:pt>
                <c:pt idx="6" formatCode="0.0">
                  <c:v>591.1</c:v>
                </c:pt>
                <c:pt idx="7">
                  <c:v>648.1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068-43A6-9A50-6AEA6E9D49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2223744"/>
        <c:axId val="314643248"/>
      </c:barChart>
      <c:catAx>
        <c:axId val="3122237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alibri" pitchFamily="34" charset="0"/>
                <a:cs typeface="Calibri" pitchFamily="34" charset="0"/>
              </a:defRPr>
            </a:pPr>
            <a:endParaRPr lang="ru-RU"/>
          </a:p>
        </c:txPr>
        <c:crossAx val="314643248"/>
        <c:crossesAt val="0"/>
        <c:auto val="1"/>
        <c:lblAlgn val="ctr"/>
        <c:lblOffset val="100"/>
        <c:noMultiLvlLbl val="0"/>
      </c:catAx>
      <c:valAx>
        <c:axId val="314643248"/>
        <c:scaling>
          <c:orientation val="minMax"/>
          <c:max val="7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alibri" pitchFamily="34" charset="0"/>
                <a:cs typeface="Calibri" pitchFamily="34" charset="0"/>
              </a:defRPr>
            </a:pPr>
            <a:endParaRPr lang="ru-RU"/>
          </a:p>
        </c:txPr>
        <c:crossAx val="312223744"/>
        <c:crosses val="autoZero"/>
        <c:crossBetween val="between"/>
        <c:majorUnit val="200"/>
      </c:valAx>
    </c:plotArea>
    <c:plotVisOnly val="1"/>
    <c:dispBlanksAs val="gap"/>
    <c:showDLblsOverMax val="0"/>
  </c:chart>
  <c:spPr>
    <a:gradFill>
      <a:gsLst>
        <a:gs pos="0">
          <a:schemeClr val="accent1">
            <a:lumMod val="60000"/>
            <a:lumOff val="40000"/>
            <a:tint val="66000"/>
            <a:satMod val="160000"/>
          </a:schemeClr>
        </a:gs>
        <a:gs pos="100000">
          <a:schemeClr val="accent1">
            <a:lumMod val="75000"/>
          </a:schemeClr>
        </a:gs>
      </a:gsLst>
      <a:lin ang="16200000" scaled="1"/>
    </a:gradFill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2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230483434657131E-2"/>
          <c:y val="0.30924757462747116"/>
          <c:w val="0.6312878457087886"/>
          <c:h val="0.66808099397267751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408776501146729"/>
          <c:y val="3.915974514519778E-2"/>
          <c:w val="0.3522863308038986"/>
          <c:h val="0.92374154892777272"/>
        </c:manualLayout>
      </c:layout>
      <c:overlay val="0"/>
      <c:spPr>
        <a:effectLst>
          <a:softEdge rad="0"/>
        </a:effectLst>
      </c:spPr>
      <c:txPr>
        <a:bodyPr rot="0" vert="horz"/>
        <a:lstStyle/>
        <a:p>
          <a:pPr>
            <a:defRPr sz="1200" b="1">
              <a:solidFill>
                <a:schemeClr val="tx1">
                  <a:lumMod val="95000"/>
                </a:schemeClr>
              </a:solidFill>
              <a:latin typeface="Calibri" pitchFamily="34" charset="0"/>
              <a:cs typeface="Calibri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0"/>
      <c:depthPercent val="100"/>
      <c:rAngAx val="0"/>
    </c:view3D>
    <c:floor>
      <c:thickness val="0"/>
      <c:spPr>
        <a:solidFill>
          <a:schemeClr val="lt1"/>
        </a:solidFill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7260882059516467"/>
          <c:y val="0.13967399789743212"/>
          <c:w val="0.70152427711543863"/>
          <c:h val="0.78386851664879831"/>
        </c:manualLayout>
      </c:layout>
      <c:bar3DChart>
        <c:barDir val="bar"/>
        <c:grouping val="clustered"/>
        <c:varyColors val="0"/>
        <c:ser>
          <c:idx val="0"/>
          <c:order val="0"/>
          <c:spPr>
            <a:pattFill prst="ltDnDiag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solidFill>
                <a:schemeClr val="accent1"/>
              </a:solidFill>
            </a:ln>
            <a:effectLst/>
            <a:sp3d>
              <a:contourClr>
                <a:schemeClr val="accent1"/>
              </a:contourClr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47,0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7444-4E1C-8E3F-ED89842C4ED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52,2%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7444-4E1C-8E3F-ED89842C4EDA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краевой бюджет</c:v>
                </c:pt>
                <c:pt idx="1">
                  <c:v>городской бюджет</c:v>
                </c:pt>
                <c:pt idx="2">
                  <c:v>федеральный бюджет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0.47</c:v>
                </c:pt>
                <c:pt idx="1">
                  <c:v>0.52200000000000002</c:v>
                </c:pt>
                <c:pt idx="2">
                  <c:v>8.0000000000000002E-3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Лист1!$B$1</c15:sqref>
                        </c15:formulaRef>
                      </c:ext>
                    </c:extLst>
                    <c:strCache>
                      <c:ptCount val="1"/>
                      <c:pt idx="0">
                        <c:v>Ряд 1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0-9A76-4B7E-9F54-7EDE1CE3BB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gapDepth val="100"/>
        <c:shape val="box"/>
        <c:axId val="314645600"/>
        <c:axId val="314645992"/>
        <c:axId val="0"/>
      </c:bar3DChart>
      <c:catAx>
        <c:axId val="3146456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4645992"/>
        <c:crosses val="autoZero"/>
        <c:auto val="1"/>
        <c:lblAlgn val="l"/>
        <c:lblOffset val="100"/>
        <c:noMultiLvlLbl val="0"/>
      </c:catAx>
      <c:valAx>
        <c:axId val="314645992"/>
        <c:scaling>
          <c:orientation val="minMax"/>
        </c:scaling>
        <c:delete val="0"/>
        <c:axPos val="b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4645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299873085548814E-2"/>
          <c:y val="0.23913454060659928"/>
          <c:w val="0.4367422303255557"/>
          <c:h val="0.7326463726252637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4BB-44D2-9A67-EEBBA81A9FF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4BB-44D2-9A67-EEBBA81A9FF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4BB-44D2-9A67-EEBBA81A9FF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4BB-44D2-9A67-EEBBA81A9FF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4BB-44D2-9A67-EEBBA81A9FF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4BB-44D2-9A67-EEBBA81A9FF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4BB-44D2-9A67-EEBBA81A9FF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54BB-44D2-9A67-EEBBA81A9FFF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54BB-44D2-9A67-EEBBA81A9FFF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54BB-44D2-9A67-EEBBA81A9FFF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54BB-44D2-9A67-EEBBA81A9FFF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54BB-44D2-9A67-EEBBA81A9FFF}"/>
              </c:ext>
            </c:extLst>
          </c:dPt>
          <c:dLbls>
            <c:dLbl>
              <c:idx val="0"/>
              <c:layout>
                <c:manualLayout>
                  <c:x val="2.4068710852499092E-2"/>
                  <c:y val="4.156649261193200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4BB-44D2-9A67-EEBBA81A9FFF}"/>
                </c:ext>
              </c:extLst>
            </c:dLbl>
            <c:dLbl>
              <c:idx val="3"/>
              <c:layout>
                <c:manualLayout>
                  <c:x val="-4.0907227500942087E-3"/>
                  <c:y val="3.037292152723771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4BB-44D2-9A67-EEBBA81A9FFF}"/>
                </c:ext>
              </c:extLst>
            </c:dLbl>
            <c:dLbl>
              <c:idx val="4"/>
              <c:layout>
                <c:manualLayout>
                  <c:x val="-9.2212764163191359E-3"/>
                  <c:y val="-1.421860534014739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4BB-44D2-9A67-EEBBA81A9FFF}"/>
                </c:ext>
              </c:extLst>
            </c:dLbl>
            <c:dLbl>
              <c:idx val="5"/>
              <c:layout>
                <c:manualLayout>
                  <c:x val="-4.550034294938235E-2"/>
                  <c:y val="-7.8252786727400658E-2"/>
                </c:manualLayout>
              </c:layout>
              <c:tx>
                <c:rich>
                  <a:bodyPr/>
                  <a:lstStyle/>
                  <a:p>
                    <a:fld id="{5345309D-B6F6-4E7F-ACB2-DB5B83B3EC9B}" type="VALUE">
                      <a:rPr lang="en-US" smtClean="0"/>
                      <a:pPr/>
                      <a:t>[ЗНАЧЕНИЕ]</a:t>
                    </a:fld>
                    <a:r>
                      <a:rPr lang="en-US" dirty="0"/>
                      <a:t> 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54BB-44D2-9A67-EEBBA81A9FFF}"/>
                </c:ext>
              </c:extLst>
            </c:dLbl>
            <c:dLbl>
              <c:idx val="6"/>
              <c:layout>
                <c:manualLayout>
                  <c:x val="6.673660317411954E-3"/>
                  <c:y val="1.670740288116135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ln>
                        <a:solidFill>
                          <a:srgbClr val="0070C0"/>
                        </a:solidFill>
                      </a:ln>
                      <a:solidFill>
                        <a:srgbClr val="FFFF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4BB-44D2-9A67-EEBBA81A9FFF}"/>
                </c:ext>
              </c:extLst>
            </c:dLbl>
            <c:dLbl>
              <c:idx val="7"/>
              <c:layout>
                <c:manualLayout>
                  <c:x val="1.2519584098539845E-2"/>
                  <c:y val="8.4435062770803239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4BB-44D2-9A67-EEBBA81A9FFF}"/>
                </c:ext>
              </c:extLst>
            </c:dLbl>
            <c:dLbl>
              <c:idx val="8"/>
              <c:layout>
                <c:manualLayout>
                  <c:x val="-1.0298636392636092E-2"/>
                  <c:y val="1.663889197496574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4BB-44D2-9A67-EEBBA81A9FFF}"/>
                </c:ext>
              </c:extLst>
            </c:dLbl>
            <c:dLbl>
              <c:idx val="10"/>
              <c:layout>
                <c:manualLayout>
                  <c:x val="9.6609293564009019E-2"/>
                  <c:y val="7.6184127689515766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54BB-44D2-9A67-EEBBA81A9F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ln>
                      <a:solidFill>
                        <a:srgbClr val="0070C0"/>
                      </a:solidFill>
                    </a:ln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Лист1!$A$2:$A$13</c:f>
              <c:strCache>
                <c:ptCount val="11"/>
                <c:pt idx="0">
                  <c:v>Общегосударственные вопросы 205 561,1</c:v>
                </c:pt>
                <c:pt idx="1">
                  <c:v>Национальная оборона - 44,1</c:v>
                </c:pt>
                <c:pt idx="2">
                  <c:v>Национальная безопасность и правоохранительная деятельность - 23 425,9</c:v>
                </c:pt>
                <c:pt idx="3">
                  <c:v>Национальная экономика - 117 468,4</c:v>
                </c:pt>
                <c:pt idx="4">
                  <c:v>Жилищно-коммунальное хозяйство - 183 899,3</c:v>
                </c:pt>
                <c:pt idx="5">
                  <c:v>Образование - 805 573,4</c:v>
                </c:pt>
                <c:pt idx="6">
                  <c:v>Культура и кинематография - 110 312,9</c:v>
                </c:pt>
                <c:pt idx="7">
                  <c:v>Социальная политика - 101 859,3</c:v>
                </c:pt>
                <c:pt idx="8">
                  <c:v>Физическая культура и спорт - 69 294,4</c:v>
                </c:pt>
                <c:pt idx="9">
                  <c:v>Средство массовой информации - 4 545,0</c:v>
                </c:pt>
                <c:pt idx="10">
                  <c:v>Обслуживание государственного и муниципального долга - 2 140,9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 formatCode="0.00%">
                  <c:v>0.127</c:v>
                </c:pt>
                <c:pt idx="2" formatCode="0.00%">
                  <c:v>1.4E-2</c:v>
                </c:pt>
                <c:pt idx="3" formatCode="0.00%">
                  <c:v>7.1999999999999995E-2</c:v>
                </c:pt>
                <c:pt idx="4" formatCode="0.00%">
                  <c:v>0.113</c:v>
                </c:pt>
                <c:pt idx="5" formatCode="0.00%">
                  <c:v>0.496</c:v>
                </c:pt>
                <c:pt idx="6" formatCode="0.00%">
                  <c:v>6.8000000000000005E-2</c:v>
                </c:pt>
                <c:pt idx="7" formatCode="0.00%">
                  <c:v>6.3E-2</c:v>
                </c:pt>
                <c:pt idx="8" formatCode="0.00%">
                  <c:v>4.2999999999999997E-2</c:v>
                </c:pt>
                <c:pt idx="9" formatCode="0.00%">
                  <c:v>3.0000000000000001E-3</c:v>
                </c:pt>
                <c:pt idx="10" formatCode="0.00%">
                  <c:v>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54BB-44D2-9A67-EEBBA81A9FF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A-54BB-44D2-9A67-EEBBA81A9FF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C-54BB-44D2-9A67-EEBBA81A9FF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E-54BB-44D2-9A67-EEBBA81A9FF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0-54BB-44D2-9A67-EEBBA81A9FF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2-54BB-44D2-9A67-EEBBA81A9FF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4-54BB-44D2-9A67-EEBBA81A9FF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6-54BB-44D2-9A67-EEBBA81A9FF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8-54BB-44D2-9A67-EEBBA81A9FFF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A-54BB-44D2-9A67-EEBBA81A9FFF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C-54BB-44D2-9A67-EEBBA81A9FFF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E-54BB-44D2-9A67-EEBBA81A9FFF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0-54BB-44D2-9A67-EEBBA81A9FFF}"/>
              </c:ext>
            </c:extLst>
          </c:dPt>
          <c:cat>
            <c:strRef>
              <c:f>Лист1!$A$2:$A$13</c:f>
              <c:strCache>
                <c:ptCount val="11"/>
                <c:pt idx="0">
                  <c:v>Общегосударственные вопросы 205 561,1</c:v>
                </c:pt>
                <c:pt idx="1">
                  <c:v>Национальная оборона - 44,1</c:v>
                </c:pt>
                <c:pt idx="2">
                  <c:v>Национальная безопасность и правоохранительная деятельность - 23 425,9</c:v>
                </c:pt>
                <c:pt idx="3">
                  <c:v>Национальная экономика - 117 468,4</c:v>
                </c:pt>
                <c:pt idx="4">
                  <c:v>Жилищно-коммунальное хозяйство - 183 899,3</c:v>
                </c:pt>
                <c:pt idx="5">
                  <c:v>Образование - 805 573,4</c:v>
                </c:pt>
                <c:pt idx="6">
                  <c:v>Культура и кинематография - 110 312,9</c:v>
                </c:pt>
                <c:pt idx="7">
                  <c:v>Социальная политика - 101 859,3</c:v>
                </c:pt>
                <c:pt idx="8">
                  <c:v>Физическая культура и спорт - 69 294,4</c:v>
                </c:pt>
                <c:pt idx="9">
                  <c:v>Средство массовой информации - 4 545,0</c:v>
                </c:pt>
                <c:pt idx="10">
                  <c:v>Обслуживание государственного и муниципального долга - 2 140,9</c:v>
                </c:pt>
              </c:strCache>
            </c:strRef>
          </c:cat>
          <c:val>
            <c:numRef>
              <c:f>Лист1!$C$2:$C$13</c:f>
              <c:numCache>
                <c:formatCode>General</c:formatCode>
                <c:ptCount val="12"/>
              </c:numCache>
            </c:numRef>
          </c:val>
          <c:extLst>
            <c:ext xmlns:c16="http://schemas.microsoft.com/office/drawing/2014/chart" uri="{C3380CC4-5D6E-409C-BE32-E72D297353CC}">
              <c16:uniqueId val="{00000031-54BB-44D2-9A67-EEBBA81A9FF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3-54BB-44D2-9A67-EEBBA81A9FF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5-54BB-44D2-9A67-EEBBA81A9FF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7-54BB-44D2-9A67-EEBBA81A9FF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9-54BB-44D2-9A67-EEBBA81A9FF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B-54BB-44D2-9A67-EEBBA81A9FF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D-54BB-44D2-9A67-EEBBA81A9FF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F-54BB-44D2-9A67-EEBBA81A9FF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1-54BB-44D2-9A67-EEBBA81A9FFF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3-54BB-44D2-9A67-EEBBA81A9FFF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5-54BB-44D2-9A67-EEBBA81A9FFF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7-54BB-44D2-9A67-EEBBA81A9FFF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9-54BB-44D2-9A67-EEBBA81A9FFF}"/>
              </c:ext>
            </c:extLst>
          </c:dPt>
          <c:cat>
            <c:strRef>
              <c:f>Лист1!$A$2:$A$13</c:f>
              <c:strCache>
                <c:ptCount val="11"/>
                <c:pt idx="0">
                  <c:v>Общегосударственные вопросы 205 561,1</c:v>
                </c:pt>
                <c:pt idx="1">
                  <c:v>Национальная оборона - 44,1</c:v>
                </c:pt>
                <c:pt idx="2">
                  <c:v>Национальная безопасность и правоохранительная деятельность - 23 425,9</c:v>
                </c:pt>
                <c:pt idx="3">
                  <c:v>Национальная экономика - 117 468,4</c:v>
                </c:pt>
                <c:pt idx="4">
                  <c:v>Жилищно-коммунальное хозяйство - 183 899,3</c:v>
                </c:pt>
                <c:pt idx="5">
                  <c:v>Образование - 805 573,4</c:v>
                </c:pt>
                <c:pt idx="6">
                  <c:v>Культура и кинематография - 110 312,9</c:v>
                </c:pt>
                <c:pt idx="7">
                  <c:v>Социальная политика - 101 859,3</c:v>
                </c:pt>
                <c:pt idx="8">
                  <c:v>Физическая культура и спорт - 69 294,4</c:v>
                </c:pt>
                <c:pt idx="9">
                  <c:v>Средство массовой информации - 4 545,0</c:v>
                </c:pt>
                <c:pt idx="10">
                  <c:v>Обслуживание государственного и муниципального долга - 2 140,9</c:v>
                </c:pt>
              </c:strCache>
            </c:strRef>
          </c:cat>
          <c:val>
            <c:numRef>
              <c:f>Лист1!$D$2:$D$13</c:f>
              <c:numCache>
                <c:formatCode>General</c:formatCode>
                <c:ptCount val="12"/>
              </c:numCache>
            </c:numRef>
          </c:val>
          <c:extLst>
            <c:ext xmlns:c16="http://schemas.microsoft.com/office/drawing/2014/chart" uri="{C3380CC4-5D6E-409C-BE32-E72D297353CC}">
              <c16:uniqueId val="{0000004A-54BB-44D2-9A67-EEBBA81A9FF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C-54BB-44D2-9A67-EEBBA81A9FF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E-54BB-44D2-9A67-EEBBA81A9FF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0-54BB-44D2-9A67-EEBBA81A9FF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2-54BB-44D2-9A67-EEBBA81A9FF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4-54BB-44D2-9A67-EEBBA81A9FF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6-54BB-44D2-9A67-EEBBA81A9FF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8-54BB-44D2-9A67-EEBBA81A9FF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A-54BB-44D2-9A67-EEBBA81A9FFF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C-54BB-44D2-9A67-EEBBA81A9FFF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E-54BB-44D2-9A67-EEBBA81A9FFF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0-54BB-44D2-9A67-EEBBA81A9FFF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2-54BB-44D2-9A67-EEBBA81A9FFF}"/>
              </c:ext>
            </c:extLst>
          </c:dPt>
          <c:cat>
            <c:strRef>
              <c:f>Лист1!$A$2:$A$13</c:f>
              <c:strCache>
                <c:ptCount val="11"/>
                <c:pt idx="0">
                  <c:v>Общегосударственные вопросы 205 561,1</c:v>
                </c:pt>
                <c:pt idx="1">
                  <c:v>Национальная оборона - 44,1</c:v>
                </c:pt>
                <c:pt idx="2">
                  <c:v>Национальная безопасность и правоохранительная деятельность - 23 425,9</c:v>
                </c:pt>
                <c:pt idx="3">
                  <c:v>Национальная экономика - 117 468,4</c:v>
                </c:pt>
                <c:pt idx="4">
                  <c:v>Жилищно-коммунальное хозяйство - 183 899,3</c:v>
                </c:pt>
                <c:pt idx="5">
                  <c:v>Образование - 805 573,4</c:v>
                </c:pt>
                <c:pt idx="6">
                  <c:v>Культура и кинематография - 110 312,9</c:v>
                </c:pt>
                <c:pt idx="7">
                  <c:v>Социальная политика - 101 859,3</c:v>
                </c:pt>
                <c:pt idx="8">
                  <c:v>Физическая культура и спорт - 69 294,4</c:v>
                </c:pt>
                <c:pt idx="9">
                  <c:v>Средство массовой информации - 4 545,0</c:v>
                </c:pt>
                <c:pt idx="10">
                  <c:v>Обслуживание государственного и муниципального долга - 2 140,9</c:v>
                </c:pt>
              </c:strCache>
            </c:strRef>
          </c:cat>
          <c:val>
            <c:numRef>
              <c:f>Лист1!$E$2:$E$13</c:f>
              <c:numCache>
                <c:formatCode>General</c:formatCode>
                <c:ptCount val="12"/>
              </c:numCache>
            </c:numRef>
          </c:val>
          <c:extLst>
            <c:ext xmlns:c16="http://schemas.microsoft.com/office/drawing/2014/chart" uri="{C3380CC4-5D6E-409C-BE32-E72D297353CC}">
              <c16:uniqueId val="{00000063-54BB-44D2-9A67-EEBBA81A9FFF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5-54BB-44D2-9A67-EEBBA81A9FF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7-54BB-44D2-9A67-EEBBA81A9FF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9-54BB-44D2-9A67-EEBBA81A9FF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B-54BB-44D2-9A67-EEBBA81A9FF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D-54BB-44D2-9A67-EEBBA81A9FF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F-54BB-44D2-9A67-EEBBA81A9FF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1-54BB-44D2-9A67-EEBBA81A9FF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3-54BB-44D2-9A67-EEBBA81A9FFF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5-54BB-44D2-9A67-EEBBA81A9FFF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7-54BB-44D2-9A67-EEBBA81A9FFF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9-54BB-44D2-9A67-EEBBA81A9FFF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B-54BB-44D2-9A67-EEBBA81A9FFF}"/>
              </c:ext>
            </c:extLst>
          </c:dPt>
          <c:cat>
            <c:strRef>
              <c:f>Лист1!$A$2:$A$13</c:f>
              <c:strCache>
                <c:ptCount val="11"/>
                <c:pt idx="0">
                  <c:v>Общегосударственные вопросы 205 561,1</c:v>
                </c:pt>
                <c:pt idx="1">
                  <c:v>Национальная оборона - 44,1</c:v>
                </c:pt>
                <c:pt idx="2">
                  <c:v>Национальная безопасность и правоохранительная деятельность - 23 425,9</c:v>
                </c:pt>
                <c:pt idx="3">
                  <c:v>Национальная экономика - 117 468,4</c:v>
                </c:pt>
                <c:pt idx="4">
                  <c:v>Жилищно-коммунальное хозяйство - 183 899,3</c:v>
                </c:pt>
                <c:pt idx="5">
                  <c:v>Образование - 805 573,4</c:v>
                </c:pt>
                <c:pt idx="6">
                  <c:v>Культура и кинематография - 110 312,9</c:v>
                </c:pt>
                <c:pt idx="7">
                  <c:v>Социальная политика - 101 859,3</c:v>
                </c:pt>
                <c:pt idx="8">
                  <c:v>Физическая культура и спорт - 69 294,4</c:v>
                </c:pt>
                <c:pt idx="9">
                  <c:v>Средство массовой информации - 4 545,0</c:v>
                </c:pt>
                <c:pt idx="10">
                  <c:v>Обслуживание государственного и муниципального долга - 2 140,9</c:v>
                </c:pt>
              </c:strCache>
            </c:strRef>
          </c:cat>
          <c:val>
            <c:numRef>
              <c:f>Лист1!$F$2:$F$13</c:f>
              <c:numCache>
                <c:formatCode>General</c:formatCode>
                <c:ptCount val="12"/>
              </c:numCache>
            </c:numRef>
          </c:val>
          <c:extLst>
            <c:ext xmlns:c16="http://schemas.microsoft.com/office/drawing/2014/chart" uri="{C3380CC4-5D6E-409C-BE32-E72D297353CC}">
              <c16:uniqueId val="{0000007C-54BB-44D2-9A67-EEBBA81A9F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11"/>
        <c:delete val="1"/>
      </c:legendEntry>
      <c:layout>
        <c:manualLayout>
          <c:xMode val="edge"/>
          <c:yMode val="edge"/>
          <c:x val="0.59295650183241155"/>
          <c:y val="8.0404769840388093E-2"/>
          <c:w val="0.39760361497568442"/>
          <c:h val="0.907386771840165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0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14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06729166961018E-3"/>
          <c:y val="0.16143666571084295"/>
          <c:w val="0.58556123530643045"/>
          <c:h val="0.8308409446672088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3447-4468-B541-284B9F47EFB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3447-4468-B541-284B9F47EFB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3447-4468-B541-284B9F47EFB2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3447-4468-B541-284B9F47EFB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3447-4468-B541-284B9F47EFB2}"/>
              </c:ext>
            </c:extLst>
          </c:dPt>
          <c:dPt>
            <c:idx val="5"/>
            <c:bubble3D val="0"/>
            <c:explosion val="21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3447-4468-B541-284B9F47EFB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D-3447-4468-B541-284B9F47EFB2}"/>
              </c:ext>
            </c:extLst>
          </c:dPt>
          <c:dLbls>
            <c:dLbl>
              <c:idx val="0"/>
              <c:layout>
                <c:manualLayout>
                  <c:x val="-1.5720473604324929E-2"/>
                  <c:y val="3.266769126117315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447-4468-B541-284B9F47EFB2}"/>
                </c:ext>
              </c:extLst>
            </c:dLbl>
            <c:dLbl>
              <c:idx val="1"/>
              <c:layout>
                <c:manualLayout>
                  <c:x val="-4.9626122504972572E-4"/>
                  <c:y val="5.757940342534552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447-4468-B541-284B9F47EFB2}"/>
                </c:ext>
              </c:extLst>
            </c:dLbl>
            <c:dLbl>
              <c:idx val="2"/>
              <c:layout>
                <c:manualLayout>
                  <c:x val="-3.5878014051818632E-2"/>
                  <c:y val="1.219540299304504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447-4468-B541-284B9F47EFB2}"/>
                </c:ext>
              </c:extLst>
            </c:dLbl>
            <c:dLbl>
              <c:idx val="3"/>
              <c:layout>
                <c:manualLayout>
                  <c:x val="-1.2479227854003195E-2"/>
                  <c:y val="-6.4288802146244706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447-4468-B541-284B9F47EFB2}"/>
                </c:ext>
              </c:extLst>
            </c:dLbl>
            <c:dLbl>
              <c:idx val="4"/>
              <c:layout>
                <c:manualLayout>
                  <c:x val="-3.3992112713066576E-2"/>
                  <c:y val="-7.812380799501582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447-4468-B541-284B9F47EFB2}"/>
                </c:ext>
              </c:extLst>
            </c:dLbl>
            <c:dLbl>
              <c:idx val="5"/>
              <c:layout>
                <c:manualLayout>
                  <c:x val="4.552694078351913E-3"/>
                  <c:y val="-2.053447119480221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447-4468-B541-284B9F47EFB2}"/>
                </c:ext>
              </c:extLst>
            </c:dLbl>
            <c:dLbl>
              <c:idx val="6"/>
              <c:layout>
                <c:manualLayout>
                  <c:x val="2.9327725831507726E-2"/>
                  <c:y val="-1.778150002454238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447-4468-B541-284B9F47EFB2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accent3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Расходы на выплаты персоналу органов местного самоуправления, казенным учреждениям - 188 137,3</c:v>
                </c:pt>
                <c:pt idx="1">
                  <c:v>Закупка товаров, работ и услуг для обеспечения муниципальных нужд -223 793,9</c:v>
                </c:pt>
                <c:pt idx="2">
                  <c:v>Социальное обеспечение населения - 66 650,1</c:v>
                </c:pt>
                <c:pt idx="3">
                  <c:v>Капитальные вложения в объекты недвижимого имущества - 103 829,5</c:v>
                </c:pt>
                <c:pt idx="4">
                  <c:v>Обслуживание государственного (мунципального) долга - 2 140,9</c:v>
                </c:pt>
                <c:pt idx="5">
                  <c:v>Субсидии бюджетным и автономным учреждениям - 989 502,0</c:v>
                </c:pt>
                <c:pt idx="6">
                  <c:v>Иные расходы - 50 071,0</c:v>
                </c:pt>
              </c:strCache>
            </c:strRef>
          </c:cat>
          <c:val>
            <c:numRef>
              <c:f>Лист1!$B$2:$B$8</c:f>
              <c:numCache>
                <c:formatCode>0.0%</c:formatCode>
                <c:ptCount val="7"/>
                <c:pt idx="0">
                  <c:v>0.1158</c:v>
                </c:pt>
                <c:pt idx="1">
                  <c:v>0.13769999999999999</c:v>
                </c:pt>
                <c:pt idx="2">
                  <c:v>4.1000000000000002E-2</c:v>
                </c:pt>
                <c:pt idx="3">
                  <c:v>6.3899999999999998E-2</c:v>
                </c:pt>
                <c:pt idx="4">
                  <c:v>1.2999999999999999E-3</c:v>
                </c:pt>
                <c:pt idx="5">
                  <c:v>0.60919999999999996</c:v>
                </c:pt>
                <c:pt idx="6">
                  <c:v>3.0800000000000001E-2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3447-4468-B541-284B9F47EFB2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400"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6"/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59437891694593492"/>
          <c:y val="1.9860763123381127E-4"/>
          <c:w val="0.404198749892345"/>
          <c:h val="0.944877914849521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50"/>
      <c:rotY val="6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34800994333962E-3"/>
          <c:y val="3.3481876499319004E-2"/>
          <c:w val="0.72590030462986777"/>
          <c:h val="0.83675939298925639"/>
        </c:manualLayout>
      </c:layout>
      <c:pie3DChart>
        <c:varyColors val="1"/>
        <c:ser>
          <c:idx val="0"/>
          <c:order val="0"/>
          <c:tx>
            <c:strRef>
              <c:f>Лист1!$A$2</c:f>
              <c:strCache>
                <c:ptCount val="1"/>
                <c:pt idx="0">
                  <c:v>2019 год - 1172821,6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91D81"/>
              </a:solidFill>
            </c:spPr>
            <c:extLst>
              <c:ext xmlns:c16="http://schemas.microsoft.com/office/drawing/2014/chart" uri="{C3380CC4-5D6E-409C-BE32-E72D297353CC}">
                <c16:uniqueId val="{00000001-3DC6-40AA-8C46-041F30F27864}"/>
              </c:ext>
            </c:extLst>
          </c:dPt>
          <c:dLbls>
            <c:dLbl>
              <c:idx val="0"/>
              <c:layout>
                <c:manualLayout>
                  <c:x val="3.027728012865567E-2"/>
                  <c:y val="1.79172478778066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DC6-40AA-8C46-041F30F27864}"/>
                </c:ext>
              </c:extLst>
            </c:dLbl>
            <c:dLbl>
              <c:idx val="1"/>
              <c:layout>
                <c:manualLayout>
                  <c:x val="-0.14731696478169098"/>
                  <c:y val="-1.88867903566270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DC6-40AA-8C46-041F30F27864}"/>
                </c:ext>
              </c:extLst>
            </c:dLbl>
            <c:dLbl>
              <c:idx val="2"/>
              <c:layout>
                <c:manualLayout>
                  <c:x val="-2.7047992931340963E-2"/>
                  <c:y val="-5.89839297691203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DC6-40AA-8C46-041F30F27864}"/>
                </c:ext>
              </c:extLst>
            </c:dLbl>
            <c:dLbl>
              <c:idx val="3"/>
              <c:layout>
                <c:manualLayout>
                  <c:x val="4.4446803462515463E-2"/>
                  <c:y val="-0.101451589919960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DC6-40AA-8C46-041F30F27864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Лист1!$B$1:$E$1</c:f>
              <c:strCache>
                <c:ptCount val="4"/>
                <c:pt idx="0">
                  <c:v>Образование</c:v>
                </c:pt>
                <c:pt idx="1">
                  <c:v>Культура</c:v>
                </c:pt>
                <c:pt idx="2">
                  <c:v>Социальная политика</c:v>
                </c:pt>
                <c:pt idx="3">
                  <c:v>Физическая культура и спорт</c:v>
                </c:pt>
              </c:strCache>
            </c:strRef>
          </c:cat>
          <c:val>
            <c:numRef>
              <c:f>Лист1!$B$2:$E$2</c:f>
              <c:numCache>
                <c:formatCode>#,##0.00</c:formatCode>
                <c:ptCount val="4"/>
                <c:pt idx="0" formatCode="#,##0.0">
                  <c:v>805373.4</c:v>
                </c:pt>
                <c:pt idx="1">
                  <c:v>110312.9</c:v>
                </c:pt>
                <c:pt idx="2" formatCode="#,##0.0">
                  <c:v>101859.3</c:v>
                </c:pt>
                <c:pt idx="3" formatCode="#,##0.0">
                  <c:v>69294.399999999994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DC6-40AA-8C46-041F30F2786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0736886722731296"/>
          <c:y val="0.21883800350685673"/>
          <c:w val="0.29263111390401064"/>
          <c:h val="0.65050863913671431"/>
        </c:manualLayout>
      </c:layout>
      <c:overlay val="0"/>
      <c:txPr>
        <a:bodyPr/>
        <a:lstStyle/>
        <a:p>
          <a:pPr>
            <a:defRPr sz="1200">
              <a:latin typeface="Calibri" pitchFamily="34" charset="0"/>
              <a:cs typeface="Calibri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700342751273745"/>
          <c:y val="1.0016141036219851E-2"/>
          <c:w val="0.75915029756668917"/>
          <c:h val="0.8220614235317268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на социальную сферу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2017 год (факт)</c:v>
                </c:pt>
                <c:pt idx="1">
                  <c:v>2018 год (факт)</c:v>
                </c:pt>
                <c:pt idx="2">
                  <c:v>2019 год (факт)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1256.0999999999999</c:v>
                </c:pt>
                <c:pt idx="1">
                  <c:v>1001.5</c:v>
                </c:pt>
                <c:pt idx="2">
                  <c:v>1087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14-4A89-A919-C182C0AAA80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всего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2017 год (факт)</c:v>
                </c:pt>
                <c:pt idx="1">
                  <c:v>2018 год (факт)</c:v>
                </c:pt>
                <c:pt idx="2">
                  <c:v>2019 год (факт)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1789.6</c:v>
                </c:pt>
                <c:pt idx="1">
                  <c:v>1421.4</c:v>
                </c:pt>
                <c:pt idx="2">
                  <c:v>1624.1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C14-4A89-A919-C182C0AAA8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axId val="312718648"/>
        <c:axId val="312719040"/>
      </c:barChart>
      <c:catAx>
        <c:axId val="3127186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50"/>
            </a:pPr>
            <a:endParaRPr lang="ru-RU"/>
          </a:p>
        </c:txPr>
        <c:crossAx val="312719040"/>
        <c:crosses val="autoZero"/>
        <c:auto val="1"/>
        <c:lblAlgn val="ctr"/>
        <c:lblOffset val="100"/>
        <c:noMultiLvlLbl val="0"/>
      </c:catAx>
      <c:valAx>
        <c:axId val="3127190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31271864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10687262687439036"/>
          <c:y val="0.87599322727351525"/>
          <c:w val="0.71744149168853932"/>
          <c:h val="7.1668555750011853E-2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00"/>
      <c:rAngAx val="0"/>
      <c:perspective val="20"/>
    </c:view3D>
    <c:floor>
      <c:thickness val="0"/>
      <c:spPr>
        <a:noFill/>
        <a:ln w="9525" cap="flat" cmpd="sng" algn="ctr">
          <a:solidFill>
            <a:schemeClr val="tx1">
              <a:tint val="75000"/>
              <a:satMod val="150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  <a:satMod val="150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0718615805973247E-2"/>
          <c:y val="8.4546161537606926E-2"/>
          <c:w val="0.61271271791057036"/>
          <c:h val="0.83090767692478618"/>
        </c:manualLayout>
      </c:layout>
      <c:pie3DChart>
        <c:varyColors val="1"/>
        <c:ser>
          <c:idx val="0"/>
          <c:order val="0"/>
          <c:tx>
            <c:strRef>
              <c:f>Лист1!$A$2</c:f>
              <c:strCache>
                <c:ptCount val="1"/>
                <c:pt idx="0">
                  <c:v>2019 год</c:v>
                </c:pt>
              </c:strCache>
            </c:strRef>
          </c:tx>
          <c:explosion val="6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6814-45B9-927F-3EC9CB674400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6814-45B9-927F-3EC9CB674400}"/>
              </c:ext>
            </c:extLst>
          </c:dPt>
          <c:dLbls>
            <c:dLbl>
              <c:idx val="0"/>
              <c:layout>
                <c:manualLayout>
                  <c:x val="-6.1076340044293333E-2"/>
                  <c:y val="0.25486175786071963"/>
                </c:manualLayout>
              </c:layout>
              <c:numFmt formatCode="0.0%" sourceLinked="0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153378759841966"/>
                      <c:h val="0.1797760934513968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814-45B9-927F-3EC9CB674400}"/>
                </c:ext>
              </c:extLst>
            </c:dLbl>
            <c:dLbl>
              <c:idx val="1"/>
              <c:layout>
                <c:manualLayout>
                  <c:x val="-4.6312908696470388E-2"/>
                  <c:y val="-0.32749304025802767"/>
                </c:manualLayout>
              </c:layout>
              <c:numFmt formatCode="0.0%" sourceLinked="0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814-45B9-927F-3EC9CB674400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atMod val="150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Лист1!$B$1:$C$1</c:f>
              <c:strCache>
                <c:ptCount val="2"/>
                <c:pt idx="0">
                  <c:v>Субсидии на выполнение муниципального задания</c:v>
                </c:pt>
                <c:pt idx="1">
                  <c:v>Другие расходы</c:v>
                </c:pt>
              </c:strCache>
            </c:strRef>
          </c:cat>
          <c:val>
            <c:numRef>
              <c:f>Лист1!$B$2:$C$2</c:f>
              <c:numCache>
                <c:formatCode>General</c:formatCode>
                <c:ptCount val="2"/>
                <c:pt idx="0">
                  <c:v>804272.9</c:v>
                </c:pt>
                <c:pt idx="1">
                  <c:v>136156.9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814-45B9-927F-3EC9CB6744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365376904621916"/>
          <c:y val="5.1696089275866122E-2"/>
          <c:w val="0.36053037205624028"/>
          <c:h val="0.86466186690244162"/>
        </c:manualLayout>
      </c:layout>
      <c:overlay val="0"/>
      <c:spPr>
        <a:gradFill rotWithShape="1">
          <a:gsLst>
            <a:gs pos="0">
              <a:schemeClr val="accent1">
                <a:lumMod val="40000"/>
                <a:lumOff val="60000"/>
              </a:schemeClr>
            </a:gs>
            <a:gs pos="100000">
              <a:sysClr val="windowText" lastClr="000000">
                <a:tint val="37000"/>
                <a:satMod val="300000"/>
              </a:sysClr>
            </a:gs>
          </a:gsLst>
          <a:lin ang="16200000" scaled="1"/>
        </a:gradFill>
        <a:ln w="9525" cap="flat" cmpd="sng" algn="ctr">
          <a:solidFill>
            <a:sysClr val="windowText" lastClr="000000">
              <a:shade val="95000"/>
              <a:satMod val="10500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  <c:txPr>
        <a:bodyPr rot="0" spcFirstLastPara="1" vertOverflow="ellipsis" vert="horz" wrap="square" anchor="ctr" anchorCtr="0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bg1"/>
      </a:solidFill>
      <a:prstDash val="solid"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20"/>
      <c:rAngAx val="0"/>
      <c:perspective val="20"/>
    </c:view3D>
    <c:floor>
      <c:thickness val="0"/>
      <c:spPr>
        <a:noFill/>
        <a:ln w="9525" cap="flat" cmpd="sng" algn="ctr">
          <a:solidFill>
            <a:schemeClr val="tx1">
              <a:tint val="75000"/>
              <a:satMod val="150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  <a:satMod val="150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0718615805973247E-2"/>
          <c:y val="8.4546161537606926E-2"/>
          <c:w val="0.61271271791057036"/>
          <c:h val="0.83090767692478618"/>
        </c:manualLayout>
      </c:layout>
      <c:pie3DChart>
        <c:varyColors val="1"/>
        <c:ser>
          <c:idx val="0"/>
          <c:order val="0"/>
          <c:tx>
            <c:strRef>
              <c:f>Лист1!$A$2</c:f>
              <c:strCache>
                <c:ptCount val="1"/>
                <c:pt idx="0">
                  <c:v>2020 год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A971-4A96-8EBD-A693703CECF8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A971-4A96-8EBD-A693703CECF8}"/>
              </c:ext>
            </c:extLst>
          </c:dPt>
          <c:dLbls>
            <c:dLbl>
              <c:idx val="0"/>
              <c:layout>
                <c:manualLayout>
                  <c:x val="-1.6266083474410237E-3"/>
                  <c:y val="0.2202779799368431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94%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41059253650179"/>
                      <c:h val="0.30412136127689737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A971-4A96-8EBD-A693703CECF8}"/>
                </c:ext>
              </c:extLst>
            </c:dLbl>
            <c:dLbl>
              <c:idx val="1"/>
              <c:layout>
                <c:manualLayout>
                  <c:x val="2.4584073991778692E-2"/>
                  <c:y val="-0.1822870217923213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971-4A96-8EBD-A693703CEC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atMod val="150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Лист1!$B$1:$C$1</c:f>
              <c:strCache>
                <c:ptCount val="2"/>
                <c:pt idx="0">
                  <c:v>Субсидии на выполнение муниципального задания</c:v>
                </c:pt>
                <c:pt idx="1">
                  <c:v>Другие расходы</c:v>
                </c:pt>
              </c:strCache>
            </c:strRef>
          </c:cat>
          <c:val>
            <c:numRef>
              <c:f>Лист1!$B$2:$C$2</c:f>
              <c:numCache>
                <c:formatCode>0%</c:formatCode>
                <c:ptCount val="2"/>
                <c:pt idx="0">
                  <c:v>0.94</c:v>
                </c:pt>
                <c:pt idx="1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971-4A96-8EBD-A693703CEC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286296771118999"/>
          <c:y val="4.194178614712675E-2"/>
          <c:w val="0.40267910047031813"/>
          <c:h val="0.91611580194793174"/>
        </c:manualLayout>
      </c:layout>
      <c:overlay val="0"/>
      <c:spPr>
        <a:gradFill rotWithShape="1">
          <a:gsLst>
            <a:gs pos="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75000"/>
              </a:schemeClr>
            </a:gs>
            <a:gs pos="100000">
              <a:sysClr val="windowText" lastClr="000000">
                <a:tint val="15000"/>
                <a:satMod val="350000"/>
              </a:sysClr>
            </a:gs>
          </a:gsLst>
          <a:lin ang="16200000" scaled="1"/>
        </a:gradFill>
        <a:ln w="9525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 sz="1400">
                <a:solidFill>
                  <a:srgbClr val="17456F"/>
                </a:solidFill>
              </a:defRPr>
            </a:pPr>
            <a:r>
              <a:rPr lang="ru-RU" sz="1400" dirty="0">
                <a:solidFill>
                  <a:srgbClr val="17456F"/>
                </a:solidFill>
              </a:rPr>
              <a:t>Оборот общественного питания</a:t>
            </a:r>
          </a:p>
          <a:p>
            <a:pPr>
              <a:defRPr sz="1400">
                <a:solidFill>
                  <a:srgbClr val="17456F"/>
                </a:solidFill>
              </a:defRPr>
            </a:pPr>
            <a:r>
              <a:rPr lang="ru-RU" sz="1400" dirty="0">
                <a:solidFill>
                  <a:srgbClr val="17456F"/>
                </a:solidFill>
              </a:rPr>
              <a:t> </a:t>
            </a:r>
            <a:r>
              <a:rPr lang="ru-RU" sz="1400" baseline="0" dirty="0">
                <a:solidFill>
                  <a:srgbClr val="17456F"/>
                </a:solidFill>
              </a:rPr>
              <a:t>(млн рублей)</a:t>
            </a:r>
            <a:endParaRPr lang="ru-RU" sz="1400" dirty="0">
              <a:solidFill>
                <a:srgbClr val="17456F"/>
              </a:solidFill>
            </a:endParaRPr>
          </a:p>
        </c:rich>
      </c:tx>
      <c:layout>
        <c:manualLayout>
          <c:xMode val="edge"/>
          <c:yMode val="edge"/>
          <c:x val="9.8707915646136318E-2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6023602741457844E-2"/>
          <c:y val="0.38578106016894181"/>
          <c:w val="0.96795279451708427"/>
          <c:h val="0.32501809834749545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57150">
              <a:headEnd type="diamond" w="med" len="med"/>
              <a:tailEnd type="diamond" w="med" len="med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5.7776147477866441E-2"/>
                  <c:y val="-9.37501123455473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526-4C49-81EA-3E326C43A6BA}"/>
                </c:ext>
              </c:extLst>
            </c:dLbl>
            <c:dLbl>
              <c:idx val="1"/>
              <c:layout>
                <c:manualLayout>
                  <c:x val="-7.9062096548659339E-2"/>
                  <c:y val="-8.12500973661410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526-4C49-81EA-3E326C43A6BA}"/>
                </c:ext>
              </c:extLst>
            </c:dLbl>
            <c:dLbl>
              <c:idx val="2"/>
              <c:layout>
                <c:manualLayout>
                  <c:x val="-6.7856205632324376E-2"/>
                  <c:y val="-7.50000898764378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526-4C49-81EA-3E326C43A6BA}"/>
                </c:ext>
              </c:extLst>
            </c:dLbl>
            <c:dLbl>
              <c:idx val="3"/>
              <c:layout>
                <c:manualLayout>
                  <c:x val="-8.9310478912304758E-2"/>
                  <c:y val="-6.1140543980136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526-4C49-81EA-3E326C43A6BA}"/>
                </c:ext>
              </c:extLst>
            </c:dLbl>
            <c:dLbl>
              <c:idx val="4"/>
              <c:layout>
                <c:manualLayout>
                  <c:x val="-2.2046161537606933E-2"/>
                  <c:y val="-8.75000514346142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526-4C49-81EA-3E326C43A6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="1">
                    <a:latin typeface="Calibri" pitchFamily="34" charset="0"/>
                    <a:cs typeface="Calibri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2017 год                                          отчет</c:v>
                </c:pt>
                <c:pt idx="1">
                  <c:v>2018 год                                          отчет</c:v>
                </c:pt>
                <c:pt idx="2">
                  <c:v>2019 год                                          отчет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 formatCode="General">
                  <c:v>10.7</c:v>
                </c:pt>
                <c:pt idx="1">
                  <c:v>22.9</c:v>
                </c:pt>
                <c:pt idx="2" formatCode="General">
                  <c:v>22.4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526-4C49-81EA-3E326C43A6B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42669872"/>
        <c:axId val="142670656"/>
      </c:lineChart>
      <c:catAx>
        <c:axId val="1426698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Calibri" pitchFamily="34" charset="0"/>
                <a:cs typeface="Calibri" pitchFamily="34" charset="0"/>
              </a:defRPr>
            </a:pPr>
            <a:endParaRPr lang="ru-RU"/>
          </a:p>
        </c:txPr>
        <c:crossAx val="142670656"/>
        <c:crosses val="autoZero"/>
        <c:auto val="1"/>
        <c:lblAlgn val="ctr"/>
        <c:lblOffset val="100"/>
        <c:noMultiLvlLbl val="0"/>
      </c:catAx>
      <c:valAx>
        <c:axId val="1426706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2669872"/>
        <c:crosses val="autoZero"/>
        <c:crossBetween val="between"/>
      </c:valAx>
    </c:plotArea>
    <c:plotVisOnly val="1"/>
    <c:dispBlanksAs val="gap"/>
    <c:showDLblsOverMax val="0"/>
  </c:chart>
  <c:spPr>
    <a:gradFill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1"/>
    </mc:Choice>
    <mc:Fallback>
      <c:style val="21"/>
    </mc:Fallback>
  </mc:AlternateContent>
  <c:chart>
    <c:title>
      <c:tx>
        <c:rich>
          <a:bodyPr/>
          <a:lstStyle/>
          <a:p>
            <a:pPr>
              <a:defRPr sz="1400">
                <a:solidFill>
                  <a:srgbClr val="17456F"/>
                </a:solidFill>
              </a:defRPr>
            </a:pPr>
            <a:r>
              <a:rPr lang="ru-RU" sz="1400" dirty="0">
                <a:solidFill>
                  <a:srgbClr val="17456F"/>
                </a:solidFill>
              </a:rPr>
              <a:t>Оборот розничной торговли </a:t>
            </a:r>
          </a:p>
          <a:p>
            <a:pPr>
              <a:defRPr sz="1400">
                <a:solidFill>
                  <a:srgbClr val="17456F"/>
                </a:solidFill>
              </a:defRPr>
            </a:pPr>
            <a:r>
              <a:rPr lang="ru-RU" sz="1400" dirty="0">
                <a:solidFill>
                  <a:srgbClr val="17456F"/>
                </a:solidFill>
              </a:rPr>
              <a:t>(млн рублей)</a:t>
            </a:r>
          </a:p>
        </c:rich>
      </c:tx>
      <c:layout>
        <c:manualLayout>
          <c:xMode val="edge"/>
          <c:yMode val="edge"/>
          <c:x val="0.21631053890837529"/>
          <c:y val="0.35317256934838215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8896709889377371E-2"/>
          <c:y val="0"/>
          <c:w val="0.96795279451708427"/>
          <c:h val="0.772955417234342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C33344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c:spPr>
          <c:invertIfNegative val="0"/>
          <c:dLbls>
            <c:dLbl>
              <c:idx val="0"/>
              <c:layout>
                <c:manualLayout>
                  <c:x val="3.8834970717539319E-4"/>
                  <c:y val="-2.03332227661395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545558430015713"/>
                      <c:h val="0.1174712312667013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FF8A-4EE4-ACD7-82A39684B8BF}"/>
                </c:ext>
              </c:extLst>
            </c:dLbl>
            <c:dLbl>
              <c:idx val="1"/>
              <c:layout>
                <c:manualLayout>
                  <c:x val="-3.2585665084831846E-4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F8A-4EE4-ACD7-82A39684B8BF}"/>
                </c:ext>
              </c:extLst>
            </c:dLbl>
            <c:dLbl>
              <c:idx val="2"/>
              <c:layout>
                <c:manualLayout>
                  <c:x val="1.431636564191280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F8A-4EE4-ACD7-82A39684B8BF}"/>
                </c:ext>
              </c:extLst>
            </c:dLbl>
            <c:dLbl>
              <c:idx val="3"/>
              <c:layout>
                <c:manualLayout>
                  <c:x val="-1.7524590521688067E-2"/>
                  <c:y val="-3.13386896405449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F8A-4EE4-ACD7-82A39684B8BF}"/>
                </c:ext>
              </c:extLst>
            </c:dLbl>
            <c:dLbl>
              <c:idx val="4"/>
              <c:layout>
                <c:manualLayout>
                  <c:x val="3.1494516482295618E-3"/>
                  <c:y val="-3.4054717825965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F8A-4EE4-ACD7-82A39684B8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="1">
                    <a:latin typeface="Calibri" pitchFamily="34" charset="0"/>
                    <a:cs typeface="Calibri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2017 год                                                         отчет</c:v>
                </c:pt>
                <c:pt idx="1">
                  <c:v>2018 год                                                         отчет</c:v>
                </c:pt>
                <c:pt idx="2">
                  <c:v>2019 год                                                         отчет</c:v>
                </c:pt>
              </c:strCache>
            </c:strRef>
          </c:cat>
          <c:val>
            <c:numRef>
              <c:f>Лист1!$B$2:$B$4</c:f>
              <c:numCache>
                <c:formatCode>#\ ##0.0</c:formatCode>
                <c:ptCount val="3"/>
                <c:pt idx="0">
                  <c:v>30213.200000000001</c:v>
                </c:pt>
                <c:pt idx="1">
                  <c:v>46980</c:v>
                </c:pt>
                <c:pt idx="2">
                  <c:v>46733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F8A-4EE4-ACD7-82A39684B8B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42950272"/>
        <c:axId val="142950664"/>
      </c:barChart>
      <c:catAx>
        <c:axId val="1429502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Calibri" pitchFamily="34" charset="0"/>
                <a:cs typeface="Calibri" pitchFamily="34" charset="0"/>
              </a:defRPr>
            </a:pPr>
            <a:endParaRPr lang="ru-RU"/>
          </a:p>
        </c:txPr>
        <c:crossAx val="142950664"/>
        <c:crosses val="autoZero"/>
        <c:auto val="1"/>
        <c:lblAlgn val="ctr"/>
        <c:lblOffset val="100"/>
        <c:noMultiLvlLbl val="0"/>
      </c:catAx>
      <c:valAx>
        <c:axId val="142950664"/>
        <c:scaling>
          <c:orientation val="minMax"/>
        </c:scaling>
        <c:delete val="1"/>
        <c:axPos val="l"/>
        <c:numFmt formatCode="#\ ##0.0" sourceLinked="1"/>
        <c:majorTickMark val="none"/>
        <c:minorTickMark val="none"/>
        <c:tickLblPos val="nextTo"/>
        <c:crossAx val="142950272"/>
        <c:crosses val="autoZero"/>
        <c:crossBetween val="between"/>
      </c:valAx>
    </c:plotArea>
    <c:plotVisOnly val="1"/>
    <c:dispBlanksAs val="gap"/>
    <c:showDLblsOverMax val="0"/>
  </c:chart>
  <c:spPr>
    <a:gradFill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1"/>
    </mc:Choice>
    <mc:Fallback>
      <c:style val="21"/>
    </mc:Fallback>
  </mc:AlternateContent>
  <c:chart>
    <c:title>
      <c:tx>
        <c:rich>
          <a:bodyPr/>
          <a:lstStyle/>
          <a:p>
            <a:pPr>
              <a:defRPr sz="1400">
                <a:solidFill>
                  <a:srgbClr val="17456F"/>
                </a:solidFill>
              </a:defRPr>
            </a:pPr>
            <a:r>
              <a:rPr lang="ru-RU" sz="1400" dirty="0">
                <a:solidFill>
                  <a:srgbClr val="17456F"/>
                </a:solidFill>
              </a:rPr>
              <a:t>Прибыль прибыльных предприятий (млн рублей)</a:t>
            </a:r>
          </a:p>
        </c:rich>
      </c:tx>
      <c:layout>
        <c:manualLayout>
          <c:xMode val="edge"/>
          <c:yMode val="edge"/>
          <c:x val="0.13975568717529951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0484093536900219"/>
          <c:y val="0.20332340524255474"/>
          <c:w val="0.74220374577326298"/>
          <c:h val="0.7943819150813309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6699"/>
            </a:solidFill>
            <a:scene3d>
              <a:camera prst="orthographicFront"/>
              <a:lightRig rig="threePt" dir="t"/>
            </a:scene3d>
            <a:sp3d>
              <a:bevelT w="101600" prst="riblet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Calibri" pitchFamily="34" charset="0"/>
                    <a:cs typeface="Calibri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2017 год                                             отчет</c:v>
                </c:pt>
                <c:pt idx="1">
                  <c:v>2018 год                                             отчет</c:v>
                </c:pt>
                <c:pt idx="2">
                  <c:v>2019 год                                             отчет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652.4</c:v>
                </c:pt>
                <c:pt idx="1">
                  <c:v>1502.1</c:v>
                </c:pt>
                <c:pt idx="2">
                  <c:v>2882.4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39-49DD-944C-553443FBA68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45502968"/>
        <c:axId val="145503360"/>
      </c:barChart>
      <c:catAx>
        <c:axId val="14550296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45503360"/>
        <c:crosses val="autoZero"/>
        <c:auto val="1"/>
        <c:lblAlgn val="ctr"/>
        <c:lblOffset val="100"/>
        <c:noMultiLvlLbl val="0"/>
      </c:catAx>
      <c:valAx>
        <c:axId val="1455033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5502968"/>
        <c:crosses val="autoZero"/>
        <c:crossBetween val="between"/>
      </c:valAx>
    </c:plotArea>
    <c:plotVisOnly val="1"/>
    <c:dispBlanksAs val="gap"/>
    <c:showDLblsOverMax val="0"/>
  </c:chart>
  <c:spPr>
    <a:gradFill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title>
      <c:tx>
        <c:rich>
          <a:bodyPr/>
          <a:lstStyle/>
          <a:p>
            <a:pPr>
              <a:defRPr sz="1400">
                <a:solidFill>
                  <a:srgbClr val="17456F"/>
                </a:solidFill>
              </a:defRPr>
            </a:pPr>
            <a:r>
              <a:rPr lang="ru-RU" sz="1400" dirty="0">
                <a:solidFill>
                  <a:srgbClr val="17456F"/>
                </a:solidFill>
              </a:rPr>
              <a:t>Среднемесячная заработная плата по крупным и средним организациям (рублей)</a:t>
            </a:r>
          </a:p>
        </c:rich>
      </c:tx>
      <c:layout>
        <c:manualLayout>
          <c:xMode val="edge"/>
          <c:yMode val="edge"/>
          <c:x val="0.1461272941637915"/>
          <c:y val="4.776111320248794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4036187508451179E-2"/>
          <c:y val="0.40561736118334196"/>
          <c:w val="0.93192762498309767"/>
          <c:h val="0.339965671585749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cene3d>
              <a:camera prst="orthographicFront"/>
              <a:lightRig rig="contrasting" dir="t">
                <a:rot lat="0" lon="0" rev="12000000"/>
              </a:lightRig>
            </a:scene3d>
            <a:sp3d prstMaterial="powder">
              <a:bevelT h="50800" prst="convex"/>
            </a:sp3d>
          </c:spPr>
          <c:invertIfNegative val="0"/>
          <c:dLbls>
            <c:dLbl>
              <c:idx val="0"/>
              <c:layout>
                <c:manualLayout>
                  <c:x val="-8.9290782820130744E-3"/>
                  <c:y val="-0.1820383052676687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30 134,0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2341-4B14-9EF4-6D38592F7CED}"/>
                </c:ext>
              </c:extLst>
            </c:dLbl>
            <c:dLbl>
              <c:idx val="1"/>
              <c:layout>
                <c:manualLayout>
                  <c:x val="-1.1492390585351485E-3"/>
                  <c:y val="-0.22172139603536115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31 404,0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341-4B14-9EF4-6D38592F7CED}"/>
                </c:ext>
              </c:extLst>
            </c:dLbl>
            <c:dLbl>
              <c:idx val="2"/>
              <c:layout>
                <c:manualLayout>
                  <c:x val="0"/>
                  <c:y val="-0.26329415779199139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34 491,0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2341-4B14-9EF4-6D38592F7CED}"/>
                </c:ext>
              </c:extLst>
            </c:dLbl>
            <c:dLbl>
              <c:idx val="3"/>
              <c:layout>
                <c:manualLayout>
                  <c:x val="-4.5971998718465669E-3"/>
                  <c:y val="-0.302977248559683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341-4B14-9EF4-6D38592F7CED}"/>
                </c:ext>
              </c:extLst>
            </c:dLbl>
            <c:dLbl>
              <c:idx val="4"/>
              <c:layout>
                <c:manualLayout>
                  <c:x val="2.2984781170703539E-3"/>
                  <c:y val="-0.335102151348262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341-4B14-9EF4-6D38592F7C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Calibri" pitchFamily="34" charset="0"/>
                    <a:cs typeface="Calibri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2017 год                                               отчет</c:v>
                </c:pt>
                <c:pt idx="1">
                  <c:v>2018 год                                               отчет</c:v>
                </c:pt>
                <c:pt idx="2">
                  <c:v>2019 год                                               отчет</c:v>
                </c:pt>
              </c:strCache>
            </c:strRef>
          </c:cat>
          <c:val>
            <c:numRef>
              <c:f>Лист1!$B$2:$B$4</c:f>
              <c:numCache>
                <c:formatCode>#\ ##0.0</c:formatCode>
                <c:ptCount val="3"/>
                <c:pt idx="0">
                  <c:v>30134</c:v>
                </c:pt>
                <c:pt idx="1">
                  <c:v>31404</c:v>
                </c:pt>
                <c:pt idx="2">
                  <c:v>34491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341-4B14-9EF4-6D38592F7CE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71343168"/>
        <c:axId val="171344736"/>
      </c:barChart>
      <c:catAx>
        <c:axId val="1713431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Calibri" pitchFamily="34" charset="0"/>
                <a:cs typeface="Calibri" pitchFamily="34" charset="0"/>
              </a:defRPr>
            </a:pPr>
            <a:endParaRPr lang="ru-RU"/>
          </a:p>
        </c:txPr>
        <c:crossAx val="171344736"/>
        <c:crosses val="autoZero"/>
        <c:auto val="1"/>
        <c:lblAlgn val="ctr"/>
        <c:lblOffset val="100"/>
        <c:noMultiLvlLbl val="0"/>
      </c:catAx>
      <c:valAx>
        <c:axId val="171344736"/>
        <c:scaling>
          <c:orientation val="minMax"/>
        </c:scaling>
        <c:delete val="1"/>
        <c:axPos val="l"/>
        <c:numFmt formatCode="#\ ##0.0" sourceLinked="1"/>
        <c:majorTickMark val="none"/>
        <c:minorTickMark val="none"/>
        <c:tickLblPos val="nextTo"/>
        <c:crossAx val="1713431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title>
      <c:tx>
        <c:rich>
          <a:bodyPr/>
          <a:lstStyle/>
          <a:p>
            <a:pPr>
              <a:defRPr sz="1380" baseline="0"/>
            </a:pPr>
            <a:r>
              <a:rPr lang="ru-RU" sz="1380" baseline="0" dirty="0">
                <a:solidFill>
                  <a:srgbClr val="184D6E"/>
                </a:solidFill>
              </a:rPr>
              <a:t>Инвестиции в основной капитал по крупным и средним организациям (млн рублей)</a:t>
            </a:r>
          </a:p>
        </c:rich>
      </c:tx>
      <c:layout>
        <c:manualLayout>
          <c:xMode val="edge"/>
          <c:yMode val="edge"/>
          <c:x val="0.12850984393546916"/>
          <c:y val="1.703282968559049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8.255685930879088E-4"/>
          <c:w val="0.9681957013883703"/>
          <c:h val="0.799109279192481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1.4456499368922579E-2"/>
                  <c:y val="0.121548935409980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53F-46C8-9CEF-CA42EC7A382C}"/>
                </c:ext>
              </c:extLst>
            </c:dLbl>
            <c:dLbl>
              <c:idx val="1"/>
              <c:layout>
                <c:manualLayout>
                  <c:x val="1.7347799242707095E-2"/>
                  <c:y val="0.258932804174785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950179999493234"/>
                      <c:h val="0.332120174477968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53F-46C8-9CEF-CA42EC7A382C}"/>
                </c:ext>
              </c:extLst>
            </c:dLbl>
            <c:dLbl>
              <c:idx val="2"/>
              <c:layout>
                <c:manualLayout>
                  <c:x val="2.0239099116491611E-2"/>
                  <c:y val="0.175570684481082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53F-46C8-9CEF-CA42EC7A38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Calibri" pitchFamily="34" charset="0"/>
                    <a:cs typeface="Calibri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2017 год                                          отчет</c:v>
                </c:pt>
                <c:pt idx="1">
                  <c:v>2018 год                                          отчет</c:v>
                </c:pt>
                <c:pt idx="2">
                  <c:v>2019 год                                          отчет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1285.7</c:v>
                </c:pt>
                <c:pt idx="1">
                  <c:v>2999.4</c:v>
                </c:pt>
                <c:pt idx="2">
                  <c:v>2108.6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53F-46C8-9CEF-CA42EC7A382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75112616"/>
        <c:axId val="175113008"/>
        <c:axId val="0"/>
      </c:bar3DChart>
      <c:catAx>
        <c:axId val="1751126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Calibri" pitchFamily="34" charset="0"/>
                <a:cs typeface="Calibri" pitchFamily="34" charset="0"/>
              </a:defRPr>
            </a:pPr>
            <a:endParaRPr lang="ru-RU"/>
          </a:p>
        </c:txPr>
        <c:crossAx val="175113008"/>
        <c:crosses val="autoZero"/>
        <c:auto val="1"/>
        <c:lblAlgn val="ctr"/>
        <c:lblOffset val="100"/>
        <c:noMultiLvlLbl val="0"/>
      </c:catAx>
      <c:valAx>
        <c:axId val="1751130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751126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 sz="1400">
                <a:solidFill>
                  <a:srgbClr val="17456F"/>
                </a:solidFill>
              </a:defRPr>
            </a:pPr>
            <a:r>
              <a:rPr lang="ru-RU" sz="1400" dirty="0">
                <a:solidFill>
                  <a:srgbClr val="17456F"/>
                </a:solidFill>
              </a:rPr>
              <a:t>Численность официально зарегистрированных безработных </a:t>
            </a:r>
            <a:r>
              <a:rPr lang="ru-RU" sz="1400" baseline="0" dirty="0">
                <a:solidFill>
                  <a:srgbClr val="17456F"/>
                </a:solidFill>
              </a:rPr>
              <a:t>(человек)</a:t>
            </a:r>
            <a:endParaRPr lang="ru-RU" sz="1400" dirty="0">
              <a:solidFill>
                <a:srgbClr val="17456F"/>
              </a:solidFill>
            </a:endParaRPr>
          </a:p>
        </c:rich>
      </c:tx>
      <c:layout>
        <c:manualLayout>
          <c:xMode val="edge"/>
          <c:yMode val="edge"/>
          <c:x val="0.11915630064092496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6023602741457844E-2"/>
          <c:y val="0.454053044285402"/>
          <c:w val="0.96795279451708427"/>
          <c:h val="0.28519277427956036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57150">
              <a:headEnd type="oval" w="med" len="med"/>
              <a:tailEnd type="oval" w="med" len="med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4.2571898141585789E-2"/>
                  <c:y val="-9.37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241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942-479A-AF6B-2F73DB618C01}"/>
                </c:ext>
              </c:extLst>
            </c:dLbl>
            <c:dLbl>
              <c:idx val="1"/>
              <c:layout>
                <c:manualLayout>
                  <c:x val="-6.3857847212378707E-2"/>
                  <c:y val="-8.125000000000000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216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942-479A-AF6B-2F73DB618C01}"/>
                </c:ext>
              </c:extLst>
            </c:dLbl>
            <c:dLbl>
              <c:idx val="2"/>
              <c:layout>
                <c:manualLayout>
                  <c:x val="-4.9611106428787605E-2"/>
                  <c:y val="-7.499999999999999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267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C942-479A-AF6B-2F73DB618C01}"/>
                </c:ext>
              </c:extLst>
            </c:dLbl>
            <c:dLbl>
              <c:idx val="3"/>
              <c:layout>
                <c:manualLayout>
                  <c:x val="-5.2820280505231222E-2"/>
                  <c:y val="-6.87500000000000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942-479A-AF6B-2F73DB618C01}"/>
                </c:ext>
              </c:extLst>
            </c:dLbl>
            <c:dLbl>
              <c:idx val="4"/>
              <c:layout>
                <c:manualLayout>
                  <c:x val="-4.0942871426984301E-2"/>
                  <c:y val="-6.72784497720409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942-479A-AF6B-2F73DB618C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="1">
                    <a:latin typeface="Calibri" pitchFamily="34" charset="0"/>
                    <a:cs typeface="Calibri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 01.01.2018</c:v>
                </c:pt>
                <c:pt idx="1">
                  <c:v>на 01.01.2019</c:v>
                </c:pt>
                <c:pt idx="2">
                  <c:v>на 01.01.2020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241</c:v>
                </c:pt>
                <c:pt idx="1">
                  <c:v>216</c:v>
                </c:pt>
                <c:pt idx="2">
                  <c:v>267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942-479A-AF6B-2F73DB618C0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75113792"/>
        <c:axId val="175114184"/>
      </c:lineChart>
      <c:catAx>
        <c:axId val="1751137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Calibri" pitchFamily="34" charset="0"/>
                <a:cs typeface="Calibri" pitchFamily="34" charset="0"/>
              </a:defRPr>
            </a:pPr>
            <a:endParaRPr lang="ru-RU"/>
          </a:p>
        </c:txPr>
        <c:crossAx val="175114184"/>
        <c:crosses val="autoZero"/>
        <c:auto val="1"/>
        <c:lblAlgn val="ctr"/>
        <c:lblOffset val="100"/>
        <c:noMultiLvlLbl val="0"/>
      </c:catAx>
      <c:valAx>
        <c:axId val="1751141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5113792"/>
        <c:crosses val="autoZero"/>
        <c:crossBetween val="between"/>
      </c:valAx>
    </c:plotArea>
    <c:plotVisOnly val="1"/>
    <c:dispBlanksAs val="gap"/>
    <c:showDLblsOverMax val="0"/>
  </c:chart>
  <c:spPr>
    <a:gradFill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 sz="1400">
                <a:solidFill>
                  <a:srgbClr val="17456F"/>
                </a:solidFill>
              </a:defRPr>
            </a:pPr>
            <a:r>
              <a:rPr lang="ru-RU" sz="1400" dirty="0">
                <a:solidFill>
                  <a:srgbClr val="17456F"/>
                </a:solidFill>
              </a:rPr>
              <a:t>Объем работ и услуг,</a:t>
            </a:r>
            <a:r>
              <a:rPr lang="ru-RU" sz="1400" baseline="0" dirty="0">
                <a:solidFill>
                  <a:srgbClr val="17456F"/>
                </a:solidFill>
              </a:rPr>
              <a:t> выполненных крупными и средними организациями курортно-туристского комплекса (млн рублей)</a:t>
            </a:r>
            <a:endParaRPr lang="ru-RU" sz="1400" dirty="0">
              <a:solidFill>
                <a:srgbClr val="17456F"/>
              </a:solidFill>
            </a:endParaRPr>
          </a:p>
        </c:rich>
      </c:tx>
      <c:layout>
        <c:manualLayout>
          <c:xMode val="edge"/>
          <c:yMode val="edge"/>
          <c:x val="0.17262089708206532"/>
          <c:y val="2.993944872565902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7629423592525521E-4"/>
          <c:y val="0.56920924742348911"/>
          <c:w val="0.95575483028858543"/>
          <c:h val="0.23268834957621576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57150">
              <a:headEnd type="diamond" w="med" len="med"/>
              <a:tailEnd type="diamond" w="med" len="med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5.7776147477866441E-2"/>
                  <c:y val="-9.375011234554733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401,4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ABC0-41A5-9BE9-03576F1A9ABC}"/>
                </c:ext>
              </c:extLst>
            </c:dLbl>
            <c:dLbl>
              <c:idx val="1"/>
              <c:layout>
                <c:manualLayout>
                  <c:x val="-7.9062096548659339E-2"/>
                  <c:y val="-8.125009736614102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434,5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ABC0-41A5-9BE9-03576F1A9ABC}"/>
                </c:ext>
              </c:extLst>
            </c:dLbl>
            <c:dLbl>
              <c:idx val="2"/>
              <c:layout>
                <c:manualLayout>
                  <c:x val="-6.7856205632324376E-2"/>
                  <c:y val="-7.500008987643787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439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ABC0-41A5-9BE9-03576F1A9ABC}"/>
                </c:ext>
              </c:extLst>
            </c:dLbl>
            <c:dLbl>
              <c:idx val="3"/>
              <c:layout>
                <c:manualLayout>
                  <c:x val="-8.9310478912304758E-2"/>
                  <c:y val="-6.1140543980136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BC0-41A5-9BE9-03576F1A9ABC}"/>
                </c:ext>
              </c:extLst>
            </c:dLbl>
            <c:dLbl>
              <c:idx val="4"/>
              <c:layout>
                <c:manualLayout>
                  <c:x val="-2.2046161537606933E-2"/>
                  <c:y val="-8.75000514346142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BC0-41A5-9BE9-03576F1A9A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="1">
                    <a:latin typeface="Calibri" pitchFamily="34" charset="0"/>
                    <a:cs typeface="Calibri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2017 год                                               отчет</c:v>
                </c:pt>
                <c:pt idx="1">
                  <c:v>2018 год                                               отчет</c:v>
                </c:pt>
                <c:pt idx="2">
                  <c:v>2019 год                                               отчет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 formatCode="General">
                  <c:v>401.4</c:v>
                </c:pt>
                <c:pt idx="1">
                  <c:v>434.5</c:v>
                </c:pt>
                <c:pt idx="2" formatCode="General">
                  <c:v>439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BC0-41A5-9BE9-03576F1A9AB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75114968"/>
        <c:axId val="175115360"/>
      </c:lineChart>
      <c:catAx>
        <c:axId val="1751149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Calibri" pitchFamily="34" charset="0"/>
                <a:cs typeface="Calibri" pitchFamily="34" charset="0"/>
              </a:defRPr>
            </a:pPr>
            <a:endParaRPr lang="ru-RU"/>
          </a:p>
        </c:txPr>
        <c:crossAx val="175115360"/>
        <c:crosses val="autoZero"/>
        <c:auto val="1"/>
        <c:lblAlgn val="ctr"/>
        <c:lblOffset val="100"/>
        <c:noMultiLvlLbl val="0"/>
      </c:catAx>
      <c:valAx>
        <c:axId val="1751153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5114968"/>
        <c:crosses val="autoZero"/>
        <c:crossBetween val="between"/>
      </c:valAx>
    </c:plotArea>
    <c:plotVisOnly val="1"/>
    <c:dispBlanksAs val="gap"/>
    <c:showDLblsOverMax val="0"/>
  </c:chart>
  <c:spPr>
    <a:gradFill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240104634838551"/>
          <c:y val="1.278953670281073E-2"/>
          <c:w val="0.64407421213988159"/>
          <c:h val="0.9623378741393406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006699"/>
            </a:solidFill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прочие налоговые и неналоговые доходы</c:v>
                </c:pt>
                <c:pt idx="1">
                  <c:v>штрафы, санкции, возмещение ущерба</c:v>
                </c:pt>
                <c:pt idx="2">
                  <c:v>доходы от продажи материальных и нематериальных активов</c:v>
                </c:pt>
                <c:pt idx="3">
                  <c:v>доходы от оказания платных услуг и компенсации затрат государства</c:v>
                </c:pt>
                <c:pt idx="4">
                  <c:v>доходы, получаемые в виде арендной платы за землю</c:v>
                </c:pt>
                <c:pt idx="5">
                  <c:v>государственная пошлина</c:v>
                </c:pt>
                <c:pt idx="6">
                  <c:v>единый налог на вмененный доход для отдельных видов деятельности</c:v>
                </c:pt>
                <c:pt idx="7">
                  <c:v>налог, взимаемый в связи с применением упрощенной системы налогообложения</c:v>
                </c:pt>
                <c:pt idx="8">
                  <c:v>акцизы на нефтепродукты</c:v>
                </c:pt>
                <c:pt idx="9">
                  <c:v>налог на доходы физических лиц</c:v>
                </c:pt>
                <c:pt idx="10">
                  <c:v>налог на прибыль организаций</c:v>
                </c:pt>
              </c:strCache>
            </c:strRef>
          </c:cat>
          <c:val>
            <c:numRef>
              <c:f>Лист1!$B$2:$B$12</c:f>
              <c:numCache>
                <c:formatCode>#\ ##0.0</c:formatCode>
                <c:ptCount val="11"/>
                <c:pt idx="0">
                  <c:v>113598.7</c:v>
                </c:pt>
                <c:pt idx="1">
                  <c:v>14712.8</c:v>
                </c:pt>
                <c:pt idx="2">
                  <c:v>24067.5</c:v>
                </c:pt>
                <c:pt idx="3">
                  <c:v>10990.5</c:v>
                </c:pt>
                <c:pt idx="4">
                  <c:v>66496.100000000006</c:v>
                </c:pt>
                <c:pt idx="5">
                  <c:v>8245.7999999999993</c:v>
                </c:pt>
                <c:pt idx="6">
                  <c:v>25350.3</c:v>
                </c:pt>
                <c:pt idx="7">
                  <c:v>31061.5</c:v>
                </c:pt>
                <c:pt idx="8">
                  <c:v>36221.199999999997</c:v>
                </c:pt>
                <c:pt idx="9">
                  <c:v>303949.7</c:v>
                </c:pt>
                <c:pt idx="10">
                  <c:v>13391.3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3E-4A4A-BE10-485545CD00E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План</c:v>
                </c:pt>
              </c:strCache>
            </c:strRef>
          </c:tx>
          <c:spPr>
            <a:gradFill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6200000" scaled="1"/>
            </a:gradFill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прочие налоговые и неналоговые доходы</c:v>
                </c:pt>
                <c:pt idx="1">
                  <c:v>штрафы, санкции, возмещение ущерба</c:v>
                </c:pt>
                <c:pt idx="2">
                  <c:v>доходы от продажи материальных и нематериальных активов</c:v>
                </c:pt>
                <c:pt idx="3">
                  <c:v>доходы от оказания платных услуг и компенсации затрат государства</c:v>
                </c:pt>
                <c:pt idx="4">
                  <c:v>доходы, получаемые в виде арендной платы за землю</c:v>
                </c:pt>
                <c:pt idx="5">
                  <c:v>государственная пошлина</c:v>
                </c:pt>
                <c:pt idx="6">
                  <c:v>единый налог на вмененный доход для отдельных видов деятельности</c:v>
                </c:pt>
                <c:pt idx="7">
                  <c:v>налог, взимаемый в связи с применением упрощенной системы налогообложения</c:v>
                </c:pt>
                <c:pt idx="8">
                  <c:v>акцизы на нефтепродукты</c:v>
                </c:pt>
                <c:pt idx="9">
                  <c:v>налог на доходы физических лиц</c:v>
                </c:pt>
                <c:pt idx="10">
                  <c:v>налог на прибыль организаций</c:v>
                </c:pt>
              </c:strCache>
            </c:strRef>
          </c:cat>
          <c:val>
            <c:numRef>
              <c:f>Лист1!$C$2:$C$12</c:f>
              <c:numCache>
                <c:formatCode>#\ ##0.0</c:formatCode>
                <c:ptCount val="11"/>
                <c:pt idx="0">
                  <c:v>110786</c:v>
                </c:pt>
                <c:pt idx="1">
                  <c:v>11750</c:v>
                </c:pt>
                <c:pt idx="2">
                  <c:v>23006.3</c:v>
                </c:pt>
                <c:pt idx="3">
                  <c:v>10985.5</c:v>
                </c:pt>
                <c:pt idx="4">
                  <c:v>63532.5</c:v>
                </c:pt>
                <c:pt idx="5">
                  <c:v>8030</c:v>
                </c:pt>
                <c:pt idx="6">
                  <c:v>25135</c:v>
                </c:pt>
                <c:pt idx="7">
                  <c:v>30195</c:v>
                </c:pt>
                <c:pt idx="8">
                  <c:v>36372.9</c:v>
                </c:pt>
                <c:pt idx="9">
                  <c:v>290880</c:v>
                </c:pt>
                <c:pt idx="10">
                  <c:v>12250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3E-4A4A-BE10-485545CD00E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12222568"/>
        <c:axId val="312222960"/>
      </c:barChart>
      <c:catAx>
        <c:axId val="31222256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anchor="ctr" anchorCtr="0"/>
          <a:lstStyle/>
          <a:p>
            <a:pPr>
              <a:defRPr sz="900"/>
            </a:pPr>
            <a:endParaRPr lang="ru-RU"/>
          </a:p>
        </c:txPr>
        <c:crossAx val="312222960"/>
        <c:crosses val="autoZero"/>
        <c:auto val="1"/>
        <c:lblAlgn val="ctr"/>
        <c:lblOffset val="100"/>
        <c:noMultiLvlLbl val="0"/>
      </c:catAx>
      <c:valAx>
        <c:axId val="312222960"/>
        <c:scaling>
          <c:orientation val="minMax"/>
        </c:scaling>
        <c:delete val="1"/>
        <c:axPos val="b"/>
        <c:numFmt formatCode="#\ ##0.0" sourceLinked="1"/>
        <c:majorTickMark val="out"/>
        <c:minorTickMark val="none"/>
        <c:tickLblPos val="nextTo"/>
        <c:crossAx val="312222568"/>
        <c:crosses val="autoZero"/>
        <c:crossBetween val="between"/>
      </c:valAx>
      <c:spPr>
        <a:noFill/>
      </c:spPr>
    </c:plotArea>
    <c:legend>
      <c:legendPos val="b"/>
      <c:layout>
        <c:manualLayout>
          <c:xMode val="edge"/>
          <c:yMode val="edge"/>
          <c:x val="0.67653249730746168"/>
          <c:y val="0.9238984129968465"/>
          <c:w val="0.31742972084828042"/>
          <c:h val="4.6215840690065776E-2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/>
      </a:solidFill>
      <a:sp3d/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7A295C-4060-49CE-AF75-373E86C4E598}" type="doc">
      <dgm:prSet loTypeId="urn:microsoft.com/office/officeart/2005/8/layout/process2" loCatId="process" qsTypeId="urn:microsoft.com/office/officeart/2005/8/quickstyle/3d1" qsCatId="3D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444F49E8-6ED2-459E-AD70-BA495A7BB00E}">
      <dgm:prSet phldrT="[Текст]"/>
      <dgm:spPr/>
      <dgm:t>
        <a:bodyPr/>
        <a:lstStyle/>
        <a:p>
          <a:r>
            <a:rPr lang="ru-RU" b="1" dirty="0"/>
            <a:t>доходы</a:t>
          </a:r>
        </a:p>
      </dgm:t>
    </dgm:pt>
    <dgm:pt modelId="{102C9444-3E76-4C40-A90F-0DC2A42EF0CE}" type="parTrans" cxnId="{2A802431-1BEA-478C-A8DF-6EFA6F98E59F}">
      <dgm:prSet/>
      <dgm:spPr/>
      <dgm:t>
        <a:bodyPr/>
        <a:lstStyle/>
        <a:p>
          <a:endParaRPr lang="ru-RU"/>
        </a:p>
      </dgm:t>
    </dgm:pt>
    <dgm:pt modelId="{A4EE7DCF-2193-4157-88BD-F6588D002A4B}" type="sibTrans" cxnId="{2A802431-1BEA-478C-A8DF-6EFA6F98E59F}">
      <dgm:prSet/>
      <dgm:spPr>
        <a:noFill/>
      </dgm:spPr>
      <dgm:t>
        <a:bodyPr/>
        <a:lstStyle/>
        <a:p>
          <a:endParaRPr lang="ru-RU"/>
        </a:p>
      </dgm:t>
    </dgm:pt>
    <dgm:pt modelId="{4577EF91-4ABA-4F16-9533-45FF20602962}">
      <dgm:prSet phldrT="[Текст]"/>
      <dgm:spPr/>
      <dgm:t>
        <a:bodyPr/>
        <a:lstStyle/>
        <a:p>
          <a:r>
            <a:rPr lang="ru-RU" b="1" dirty="0"/>
            <a:t>расходы</a:t>
          </a:r>
        </a:p>
      </dgm:t>
    </dgm:pt>
    <dgm:pt modelId="{F4479009-F424-432D-8F58-B9491F4F1317}" type="parTrans" cxnId="{0B496317-3EAE-4F59-8B3A-FD56ED072F74}">
      <dgm:prSet/>
      <dgm:spPr/>
      <dgm:t>
        <a:bodyPr/>
        <a:lstStyle/>
        <a:p>
          <a:endParaRPr lang="ru-RU"/>
        </a:p>
      </dgm:t>
    </dgm:pt>
    <dgm:pt modelId="{596FFD02-5454-4A5B-B502-CFDAADD7DA91}" type="sibTrans" cxnId="{0B496317-3EAE-4F59-8B3A-FD56ED072F74}">
      <dgm:prSet/>
      <dgm:spPr>
        <a:noFill/>
      </dgm:spPr>
      <dgm:t>
        <a:bodyPr/>
        <a:lstStyle/>
        <a:p>
          <a:endParaRPr lang="ru-RU"/>
        </a:p>
      </dgm:t>
    </dgm:pt>
    <dgm:pt modelId="{D56CE8EC-504D-4746-AA09-28B03E84A27E}">
      <dgm:prSet phldrT="[Текст]"/>
      <dgm:spPr/>
      <dgm:t>
        <a:bodyPr/>
        <a:lstStyle/>
        <a:p>
          <a:r>
            <a:rPr lang="ru-RU" b="1" dirty="0"/>
            <a:t>дефицит (-),</a:t>
          </a:r>
          <a:r>
            <a:rPr lang="ru-RU" dirty="0"/>
            <a:t> </a:t>
          </a:r>
          <a:r>
            <a:rPr lang="ru-RU" b="1" dirty="0"/>
            <a:t>профицит (+</a:t>
          </a:r>
          <a:r>
            <a:rPr lang="ru-RU" dirty="0"/>
            <a:t>)</a:t>
          </a:r>
        </a:p>
      </dgm:t>
    </dgm:pt>
    <dgm:pt modelId="{6C0904C5-BBEA-4112-B021-0BF1C5078B1D}" type="parTrans" cxnId="{DD749B86-C91F-4318-B4AC-3448E6EF035B}">
      <dgm:prSet/>
      <dgm:spPr/>
      <dgm:t>
        <a:bodyPr/>
        <a:lstStyle/>
        <a:p>
          <a:endParaRPr lang="ru-RU"/>
        </a:p>
      </dgm:t>
    </dgm:pt>
    <dgm:pt modelId="{6C94AA7B-1AFC-4811-A9CE-AB1C4566157A}" type="sibTrans" cxnId="{DD749B86-C91F-4318-B4AC-3448E6EF035B}">
      <dgm:prSet/>
      <dgm:spPr/>
      <dgm:t>
        <a:bodyPr/>
        <a:lstStyle/>
        <a:p>
          <a:endParaRPr lang="ru-RU"/>
        </a:p>
      </dgm:t>
    </dgm:pt>
    <dgm:pt modelId="{27C5B2D9-3546-4409-A3DD-36CD8256517F}" type="pres">
      <dgm:prSet presAssocID="{557A295C-4060-49CE-AF75-373E86C4E598}" presName="linearFlow" presStyleCnt="0">
        <dgm:presLayoutVars>
          <dgm:resizeHandles val="exact"/>
        </dgm:presLayoutVars>
      </dgm:prSet>
      <dgm:spPr/>
    </dgm:pt>
    <dgm:pt modelId="{B212D808-686A-454C-B3BC-AD36C4C7529C}" type="pres">
      <dgm:prSet presAssocID="{444F49E8-6ED2-459E-AD70-BA495A7BB00E}" presName="node" presStyleLbl="node1" presStyleIdx="0" presStyleCnt="3" custScaleX="111135">
        <dgm:presLayoutVars>
          <dgm:bulletEnabled val="1"/>
        </dgm:presLayoutVars>
      </dgm:prSet>
      <dgm:spPr/>
    </dgm:pt>
    <dgm:pt modelId="{A2837694-9F21-499F-9B50-87AC490C43A7}" type="pres">
      <dgm:prSet presAssocID="{A4EE7DCF-2193-4157-88BD-F6588D002A4B}" presName="sibTrans" presStyleLbl="sibTrans2D1" presStyleIdx="0" presStyleCnt="2" custLinFactX="183038" custLinFactNeighborX="200000"/>
      <dgm:spPr/>
    </dgm:pt>
    <dgm:pt modelId="{FEFDA7ED-1FBB-46F9-81D3-276064F29ADC}" type="pres">
      <dgm:prSet presAssocID="{A4EE7DCF-2193-4157-88BD-F6588D002A4B}" presName="connectorText" presStyleLbl="sibTrans2D1" presStyleIdx="0" presStyleCnt="2"/>
      <dgm:spPr/>
    </dgm:pt>
    <dgm:pt modelId="{069D9089-389A-4018-95D5-2F377D528FE9}" type="pres">
      <dgm:prSet presAssocID="{4577EF91-4ABA-4F16-9533-45FF20602962}" presName="node" presStyleLbl="node1" presStyleIdx="1" presStyleCnt="3" custScaleX="111135">
        <dgm:presLayoutVars>
          <dgm:bulletEnabled val="1"/>
        </dgm:presLayoutVars>
      </dgm:prSet>
      <dgm:spPr/>
    </dgm:pt>
    <dgm:pt modelId="{0EEB5DFC-7AD5-46E8-B977-C6CDCAD9BADA}" type="pres">
      <dgm:prSet presAssocID="{596FFD02-5454-4A5B-B502-CFDAADD7DA91}" presName="sibTrans" presStyleLbl="sibTrans2D1" presStyleIdx="1" presStyleCnt="2"/>
      <dgm:spPr/>
    </dgm:pt>
    <dgm:pt modelId="{E38B6DA7-A03E-4897-B588-DE282ACD4D2F}" type="pres">
      <dgm:prSet presAssocID="{596FFD02-5454-4A5B-B502-CFDAADD7DA91}" presName="connectorText" presStyleLbl="sibTrans2D1" presStyleIdx="1" presStyleCnt="2"/>
      <dgm:spPr/>
    </dgm:pt>
    <dgm:pt modelId="{12AB2EF6-6175-42CA-80DD-75CB3F23AB60}" type="pres">
      <dgm:prSet presAssocID="{D56CE8EC-504D-4746-AA09-28B03E84A27E}" presName="node" presStyleLbl="node1" presStyleIdx="2" presStyleCnt="3" custScaleX="114506">
        <dgm:presLayoutVars>
          <dgm:bulletEnabled val="1"/>
        </dgm:presLayoutVars>
      </dgm:prSet>
      <dgm:spPr/>
    </dgm:pt>
  </dgm:ptLst>
  <dgm:cxnLst>
    <dgm:cxn modelId="{C0FBFA03-973A-40DF-AB64-63E08DFBB7C9}" type="presOf" srcId="{A4EE7DCF-2193-4157-88BD-F6588D002A4B}" destId="{FEFDA7ED-1FBB-46F9-81D3-276064F29ADC}" srcOrd="1" destOrd="0" presId="urn:microsoft.com/office/officeart/2005/8/layout/process2"/>
    <dgm:cxn modelId="{ECC4EF0E-F6C9-4268-905C-BF713423C91B}" type="presOf" srcId="{444F49E8-6ED2-459E-AD70-BA495A7BB00E}" destId="{B212D808-686A-454C-B3BC-AD36C4C7529C}" srcOrd="0" destOrd="0" presId="urn:microsoft.com/office/officeart/2005/8/layout/process2"/>
    <dgm:cxn modelId="{0B496317-3EAE-4F59-8B3A-FD56ED072F74}" srcId="{557A295C-4060-49CE-AF75-373E86C4E598}" destId="{4577EF91-4ABA-4F16-9533-45FF20602962}" srcOrd="1" destOrd="0" parTransId="{F4479009-F424-432D-8F58-B9491F4F1317}" sibTransId="{596FFD02-5454-4A5B-B502-CFDAADD7DA91}"/>
    <dgm:cxn modelId="{2A802431-1BEA-478C-A8DF-6EFA6F98E59F}" srcId="{557A295C-4060-49CE-AF75-373E86C4E598}" destId="{444F49E8-6ED2-459E-AD70-BA495A7BB00E}" srcOrd="0" destOrd="0" parTransId="{102C9444-3E76-4C40-A90F-0DC2A42EF0CE}" sibTransId="{A4EE7DCF-2193-4157-88BD-F6588D002A4B}"/>
    <dgm:cxn modelId="{51E6DA44-F9E3-49EC-8089-4D4CB50170EF}" type="presOf" srcId="{4577EF91-4ABA-4F16-9533-45FF20602962}" destId="{069D9089-389A-4018-95D5-2F377D528FE9}" srcOrd="0" destOrd="0" presId="urn:microsoft.com/office/officeart/2005/8/layout/process2"/>
    <dgm:cxn modelId="{BA15587F-8E36-4646-B9C3-7375BA284E58}" type="presOf" srcId="{A4EE7DCF-2193-4157-88BD-F6588D002A4B}" destId="{A2837694-9F21-499F-9B50-87AC490C43A7}" srcOrd="0" destOrd="0" presId="urn:microsoft.com/office/officeart/2005/8/layout/process2"/>
    <dgm:cxn modelId="{DD749B86-C91F-4318-B4AC-3448E6EF035B}" srcId="{557A295C-4060-49CE-AF75-373E86C4E598}" destId="{D56CE8EC-504D-4746-AA09-28B03E84A27E}" srcOrd="2" destOrd="0" parTransId="{6C0904C5-BBEA-4112-B021-0BF1C5078B1D}" sibTransId="{6C94AA7B-1AFC-4811-A9CE-AB1C4566157A}"/>
    <dgm:cxn modelId="{A25751C6-2CB4-4B15-995A-58DC11C5E573}" type="presOf" srcId="{D56CE8EC-504D-4746-AA09-28B03E84A27E}" destId="{12AB2EF6-6175-42CA-80DD-75CB3F23AB60}" srcOrd="0" destOrd="0" presId="urn:microsoft.com/office/officeart/2005/8/layout/process2"/>
    <dgm:cxn modelId="{22B1D7CC-4DE6-4C4E-8BD8-EFAF0F4044CE}" type="presOf" srcId="{596FFD02-5454-4A5B-B502-CFDAADD7DA91}" destId="{E38B6DA7-A03E-4897-B588-DE282ACD4D2F}" srcOrd="1" destOrd="0" presId="urn:microsoft.com/office/officeart/2005/8/layout/process2"/>
    <dgm:cxn modelId="{3B7F91E5-4F39-40F9-A708-885A8DE0B071}" type="presOf" srcId="{596FFD02-5454-4A5B-B502-CFDAADD7DA91}" destId="{0EEB5DFC-7AD5-46E8-B977-C6CDCAD9BADA}" srcOrd="0" destOrd="0" presId="urn:microsoft.com/office/officeart/2005/8/layout/process2"/>
    <dgm:cxn modelId="{BDDE38E8-7798-4EEB-9EC0-813BE97A6FBF}" type="presOf" srcId="{557A295C-4060-49CE-AF75-373E86C4E598}" destId="{27C5B2D9-3546-4409-A3DD-36CD8256517F}" srcOrd="0" destOrd="0" presId="urn:microsoft.com/office/officeart/2005/8/layout/process2"/>
    <dgm:cxn modelId="{EEAD8C44-6A43-46DD-BDCC-26E03924AEDA}" type="presParOf" srcId="{27C5B2D9-3546-4409-A3DD-36CD8256517F}" destId="{B212D808-686A-454C-B3BC-AD36C4C7529C}" srcOrd="0" destOrd="0" presId="urn:microsoft.com/office/officeart/2005/8/layout/process2"/>
    <dgm:cxn modelId="{07212D63-B0EA-4187-9D62-686E7E255A16}" type="presParOf" srcId="{27C5B2D9-3546-4409-A3DD-36CD8256517F}" destId="{A2837694-9F21-499F-9B50-87AC490C43A7}" srcOrd="1" destOrd="0" presId="urn:microsoft.com/office/officeart/2005/8/layout/process2"/>
    <dgm:cxn modelId="{E7D4C3B4-B42E-4AAF-9598-F20F0C9EF739}" type="presParOf" srcId="{A2837694-9F21-499F-9B50-87AC490C43A7}" destId="{FEFDA7ED-1FBB-46F9-81D3-276064F29ADC}" srcOrd="0" destOrd="0" presId="urn:microsoft.com/office/officeart/2005/8/layout/process2"/>
    <dgm:cxn modelId="{4F4A8738-3259-49BD-8A22-00E4EAE666C3}" type="presParOf" srcId="{27C5B2D9-3546-4409-A3DD-36CD8256517F}" destId="{069D9089-389A-4018-95D5-2F377D528FE9}" srcOrd="2" destOrd="0" presId="urn:microsoft.com/office/officeart/2005/8/layout/process2"/>
    <dgm:cxn modelId="{78B4C6A4-F92E-4A85-948A-150B1FD978D3}" type="presParOf" srcId="{27C5B2D9-3546-4409-A3DD-36CD8256517F}" destId="{0EEB5DFC-7AD5-46E8-B977-C6CDCAD9BADA}" srcOrd="3" destOrd="0" presId="urn:microsoft.com/office/officeart/2005/8/layout/process2"/>
    <dgm:cxn modelId="{669DF2EF-05FF-44B9-9B23-F307E3A83856}" type="presParOf" srcId="{0EEB5DFC-7AD5-46E8-B977-C6CDCAD9BADA}" destId="{E38B6DA7-A03E-4897-B588-DE282ACD4D2F}" srcOrd="0" destOrd="0" presId="urn:microsoft.com/office/officeart/2005/8/layout/process2"/>
    <dgm:cxn modelId="{47D1EA20-9DAB-46F4-B7D0-DCC6FFE49589}" type="presParOf" srcId="{27C5B2D9-3546-4409-A3DD-36CD8256517F}" destId="{12AB2EF6-6175-42CA-80DD-75CB3F23AB60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CC11D3-3316-4307-B734-25F1E701F1A3}" type="doc">
      <dgm:prSet loTypeId="urn:microsoft.com/office/officeart/2005/8/layout/hList3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DF07D16D-B23F-46A9-9870-7B2CAAEB4D64}">
      <dgm:prSet phldrT="[Текст]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ru-RU" i="1" dirty="0">
              <a:solidFill>
                <a:schemeClr val="tx2">
                  <a:lumMod val="50000"/>
                </a:schemeClr>
              </a:solidFill>
            </a:rPr>
            <a:t>В 2019 году численность систематически занимающихся физической культурой и спортом составила 32  267 человек.</a:t>
          </a:r>
        </a:p>
      </dgm:t>
    </dgm:pt>
    <dgm:pt modelId="{8A0BADCB-E97C-4DDA-9ECF-74EF01B2E696}" type="parTrans" cxnId="{658B6582-72A0-461A-A40D-316017AC6691}">
      <dgm:prSet/>
      <dgm:spPr/>
      <dgm:t>
        <a:bodyPr/>
        <a:lstStyle/>
        <a:p>
          <a:endParaRPr lang="ru-RU"/>
        </a:p>
      </dgm:t>
    </dgm:pt>
    <dgm:pt modelId="{5FF744E2-4DC0-4B9D-8391-E1B66FF5B0F5}" type="sibTrans" cxnId="{658B6582-72A0-461A-A40D-316017AC6691}">
      <dgm:prSet/>
      <dgm:spPr/>
      <dgm:t>
        <a:bodyPr/>
        <a:lstStyle/>
        <a:p>
          <a:endParaRPr lang="ru-RU"/>
        </a:p>
      </dgm:t>
    </dgm:pt>
    <dgm:pt modelId="{6E4CBC95-D79C-400D-B86E-8A982E65B17B}">
      <dgm:prSet phldrT="[Текст]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solidFill>
            <a:schemeClr val="tx2">
              <a:lumMod val="50000"/>
              <a:lumOff val="50000"/>
            </a:schemeClr>
          </a:solidFill>
        </a:ln>
      </dgm:spPr>
      <dgm:t>
        <a:bodyPr/>
        <a:lstStyle/>
        <a:p>
          <a:r>
            <a:rPr lang="ru-RU" dirty="0">
              <a:solidFill>
                <a:schemeClr val="tx2">
                  <a:lumMod val="50000"/>
                </a:schemeClr>
              </a:solidFill>
            </a:rPr>
            <a:t>Численность занимающихся в секциях по видам спорта </a:t>
          </a:r>
        </a:p>
        <a:p>
          <a:r>
            <a:rPr lang="ru-RU" dirty="0">
              <a:solidFill>
                <a:schemeClr val="tx2">
                  <a:lumMod val="50000"/>
                </a:schemeClr>
              </a:solidFill>
            </a:rPr>
            <a:t>12 346 человека</a:t>
          </a:r>
        </a:p>
      </dgm:t>
    </dgm:pt>
    <dgm:pt modelId="{F2F62F6C-B749-4B44-B0D8-90E46234787D}" type="parTrans" cxnId="{713792BB-2264-46DC-93D9-E9D7C4E9601C}">
      <dgm:prSet/>
      <dgm:spPr/>
      <dgm:t>
        <a:bodyPr/>
        <a:lstStyle/>
        <a:p>
          <a:endParaRPr lang="ru-RU"/>
        </a:p>
      </dgm:t>
    </dgm:pt>
    <dgm:pt modelId="{E3C856ED-253A-47E0-A721-D3699FB1D7B5}" type="sibTrans" cxnId="{713792BB-2264-46DC-93D9-E9D7C4E9601C}">
      <dgm:prSet/>
      <dgm:spPr/>
      <dgm:t>
        <a:bodyPr/>
        <a:lstStyle/>
        <a:p>
          <a:endParaRPr lang="ru-RU"/>
        </a:p>
      </dgm:t>
    </dgm:pt>
    <dgm:pt modelId="{6FF51B09-4038-45D5-BA11-7CA61EAB7500}">
      <dgm:prSet phldrT="[Текст]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solidFill>
            <a:schemeClr val="tx2">
              <a:lumMod val="50000"/>
              <a:lumOff val="50000"/>
            </a:schemeClr>
          </a:solidFill>
        </a:ln>
      </dgm:spPr>
      <dgm:t>
        <a:bodyPr/>
        <a:lstStyle/>
        <a:p>
          <a:r>
            <a:rPr lang="ru-RU" dirty="0">
              <a:solidFill>
                <a:schemeClr val="tx2">
                  <a:lumMod val="50000"/>
                </a:schemeClr>
              </a:solidFill>
            </a:rPr>
            <a:t>Численность занимающихся в специализированных спортивных учреждениях 2 239 человек </a:t>
          </a:r>
        </a:p>
      </dgm:t>
    </dgm:pt>
    <dgm:pt modelId="{A423E8E5-6AEE-4F0E-B4FF-5150EEBFB68F}" type="parTrans" cxnId="{DA1DC675-183F-4C27-95D5-22FBD37CACB1}">
      <dgm:prSet/>
      <dgm:spPr/>
      <dgm:t>
        <a:bodyPr/>
        <a:lstStyle/>
        <a:p>
          <a:endParaRPr lang="ru-RU"/>
        </a:p>
      </dgm:t>
    </dgm:pt>
    <dgm:pt modelId="{EBF642D6-32D6-4614-A852-4B1516DEEBFE}" type="sibTrans" cxnId="{DA1DC675-183F-4C27-95D5-22FBD37CACB1}">
      <dgm:prSet/>
      <dgm:spPr/>
      <dgm:t>
        <a:bodyPr/>
        <a:lstStyle/>
        <a:p>
          <a:endParaRPr lang="ru-RU"/>
        </a:p>
      </dgm:t>
    </dgm:pt>
    <dgm:pt modelId="{86A31D61-510B-456A-89BE-A78927658429}" type="pres">
      <dgm:prSet presAssocID="{EECC11D3-3316-4307-B734-25F1E701F1A3}" presName="composite" presStyleCnt="0">
        <dgm:presLayoutVars>
          <dgm:chMax val="1"/>
          <dgm:dir/>
          <dgm:resizeHandles val="exact"/>
        </dgm:presLayoutVars>
      </dgm:prSet>
      <dgm:spPr/>
    </dgm:pt>
    <dgm:pt modelId="{9B5785DD-22AB-4413-B32B-5BDAD5CC9352}" type="pres">
      <dgm:prSet presAssocID="{DF07D16D-B23F-46A9-9870-7B2CAAEB4D64}" presName="roof" presStyleLbl="dkBgShp" presStyleIdx="0" presStyleCnt="2"/>
      <dgm:spPr/>
    </dgm:pt>
    <dgm:pt modelId="{F8A64915-F504-4CB2-BC30-8F6FB54F1118}" type="pres">
      <dgm:prSet presAssocID="{DF07D16D-B23F-46A9-9870-7B2CAAEB4D64}" presName="pillars" presStyleCnt="0"/>
      <dgm:spPr/>
    </dgm:pt>
    <dgm:pt modelId="{6042FD79-6055-4999-AB5A-A7241A161E9B}" type="pres">
      <dgm:prSet presAssocID="{DF07D16D-B23F-46A9-9870-7B2CAAEB4D64}" presName="pillar1" presStyleLbl="node1" presStyleIdx="0" presStyleCnt="2" custScaleY="87488" custLinFactNeighborY="-8831">
        <dgm:presLayoutVars>
          <dgm:bulletEnabled val="1"/>
        </dgm:presLayoutVars>
      </dgm:prSet>
      <dgm:spPr/>
    </dgm:pt>
    <dgm:pt modelId="{177338CC-FEDF-483F-9AA2-80671D8087A0}" type="pres">
      <dgm:prSet presAssocID="{6FF51B09-4038-45D5-BA11-7CA61EAB7500}" presName="pillarX" presStyleLbl="node1" presStyleIdx="1" presStyleCnt="2" custScaleY="85435" custLinFactNeighborX="0" custLinFactNeighborY="-9346">
        <dgm:presLayoutVars>
          <dgm:bulletEnabled val="1"/>
        </dgm:presLayoutVars>
      </dgm:prSet>
      <dgm:spPr/>
    </dgm:pt>
    <dgm:pt modelId="{550759CC-74CB-49BD-B859-D29DEE0F18A7}" type="pres">
      <dgm:prSet presAssocID="{DF07D16D-B23F-46A9-9870-7B2CAAEB4D64}" presName="base" presStyleLbl="dkBgShp" presStyleIdx="1" presStyleCnt="2" custLinFactY="-54341" custLinFactNeighborX="694" custLinFactNeighborY="-100000"/>
      <dgm:spPr>
        <a:solidFill>
          <a:schemeClr val="tx2">
            <a:lumMod val="25000"/>
            <a:lumOff val="75000"/>
          </a:schemeClr>
        </a:solidFill>
      </dgm:spPr>
    </dgm:pt>
  </dgm:ptLst>
  <dgm:cxnLst>
    <dgm:cxn modelId="{E9050A31-C394-4B33-AB8A-A60A7E3FC853}" type="presOf" srcId="{DF07D16D-B23F-46A9-9870-7B2CAAEB4D64}" destId="{9B5785DD-22AB-4413-B32B-5BDAD5CC9352}" srcOrd="0" destOrd="0" presId="urn:microsoft.com/office/officeart/2005/8/layout/hList3"/>
    <dgm:cxn modelId="{761AF63B-1A5B-4405-8741-AD99B6891888}" type="presOf" srcId="{EECC11D3-3316-4307-B734-25F1E701F1A3}" destId="{86A31D61-510B-456A-89BE-A78927658429}" srcOrd="0" destOrd="0" presId="urn:microsoft.com/office/officeart/2005/8/layout/hList3"/>
    <dgm:cxn modelId="{AC6F5F3C-F3EF-4B1E-95C4-9FFAB9A66214}" type="presOf" srcId="{6E4CBC95-D79C-400D-B86E-8A982E65B17B}" destId="{6042FD79-6055-4999-AB5A-A7241A161E9B}" srcOrd="0" destOrd="0" presId="urn:microsoft.com/office/officeart/2005/8/layout/hList3"/>
    <dgm:cxn modelId="{DA1DC675-183F-4C27-95D5-22FBD37CACB1}" srcId="{DF07D16D-B23F-46A9-9870-7B2CAAEB4D64}" destId="{6FF51B09-4038-45D5-BA11-7CA61EAB7500}" srcOrd="1" destOrd="0" parTransId="{A423E8E5-6AEE-4F0E-B4FF-5150EEBFB68F}" sibTransId="{EBF642D6-32D6-4614-A852-4B1516DEEBFE}"/>
    <dgm:cxn modelId="{658B6582-72A0-461A-A40D-316017AC6691}" srcId="{EECC11D3-3316-4307-B734-25F1E701F1A3}" destId="{DF07D16D-B23F-46A9-9870-7B2CAAEB4D64}" srcOrd="0" destOrd="0" parTransId="{8A0BADCB-E97C-4DDA-9ECF-74EF01B2E696}" sibTransId="{5FF744E2-4DC0-4B9D-8391-E1B66FF5B0F5}"/>
    <dgm:cxn modelId="{582F0896-6774-407E-BBC3-9BAC410ADDEA}" type="presOf" srcId="{6FF51B09-4038-45D5-BA11-7CA61EAB7500}" destId="{177338CC-FEDF-483F-9AA2-80671D8087A0}" srcOrd="0" destOrd="0" presId="urn:microsoft.com/office/officeart/2005/8/layout/hList3"/>
    <dgm:cxn modelId="{713792BB-2264-46DC-93D9-E9D7C4E9601C}" srcId="{DF07D16D-B23F-46A9-9870-7B2CAAEB4D64}" destId="{6E4CBC95-D79C-400D-B86E-8A982E65B17B}" srcOrd="0" destOrd="0" parTransId="{F2F62F6C-B749-4B44-B0D8-90E46234787D}" sibTransId="{E3C856ED-253A-47E0-A721-D3699FB1D7B5}"/>
    <dgm:cxn modelId="{ADA7D0F8-8F62-46A2-9393-A410FA85EB9D}" type="presParOf" srcId="{86A31D61-510B-456A-89BE-A78927658429}" destId="{9B5785DD-22AB-4413-B32B-5BDAD5CC9352}" srcOrd="0" destOrd="0" presId="urn:microsoft.com/office/officeart/2005/8/layout/hList3"/>
    <dgm:cxn modelId="{64DDE6AF-D5D2-4A75-83F4-1210636D25D1}" type="presParOf" srcId="{86A31D61-510B-456A-89BE-A78927658429}" destId="{F8A64915-F504-4CB2-BC30-8F6FB54F1118}" srcOrd="1" destOrd="0" presId="urn:microsoft.com/office/officeart/2005/8/layout/hList3"/>
    <dgm:cxn modelId="{EE188B1B-EACA-4F24-BDA0-3A2F22A0DAD7}" type="presParOf" srcId="{F8A64915-F504-4CB2-BC30-8F6FB54F1118}" destId="{6042FD79-6055-4999-AB5A-A7241A161E9B}" srcOrd="0" destOrd="0" presId="urn:microsoft.com/office/officeart/2005/8/layout/hList3"/>
    <dgm:cxn modelId="{363D6152-7A21-45E4-9B4F-3FA4B6938262}" type="presParOf" srcId="{F8A64915-F504-4CB2-BC30-8F6FB54F1118}" destId="{177338CC-FEDF-483F-9AA2-80671D8087A0}" srcOrd="1" destOrd="0" presId="urn:microsoft.com/office/officeart/2005/8/layout/hList3"/>
    <dgm:cxn modelId="{0D3AB116-E975-4A48-B462-5F87B0D848DE}" type="presParOf" srcId="{86A31D61-510B-456A-89BE-A78927658429}" destId="{550759CC-74CB-49BD-B859-D29DEE0F18A7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EABE657-2B19-4D57-ABB5-CF243A5555C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171FCAF-CDEA-4739-8135-9DBA268DEF1A}">
      <dgm:prSet phldrT="[Текст]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</dgm:spPr>
      <dgm:t>
        <a:bodyPr/>
        <a:lstStyle/>
        <a:p>
          <a:r>
            <a:rPr lang="ru-RU" dirty="0">
              <a:solidFill>
                <a:schemeClr val="tx2">
                  <a:lumMod val="50000"/>
                </a:schemeClr>
              </a:solidFill>
            </a:rPr>
            <a:t>Количество физкультурно-спортивных клубов по месту жительства составляет – 21</a:t>
          </a:r>
        </a:p>
      </dgm:t>
    </dgm:pt>
    <dgm:pt modelId="{EB873B8F-4130-4C0D-9D6A-2DDE741478B4}" type="parTrans" cxnId="{9F355322-A547-40D1-A361-460043998031}">
      <dgm:prSet/>
      <dgm:spPr/>
      <dgm:t>
        <a:bodyPr/>
        <a:lstStyle/>
        <a:p>
          <a:endParaRPr lang="ru-RU"/>
        </a:p>
      </dgm:t>
    </dgm:pt>
    <dgm:pt modelId="{9D6CEC52-BE17-473F-A671-60BA7B6DBAB3}" type="sibTrans" cxnId="{9F355322-A547-40D1-A361-460043998031}">
      <dgm:prSet/>
      <dgm:spPr/>
      <dgm:t>
        <a:bodyPr/>
        <a:lstStyle/>
        <a:p>
          <a:endParaRPr lang="ru-RU"/>
        </a:p>
      </dgm:t>
    </dgm:pt>
    <dgm:pt modelId="{32A3B9D4-47A6-40AD-90EE-E2EA93C3603E}">
      <dgm:prSet phldrT="[Текст]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solidFill>
            <a:schemeClr val="tx2">
              <a:lumMod val="50000"/>
              <a:lumOff val="50000"/>
            </a:schemeClr>
          </a:solidFill>
        </a:ln>
      </dgm:spPr>
      <dgm:t>
        <a:bodyPr/>
        <a:lstStyle/>
        <a:p>
          <a:r>
            <a:rPr lang="ru-RU" dirty="0">
              <a:solidFill>
                <a:schemeClr val="tx2">
                  <a:lumMod val="50000"/>
                </a:schemeClr>
              </a:solidFill>
            </a:rPr>
            <a:t>Количество занимающихся в спортивных клубах по месту жительства составляет – 1 709 человека</a:t>
          </a:r>
        </a:p>
      </dgm:t>
    </dgm:pt>
    <dgm:pt modelId="{A7926662-8702-40BA-A8DF-70B6857AA1E5}" type="parTrans" cxnId="{F0E36864-0387-4414-8A2A-E5D675BE998F}">
      <dgm:prSet/>
      <dgm:spPr/>
      <dgm:t>
        <a:bodyPr/>
        <a:lstStyle/>
        <a:p>
          <a:endParaRPr lang="ru-RU"/>
        </a:p>
      </dgm:t>
    </dgm:pt>
    <dgm:pt modelId="{A53920DB-962C-4CDC-BF55-1769BA96008C}" type="sibTrans" cxnId="{F0E36864-0387-4414-8A2A-E5D675BE998F}">
      <dgm:prSet/>
      <dgm:spPr/>
      <dgm:t>
        <a:bodyPr/>
        <a:lstStyle/>
        <a:p>
          <a:endParaRPr lang="ru-RU"/>
        </a:p>
      </dgm:t>
    </dgm:pt>
    <dgm:pt modelId="{2607A27E-4BC1-43B3-817E-F7622FF3D4B6}" type="pres">
      <dgm:prSet presAssocID="{9EABE657-2B19-4D57-ABB5-CF243A5555C9}" presName="Name0" presStyleCnt="0">
        <dgm:presLayoutVars>
          <dgm:dir/>
          <dgm:animLvl val="lvl"/>
          <dgm:resizeHandles val="exact"/>
        </dgm:presLayoutVars>
      </dgm:prSet>
      <dgm:spPr/>
    </dgm:pt>
    <dgm:pt modelId="{88FD23A3-ACC7-4D3C-9B82-6A9CFD1358E0}" type="pres">
      <dgm:prSet presAssocID="{0171FCAF-CDEA-4739-8135-9DBA268DEF1A}" presName="linNode" presStyleCnt="0"/>
      <dgm:spPr/>
    </dgm:pt>
    <dgm:pt modelId="{A2B3C51B-82CD-4CC4-8DC8-B52054156CB3}" type="pres">
      <dgm:prSet presAssocID="{0171FCAF-CDEA-4739-8135-9DBA268DEF1A}" presName="parentText" presStyleLbl="node1" presStyleIdx="0" presStyleCnt="1" custScaleX="99642">
        <dgm:presLayoutVars>
          <dgm:chMax val="1"/>
          <dgm:bulletEnabled val="1"/>
        </dgm:presLayoutVars>
      </dgm:prSet>
      <dgm:spPr/>
    </dgm:pt>
    <dgm:pt modelId="{D8F3E649-562C-4CE6-B2FA-BF4F2B5EA804}" type="pres">
      <dgm:prSet presAssocID="{0171FCAF-CDEA-4739-8135-9DBA268DEF1A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9F355322-A547-40D1-A361-460043998031}" srcId="{9EABE657-2B19-4D57-ABB5-CF243A5555C9}" destId="{0171FCAF-CDEA-4739-8135-9DBA268DEF1A}" srcOrd="0" destOrd="0" parTransId="{EB873B8F-4130-4C0D-9D6A-2DDE741478B4}" sibTransId="{9D6CEC52-BE17-473F-A671-60BA7B6DBAB3}"/>
    <dgm:cxn modelId="{F0E36864-0387-4414-8A2A-E5D675BE998F}" srcId="{0171FCAF-CDEA-4739-8135-9DBA268DEF1A}" destId="{32A3B9D4-47A6-40AD-90EE-E2EA93C3603E}" srcOrd="0" destOrd="0" parTransId="{A7926662-8702-40BA-A8DF-70B6857AA1E5}" sibTransId="{A53920DB-962C-4CDC-BF55-1769BA96008C}"/>
    <dgm:cxn modelId="{CAD17447-6209-4C80-A603-3CBA19A35217}" type="presOf" srcId="{9EABE657-2B19-4D57-ABB5-CF243A5555C9}" destId="{2607A27E-4BC1-43B3-817E-F7622FF3D4B6}" srcOrd="0" destOrd="0" presId="urn:microsoft.com/office/officeart/2005/8/layout/vList5"/>
    <dgm:cxn modelId="{753026ED-1E0B-4E87-AD03-B48D89837419}" type="presOf" srcId="{0171FCAF-CDEA-4739-8135-9DBA268DEF1A}" destId="{A2B3C51B-82CD-4CC4-8DC8-B52054156CB3}" srcOrd="0" destOrd="0" presId="urn:microsoft.com/office/officeart/2005/8/layout/vList5"/>
    <dgm:cxn modelId="{EB15B5F9-C2E8-49B8-8ECE-893B66C4CDE9}" type="presOf" srcId="{32A3B9D4-47A6-40AD-90EE-E2EA93C3603E}" destId="{D8F3E649-562C-4CE6-B2FA-BF4F2B5EA804}" srcOrd="0" destOrd="0" presId="urn:microsoft.com/office/officeart/2005/8/layout/vList5"/>
    <dgm:cxn modelId="{5D5A9F1C-0105-40C8-B570-655568B902FC}" type="presParOf" srcId="{2607A27E-4BC1-43B3-817E-F7622FF3D4B6}" destId="{88FD23A3-ACC7-4D3C-9B82-6A9CFD1358E0}" srcOrd="0" destOrd="0" presId="urn:microsoft.com/office/officeart/2005/8/layout/vList5"/>
    <dgm:cxn modelId="{0D8308C8-915F-42F2-BB51-AF028C59A1D6}" type="presParOf" srcId="{88FD23A3-ACC7-4D3C-9B82-6A9CFD1358E0}" destId="{A2B3C51B-82CD-4CC4-8DC8-B52054156CB3}" srcOrd="0" destOrd="0" presId="urn:microsoft.com/office/officeart/2005/8/layout/vList5"/>
    <dgm:cxn modelId="{3DEA6AFF-5172-4018-A1D0-475BA807D957}" type="presParOf" srcId="{88FD23A3-ACC7-4D3C-9B82-6A9CFD1358E0}" destId="{D8F3E649-562C-4CE6-B2FA-BF4F2B5EA80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4CFAB67-9EAF-4C9E-BF45-2495AD1AF314}" type="doc">
      <dgm:prSet loTypeId="urn:microsoft.com/office/officeart/2005/8/layout/process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E6EAAF3-1AFF-4FCC-A5F8-247751CE4390}">
      <dgm:prSet phldrT="[Текст]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ru-RU" i="1" dirty="0">
              <a:solidFill>
                <a:schemeClr val="tx2">
                  <a:lumMod val="50000"/>
                </a:schemeClr>
              </a:solidFill>
            </a:rPr>
            <a:t>Всего за 2019 год в муниципальном образовании город Горячий Ключ проведено 130 мероприятий</a:t>
          </a:r>
        </a:p>
      </dgm:t>
    </dgm:pt>
    <dgm:pt modelId="{4ACFA1BC-1123-4080-9048-5F4E3DB1D896}" type="parTrans" cxnId="{F7A937D4-6CB4-4A3C-BE72-6B1CA5A9EEA4}">
      <dgm:prSet/>
      <dgm:spPr/>
      <dgm:t>
        <a:bodyPr/>
        <a:lstStyle/>
        <a:p>
          <a:endParaRPr lang="ru-RU"/>
        </a:p>
      </dgm:t>
    </dgm:pt>
    <dgm:pt modelId="{B9D25276-F77A-4A20-8E7E-77BAC0C5DCF3}" type="sibTrans" cxnId="{F7A937D4-6CB4-4A3C-BE72-6B1CA5A9EEA4}">
      <dgm:prSet/>
      <dgm:spPr/>
      <dgm:t>
        <a:bodyPr/>
        <a:lstStyle/>
        <a:p>
          <a:endParaRPr lang="ru-RU"/>
        </a:p>
      </dgm:t>
    </dgm:pt>
    <dgm:pt modelId="{352530AE-EBE3-457B-8CA2-A09D2325AAD7}">
      <dgm:prSet phldrT="[Текст]"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solidFill>
            <a:schemeClr val="tx2">
              <a:lumMod val="75000"/>
              <a:lumOff val="25000"/>
              <a:alpha val="90000"/>
            </a:schemeClr>
          </a:solidFill>
        </a:ln>
      </dgm:spPr>
      <dgm:t>
        <a:bodyPr/>
        <a:lstStyle/>
        <a:p>
          <a:endParaRPr lang="ru-RU" sz="1600" dirty="0">
            <a:solidFill>
              <a:schemeClr val="accent3">
                <a:lumMod val="50000"/>
              </a:schemeClr>
            </a:solidFill>
          </a:endParaRPr>
        </a:p>
        <a:p>
          <a:r>
            <a:rPr lang="ru-RU" sz="1600" dirty="0">
              <a:solidFill>
                <a:schemeClr val="tx2">
                  <a:lumMod val="50000"/>
                </a:schemeClr>
              </a:solidFill>
            </a:rPr>
            <a:t>в том числе в городских и сельских </a:t>
          </a:r>
          <a:r>
            <a:rPr lang="ru-RU" sz="1600" u="none" dirty="0">
              <a:solidFill>
                <a:schemeClr val="tx2">
                  <a:lumMod val="50000"/>
                </a:schemeClr>
              </a:solidFill>
            </a:rPr>
            <a:t>поселениях – 28</a:t>
          </a:r>
        </a:p>
      </dgm:t>
    </dgm:pt>
    <dgm:pt modelId="{E46D2F06-D77F-4F88-827D-69546AB793E7}" type="parTrans" cxnId="{24976372-D55D-4515-8A9A-6890E37DC62D}">
      <dgm:prSet/>
      <dgm:spPr/>
      <dgm:t>
        <a:bodyPr/>
        <a:lstStyle/>
        <a:p>
          <a:endParaRPr lang="ru-RU"/>
        </a:p>
      </dgm:t>
    </dgm:pt>
    <dgm:pt modelId="{0DEE4F06-CDD5-449F-8E6F-3D51ABB2AE20}" type="sibTrans" cxnId="{24976372-D55D-4515-8A9A-6890E37DC62D}">
      <dgm:prSet/>
      <dgm:spPr/>
      <dgm:t>
        <a:bodyPr/>
        <a:lstStyle/>
        <a:p>
          <a:endParaRPr lang="ru-RU"/>
        </a:p>
      </dgm:t>
    </dgm:pt>
    <dgm:pt modelId="{0F406309-2DFC-49A5-A057-B06D17678576}">
      <dgm:prSet phldrT="[Текст]"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25400">
          <a:solidFill>
            <a:schemeClr val="tx2">
              <a:lumMod val="75000"/>
              <a:lumOff val="25000"/>
              <a:alpha val="90000"/>
            </a:schemeClr>
          </a:solidFill>
        </a:ln>
      </dgm:spPr>
      <dgm:t>
        <a:bodyPr/>
        <a:lstStyle/>
        <a:p>
          <a:r>
            <a:rPr lang="ru-RU" sz="1600" dirty="0">
              <a:solidFill>
                <a:schemeClr val="tx2">
                  <a:lumMod val="50000"/>
                </a:schemeClr>
              </a:solidFill>
            </a:rPr>
            <a:t>контингент принявших в них участие, всего -     </a:t>
          </a:r>
        </a:p>
        <a:p>
          <a:r>
            <a:rPr lang="ru-RU" sz="1600" dirty="0">
              <a:solidFill>
                <a:schemeClr val="tx2">
                  <a:lumMod val="50000"/>
                </a:schemeClr>
              </a:solidFill>
            </a:rPr>
            <a:t>40 261 человека</a:t>
          </a:r>
        </a:p>
      </dgm:t>
    </dgm:pt>
    <dgm:pt modelId="{2F68734F-D73A-44F8-A7EF-65E530131F43}" type="parTrans" cxnId="{CA9511E7-9CE7-429B-8169-94B8FAB4C4BE}">
      <dgm:prSet/>
      <dgm:spPr/>
      <dgm:t>
        <a:bodyPr/>
        <a:lstStyle/>
        <a:p>
          <a:endParaRPr lang="ru-RU"/>
        </a:p>
      </dgm:t>
    </dgm:pt>
    <dgm:pt modelId="{F252780D-329D-4DEF-B7D7-C9C156D087DE}" type="sibTrans" cxnId="{CA9511E7-9CE7-429B-8169-94B8FAB4C4BE}">
      <dgm:prSet/>
      <dgm:spPr/>
      <dgm:t>
        <a:bodyPr/>
        <a:lstStyle/>
        <a:p>
          <a:endParaRPr lang="ru-RU"/>
        </a:p>
      </dgm:t>
    </dgm:pt>
    <dgm:pt modelId="{230F3511-54EF-4F99-8E68-99C66FDF9D64}" type="pres">
      <dgm:prSet presAssocID="{A4CFAB67-9EAF-4C9E-BF45-2495AD1AF314}" presName="Name0" presStyleCnt="0">
        <dgm:presLayoutVars>
          <dgm:dir/>
          <dgm:animLvl val="lvl"/>
          <dgm:resizeHandles val="exact"/>
        </dgm:presLayoutVars>
      </dgm:prSet>
      <dgm:spPr/>
    </dgm:pt>
    <dgm:pt modelId="{69378B95-5758-490F-B40B-3E69808C5E72}" type="pres">
      <dgm:prSet presAssocID="{352530AE-EBE3-457B-8CA2-A09D2325AAD7}" presName="boxAndChildren" presStyleCnt="0"/>
      <dgm:spPr/>
    </dgm:pt>
    <dgm:pt modelId="{2B733C2D-0C5C-4541-8BA3-EFA88300C983}" type="pres">
      <dgm:prSet presAssocID="{352530AE-EBE3-457B-8CA2-A09D2325AAD7}" presName="parentTextBox" presStyleLbl="node1" presStyleIdx="0" presStyleCnt="2"/>
      <dgm:spPr/>
    </dgm:pt>
    <dgm:pt modelId="{F0CE6244-D146-49F9-A702-1BE41F443877}" type="pres">
      <dgm:prSet presAssocID="{352530AE-EBE3-457B-8CA2-A09D2325AAD7}" presName="entireBox" presStyleLbl="node1" presStyleIdx="0" presStyleCnt="2" custScaleX="48953" custScaleY="183087" custLinFactNeighborX="-24424" custLinFactNeighborY="4412"/>
      <dgm:spPr/>
    </dgm:pt>
    <dgm:pt modelId="{4FA80196-EA59-4816-B74A-8FB7C270ACA0}" type="pres">
      <dgm:prSet presAssocID="{352530AE-EBE3-457B-8CA2-A09D2325AAD7}" presName="descendantBox" presStyleCnt="0"/>
      <dgm:spPr/>
    </dgm:pt>
    <dgm:pt modelId="{8BA539FA-60CB-4A4F-9644-5975986C7910}" type="pres">
      <dgm:prSet presAssocID="{0F406309-2DFC-49A5-A057-B06D17678576}" presName="childTextBox" presStyleLbl="fgAccFollowNode1" presStyleIdx="0" presStyleCnt="1" custScaleX="49909" custScaleY="400341" custLinFactNeighborX="24712" custLinFactNeighborY="-43594">
        <dgm:presLayoutVars>
          <dgm:bulletEnabled val="1"/>
        </dgm:presLayoutVars>
      </dgm:prSet>
      <dgm:spPr/>
    </dgm:pt>
    <dgm:pt modelId="{6380778F-D8A8-445A-9A8C-6BDF559630AA}" type="pres">
      <dgm:prSet presAssocID="{B9D25276-F77A-4A20-8E7E-77BAC0C5DCF3}" presName="sp" presStyleCnt="0"/>
      <dgm:spPr/>
    </dgm:pt>
    <dgm:pt modelId="{43B55FDC-E43E-4C80-9443-B1A23A17E3FB}" type="pres">
      <dgm:prSet presAssocID="{2E6EAAF3-1AFF-4FCC-A5F8-247751CE4390}" presName="arrowAndChildren" presStyleCnt="0"/>
      <dgm:spPr/>
    </dgm:pt>
    <dgm:pt modelId="{E4150C94-D006-4709-89A4-9ACC03A7E2DA}" type="pres">
      <dgm:prSet presAssocID="{2E6EAAF3-1AFF-4FCC-A5F8-247751CE4390}" presName="parentTextArrow" presStyleLbl="node1" presStyleIdx="1" presStyleCnt="2"/>
      <dgm:spPr/>
    </dgm:pt>
  </dgm:ptLst>
  <dgm:cxnLst>
    <dgm:cxn modelId="{0C85361B-499E-4722-A21E-D1CEC20EA033}" type="presOf" srcId="{2E6EAAF3-1AFF-4FCC-A5F8-247751CE4390}" destId="{E4150C94-D006-4709-89A4-9ACC03A7E2DA}" srcOrd="0" destOrd="0" presId="urn:microsoft.com/office/officeart/2005/8/layout/process4"/>
    <dgm:cxn modelId="{1759564F-20AD-41B4-BD47-16BD26DA0ABE}" type="presOf" srcId="{352530AE-EBE3-457B-8CA2-A09D2325AAD7}" destId="{2B733C2D-0C5C-4541-8BA3-EFA88300C983}" srcOrd="0" destOrd="0" presId="urn:microsoft.com/office/officeart/2005/8/layout/process4"/>
    <dgm:cxn modelId="{24976372-D55D-4515-8A9A-6890E37DC62D}" srcId="{A4CFAB67-9EAF-4C9E-BF45-2495AD1AF314}" destId="{352530AE-EBE3-457B-8CA2-A09D2325AAD7}" srcOrd="1" destOrd="0" parTransId="{E46D2F06-D77F-4F88-827D-69546AB793E7}" sibTransId="{0DEE4F06-CDD5-449F-8E6F-3D51ABB2AE20}"/>
    <dgm:cxn modelId="{00205475-3B98-41B9-B3C2-A8A5626FE3CE}" type="presOf" srcId="{0F406309-2DFC-49A5-A057-B06D17678576}" destId="{8BA539FA-60CB-4A4F-9644-5975986C7910}" srcOrd="0" destOrd="0" presId="urn:microsoft.com/office/officeart/2005/8/layout/process4"/>
    <dgm:cxn modelId="{9A7482C6-4062-4CFB-8E89-9EE00B5BAF8B}" type="presOf" srcId="{A4CFAB67-9EAF-4C9E-BF45-2495AD1AF314}" destId="{230F3511-54EF-4F99-8E68-99C66FDF9D64}" srcOrd="0" destOrd="0" presId="urn:microsoft.com/office/officeart/2005/8/layout/process4"/>
    <dgm:cxn modelId="{F7A937D4-6CB4-4A3C-BE72-6B1CA5A9EEA4}" srcId="{A4CFAB67-9EAF-4C9E-BF45-2495AD1AF314}" destId="{2E6EAAF3-1AFF-4FCC-A5F8-247751CE4390}" srcOrd="0" destOrd="0" parTransId="{4ACFA1BC-1123-4080-9048-5F4E3DB1D896}" sibTransId="{B9D25276-F77A-4A20-8E7E-77BAC0C5DCF3}"/>
    <dgm:cxn modelId="{CA9511E7-9CE7-429B-8169-94B8FAB4C4BE}" srcId="{352530AE-EBE3-457B-8CA2-A09D2325AAD7}" destId="{0F406309-2DFC-49A5-A057-B06D17678576}" srcOrd="0" destOrd="0" parTransId="{2F68734F-D73A-44F8-A7EF-65E530131F43}" sibTransId="{F252780D-329D-4DEF-B7D7-C9C156D087DE}"/>
    <dgm:cxn modelId="{49DFFEF3-D7EB-4CC9-911C-A13FDD412070}" type="presOf" srcId="{352530AE-EBE3-457B-8CA2-A09D2325AAD7}" destId="{F0CE6244-D146-49F9-A702-1BE41F443877}" srcOrd="1" destOrd="0" presId="urn:microsoft.com/office/officeart/2005/8/layout/process4"/>
    <dgm:cxn modelId="{8D75D6D1-A4AA-4BDB-97CA-1EF13AF4E336}" type="presParOf" srcId="{230F3511-54EF-4F99-8E68-99C66FDF9D64}" destId="{69378B95-5758-490F-B40B-3E69808C5E72}" srcOrd="0" destOrd="0" presId="urn:microsoft.com/office/officeart/2005/8/layout/process4"/>
    <dgm:cxn modelId="{D422E389-BC9F-4CDA-AF2D-9EE4AF9BE782}" type="presParOf" srcId="{69378B95-5758-490F-B40B-3E69808C5E72}" destId="{2B733C2D-0C5C-4541-8BA3-EFA88300C983}" srcOrd="0" destOrd="0" presId="urn:microsoft.com/office/officeart/2005/8/layout/process4"/>
    <dgm:cxn modelId="{A066C664-4CFA-496A-ABC8-CB98DDA1217B}" type="presParOf" srcId="{69378B95-5758-490F-B40B-3E69808C5E72}" destId="{F0CE6244-D146-49F9-A702-1BE41F443877}" srcOrd="1" destOrd="0" presId="urn:microsoft.com/office/officeart/2005/8/layout/process4"/>
    <dgm:cxn modelId="{64187132-B52D-440E-80A7-097331A23E51}" type="presParOf" srcId="{69378B95-5758-490F-B40B-3E69808C5E72}" destId="{4FA80196-EA59-4816-B74A-8FB7C270ACA0}" srcOrd="2" destOrd="0" presId="urn:microsoft.com/office/officeart/2005/8/layout/process4"/>
    <dgm:cxn modelId="{9F750F2F-50A2-4EE5-939F-877677537E0C}" type="presParOf" srcId="{4FA80196-EA59-4816-B74A-8FB7C270ACA0}" destId="{8BA539FA-60CB-4A4F-9644-5975986C7910}" srcOrd="0" destOrd="0" presId="urn:microsoft.com/office/officeart/2005/8/layout/process4"/>
    <dgm:cxn modelId="{D60E121D-D261-4F04-9EA9-80B2FE103C24}" type="presParOf" srcId="{230F3511-54EF-4F99-8E68-99C66FDF9D64}" destId="{6380778F-D8A8-445A-9A8C-6BDF559630AA}" srcOrd="1" destOrd="0" presId="urn:microsoft.com/office/officeart/2005/8/layout/process4"/>
    <dgm:cxn modelId="{ECBFD4C5-9AC3-4D59-BDFA-A0E62AE9CBEC}" type="presParOf" srcId="{230F3511-54EF-4F99-8E68-99C66FDF9D64}" destId="{43B55FDC-E43E-4C80-9443-B1A23A17E3FB}" srcOrd="2" destOrd="0" presId="urn:microsoft.com/office/officeart/2005/8/layout/process4"/>
    <dgm:cxn modelId="{67B5DCB5-7D61-4B5A-868A-6EA510415688}" type="presParOf" srcId="{43B55FDC-E43E-4C80-9443-B1A23A17E3FB}" destId="{E4150C94-D006-4709-89A4-9ACC03A7E2D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15BDC97-C037-4B0B-BE7E-258BF47F78FB}" type="doc">
      <dgm:prSet loTypeId="urn:microsoft.com/office/officeart/2005/8/layout/process4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D094A90-AADE-4303-8152-4B9235EE8A8D}">
      <dgm:prSet phldrT="[Текст]" custT="1"/>
      <dgm:spPr>
        <a:gradFill rotWithShape="0">
          <a:gsLst>
            <a:gs pos="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75000"/>
              </a:schemeClr>
            </a:gs>
          </a:gsLst>
        </a:gradFill>
      </dgm:spPr>
      <dgm:t>
        <a:bodyPr/>
        <a:lstStyle/>
        <a:p>
          <a:pPr algn="ctr"/>
          <a:r>
            <a:rPr lang="ru-RU" sz="1800" dirty="0"/>
            <a:t>В 2019 году муниципальным образованием город Горячий Ключ  были перечислены субсидии на поддержку социально ориентированных некоммерческих организаций на поддержку ТОС, НКО, малоимущих граждан было направлено:</a:t>
          </a:r>
        </a:p>
        <a:p>
          <a:pPr algn="l"/>
          <a:r>
            <a:rPr lang="ru-RU" sz="1800" dirty="0"/>
            <a:t>- единовременные выплаты гражданам – 795,0</a:t>
          </a:r>
        </a:p>
        <a:p>
          <a:pPr algn="l"/>
          <a:r>
            <a:rPr lang="ru-RU" sz="1800" dirty="0"/>
            <a:t>- поддержка НКО – 562,9</a:t>
          </a:r>
        </a:p>
        <a:p>
          <a:pPr algn="l"/>
          <a:r>
            <a:rPr lang="ru-RU" sz="1800" dirty="0"/>
            <a:t>- поощрение победителей краевого конкурса на звание «Лучший орган                                    ТОС» – 1062,3</a:t>
          </a:r>
        </a:p>
        <a:p>
          <a:pPr algn="l"/>
          <a:r>
            <a:rPr lang="ru-RU" sz="1800" dirty="0"/>
            <a:t>- выплаты руководителям ТОС – 2234,0</a:t>
          </a:r>
        </a:p>
        <a:p>
          <a:pPr algn="l"/>
          <a:r>
            <a:rPr lang="ru-RU" sz="1800" dirty="0"/>
            <a:t>- проведение городских и участие в краевых мероприятиях – 81,1 </a:t>
          </a:r>
        </a:p>
        <a:p>
          <a:pPr algn="ctr"/>
          <a:endParaRPr lang="ru-RU" sz="1800" dirty="0"/>
        </a:p>
      </dgm:t>
    </dgm:pt>
    <dgm:pt modelId="{D9DFDC50-FB6D-4B8D-99CA-B8928CF90027}" type="parTrans" cxnId="{E190C64C-9097-4E5F-9927-F0CAE45156ED}">
      <dgm:prSet/>
      <dgm:spPr/>
      <dgm:t>
        <a:bodyPr/>
        <a:lstStyle/>
        <a:p>
          <a:endParaRPr lang="ru-RU" sz="1800"/>
        </a:p>
      </dgm:t>
    </dgm:pt>
    <dgm:pt modelId="{5B44362D-7FB9-4755-A48B-E587F1CA96C0}" type="sibTrans" cxnId="{E190C64C-9097-4E5F-9927-F0CAE45156ED}">
      <dgm:prSet/>
      <dgm:spPr/>
      <dgm:t>
        <a:bodyPr/>
        <a:lstStyle/>
        <a:p>
          <a:endParaRPr lang="ru-RU" sz="1800"/>
        </a:p>
      </dgm:t>
    </dgm:pt>
    <dgm:pt modelId="{A7D1D9C4-8EC1-4E97-85ED-C6E8FC931081}" type="pres">
      <dgm:prSet presAssocID="{615BDC97-C037-4B0B-BE7E-258BF47F78FB}" presName="Name0" presStyleCnt="0">
        <dgm:presLayoutVars>
          <dgm:dir/>
          <dgm:animLvl val="lvl"/>
          <dgm:resizeHandles val="exact"/>
        </dgm:presLayoutVars>
      </dgm:prSet>
      <dgm:spPr/>
    </dgm:pt>
    <dgm:pt modelId="{56D59949-3E70-48AF-956E-3E97BE7FB454}" type="pres">
      <dgm:prSet presAssocID="{8D094A90-AADE-4303-8152-4B9235EE8A8D}" presName="boxAndChildren" presStyleCnt="0"/>
      <dgm:spPr/>
    </dgm:pt>
    <dgm:pt modelId="{60772D0E-D096-4A95-B875-17A016C64392}" type="pres">
      <dgm:prSet presAssocID="{8D094A90-AADE-4303-8152-4B9235EE8A8D}" presName="parentTextBox" presStyleLbl="node1" presStyleIdx="0" presStyleCnt="1" custLinFactNeighborY="1541"/>
      <dgm:spPr/>
    </dgm:pt>
  </dgm:ptLst>
  <dgm:cxnLst>
    <dgm:cxn modelId="{E190C64C-9097-4E5F-9927-F0CAE45156ED}" srcId="{615BDC97-C037-4B0B-BE7E-258BF47F78FB}" destId="{8D094A90-AADE-4303-8152-4B9235EE8A8D}" srcOrd="0" destOrd="0" parTransId="{D9DFDC50-FB6D-4B8D-99CA-B8928CF90027}" sibTransId="{5B44362D-7FB9-4755-A48B-E587F1CA96C0}"/>
    <dgm:cxn modelId="{17F307A1-8AFB-4485-B81F-AD280ECCD79F}" type="presOf" srcId="{8D094A90-AADE-4303-8152-4B9235EE8A8D}" destId="{60772D0E-D096-4A95-B875-17A016C64392}" srcOrd="0" destOrd="0" presId="urn:microsoft.com/office/officeart/2005/8/layout/process4"/>
    <dgm:cxn modelId="{599B19E6-3758-42AC-AE18-72E815A5D06C}" type="presOf" srcId="{615BDC97-C037-4B0B-BE7E-258BF47F78FB}" destId="{A7D1D9C4-8EC1-4E97-85ED-C6E8FC931081}" srcOrd="0" destOrd="0" presId="urn:microsoft.com/office/officeart/2005/8/layout/process4"/>
    <dgm:cxn modelId="{130688A2-58FC-4602-850C-E5AA7738EFFD}" type="presParOf" srcId="{A7D1D9C4-8EC1-4E97-85ED-C6E8FC931081}" destId="{56D59949-3E70-48AF-956E-3E97BE7FB454}" srcOrd="0" destOrd="0" presId="urn:microsoft.com/office/officeart/2005/8/layout/process4"/>
    <dgm:cxn modelId="{6D89F735-2F2D-4E1D-ACD2-0018E6D77EB3}" type="presParOf" srcId="{56D59949-3E70-48AF-956E-3E97BE7FB454}" destId="{60772D0E-D096-4A95-B875-17A016C64392}" srcOrd="0" destOrd="0" presId="urn:microsoft.com/office/officeart/2005/8/layout/process4"/>
  </dgm:cxnLst>
  <dgm:bg>
    <a:gradFill>
      <a:gsLst>
        <a:gs pos="0">
          <a:schemeClr val="accent5">
            <a:hueOff val="0"/>
            <a:satOff val="0"/>
            <a:lumOff val="0"/>
            <a:alphaOff val="0"/>
            <a:tint val="65000"/>
            <a:lumMod val="110000"/>
          </a:schemeClr>
        </a:gs>
        <a:gs pos="88000">
          <a:schemeClr val="accent5">
            <a:hueOff val="0"/>
            <a:satOff val="0"/>
            <a:lumOff val="0"/>
            <a:alphaOff val="0"/>
            <a:tint val="90000"/>
          </a:schemeClr>
        </a:gs>
      </a:gsLst>
      <a:lin ang="5400000" scaled="0"/>
    </a:gra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12D808-686A-454C-B3BC-AD36C4C7529C}">
      <dsp:nvSpPr>
        <dsp:cNvPr id="0" name=""/>
        <dsp:cNvSpPr/>
      </dsp:nvSpPr>
      <dsp:spPr>
        <a:xfrm>
          <a:off x="971602" y="0"/>
          <a:ext cx="2340762" cy="11701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alpha val="9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 dirty="0"/>
            <a:t>доходы</a:t>
          </a:r>
        </a:p>
      </dsp:txBody>
      <dsp:txXfrm>
        <a:off x="1005874" y="34272"/>
        <a:ext cx="2272218" cy="1101585"/>
      </dsp:txXfrm>
    </dsp:sp>
    <dsp:sp modelId="{A2837694-9F21-499F-9B50-87AC490C43A7}">
      <dsp:nvSpPr>
        <dsp:cNvPr id="0" name=""/>
        <dsp:cNvSpPr/>
      </dsp:nvSpPr>
      <dsp:spPr>
        <a:xfrm rot="5400000">
          <a:off x="3603350" y="1199382"/>
          <a:ext cx="438798" cy="526558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/>
        </a:p>
      </dsp:txBody>
      <dsp:txXfrm rot="-5400000">
        <a:off x="3664783" y="1243262"/>
        <a:ext cx="315934" cy="307159"/>
      </dsp:txXfrm>
    </dsp:sp>
    <dsp:sp modelId="{069D9089-389A-4018-95D5-2F377D528FE9}">
      <dsp:nvSpPr>
        <dsp:cNvPr id="0" name=""/>
        <dsp:cNvSpPr/>
      </dsp:nvSpPr>
      <dsp:spPr>
        <a:xfrm>
          <a:off x="971602" y="1755194"/>
          <a:ext cx="2340762" cy="11701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tint val="96000"/>
                <a:lumMod val="100000"/>
              </a:schemeClr>
            </a:gs>
            <a:gs pos="78000">
              <a:schemeClr val="accent1">
                <a:alpha val="90000"/>
                <a:hueOff val="0"/>
                <a:satOff val="0"/>
                <a:lumOff val="0"/>
                <a:alphaOff val="-2000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 dirty="0"/>
            <a:t>расходы</a:t>
          </a:r>
        </a:p>
      </dsp:txBody>
      <dsp:txXfrm>
        <a:off x="1005874" y="1789466"/>
        <a:ext cx="2272218" cy="1101585"/>
      </dsp:txXfrm>
    </dsp:sp>
    <dsp:sp modelId="{0EEB5DFC-7AD5-46E8-B977-C6CDCAD9BADA}">
      <dsp:nvSpPr>
        <dsp:cNvPr id="0" name=""/>
        <dsp:cNvSpPr/>
      </dsp:nvSpPr>
      <dsp:spPr>
        <a:xfrm rot="5400000">
          <a:off x="1922584" y="2954577"/>
          <a:ext cx="438798" cy="526558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/>
        </a:p>
      </dsp:txBody>
      <dsp:txXfrm rot="-5400000">
        <a:off x="1984017" y="2998457"/>
        <a:ext cx="315934" cy="307159"/>
      </dsp:txXfrm>
    </dsp:sp>
    <dsp:sp modelId="{12AB2EF6-6175-42CA-80DD-75CB3F23AB60}">
      <dsp:nvSpPr>
        <dsp:cNvPr id="0" name=""/>
        <dsp:cNvSpPr/>
      </dsp:nvSpPr>
      <dsp:spPr>
        <a:xfrm>
          <a:off x="936102" y="3510389"/>
          <a:ext cx="2411763" cy="11701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tint val="96000"/>
                <a:lumMod val="100000"/>
              </a:schemeClr>
            </a:gs>
            <a:gs pos="78000">
              <a:schemeClr val="accent1">
                <a:alpha val="90000"/>
                <a:hueOff val="0"/>
                <a:satOff val="0"/>
                <a:lumOff val="0"/>
                <a:alphaOff val="-4000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 dirty="0"/>
            <a:t>дефицит (-),</a:t>
          </a:r>
          <a:r>
            <a:rPr lang="ru-RU" sz="2500" kern="1200" dirty="0"/>
            <a:t> </a:t>
          </a:r>
          <a:r>
            <a:rPr lang="ru-RU" sz="2500" b="1" kern="1200" dirty="0"/>
            <a:t>профицит (+</a:t>
          </a:r>
          <a:r>
            <a:rPr lang="ru-RU" sz="2500" kern="1200" dirty="0"/>
            <a:t>)</a:t>
          </a:r>
        </a:p>
      </dsp:txBody>
      <dsp:txXfrm>
        <a:off x="970374" y="3544661"/>
        <a:ext cx="2343219" cy="11015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5785DD-22AB-4413-B32B-5BDAD5CC9352}">
      <dsp:nvSpPr>
        <dsp:cNvPr id="0" name=""/>
        <dsp:cNvSpPr/>
      </dsp:nvSpPr>
      <dsp:spPr>
        <a:xfrm>
          <a:off x="0" y="0"/>
          <a:ext cx="5904656" cy="453650"/>
        </a:xfrm>
        <a:prstGeom prst="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7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i="1" kern="1200" dirty="0">
              <a:solidFill>
                <a:schemeClr val="tx2">
                  <a:lumMod val="50000"/>
                </a:schemeClr>
              </a:solidFill>
            </a:rPr>
            <a:t>В 2019 году численность систематически занимающихся физической культурой и спортом составила 32  267 человек.</a:t>
          </a:r>
        </a:p>
      </dsp:txBody>
      <dsp:txXfrm>
        <a:off x="0" y="0"/>
        <a:ext cx="5904656" cy="453650"/>
      </dsp:txXfrm>
    </dsp:sp>
    <dsp:sp modelId="{6042FD79-6055-4999-AB5A-A7241A161E9B}">
      <dsp:nvSpPr>
        <dsp:cNvPr id="0" name=""/>
        <dsp:cNvSpPr/>
      </dsp:nvSpPr>
      <dsp:spPr>
        <a:xfrm>
          <a:off x="0" y="429119"/>
          <a:ext cx="2952328" cy="833468"/>
        </a:xfrm>
        <a:prstGeom prst="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9050" cap="rnd" cmpd="sng" algn="ctr">
          <a:solidFill>
            <a:schemeClr val="tx2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2">
                  <a:lumMod val="50000"/>
                </a:schemeClr>
              </a:solidFill>
            </a:rPr>
            <a:t>Численность занимающихся в секциях по видам спорта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2">
                  <a:lumMod val="50000"/>
                </a:schemeClr>
              </a:solidFill>
            </a:rPr>
            <a:t>12 346 человека</a:t>
          </a:r>
        </a:p>
      </dsp:txBody>
      <dsp:txXfrm>
        <a:off x="0" y="429119"/>
        <a:ext cx="2952328" cy="833468"/>
      </dsp:txXfrm>
    </dsp:sp>
    <dsp:sp modelId="{177338CC-FEDF-483F-9AA2-80671D8087A0}">
      <dsp:nvSpPr>
        <dsp:cNvPr id="0" name=""/>
        <dsp:cNvSpPr/>
      </dsp:nvSpPr>
      <dsp:spPr>
        <a:xfrm>
          <a:off x="2952328" y="433992"/>
          <a:ext cx="2952328" cy="813910"/>
        </a:xfrm>
        <a:prstGeom prst="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9050" cap="rnd" cmpd="sng" algn="ctr">
          <a:solidFill>
            <a:schemeClr val="tx2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2">
                  <a:lumMod val="50000"/>
                </a:schemeClr>
              </a:solidFill>
            </a:rPr>
            <a:t>Численность занимающихся в специализированных спортивных учреждениях 2 239 человек </a:t>
          </a:r>
        </a:p>
      </dsp:txBody>
      <dsp:txXfrm>
        <a:off x="2952328" y="433992"/>
        <a:ext cx="2952328" cy="813910"/>
      </dsp:txXfrm>
    </dsp:sp>
    <dsp:sp modelId="{550759CC-74CB-49BD-B859-D29DEE0F18A7}">
      <dsp:nvSpPr>
        <dsp:cNvPr id="0" name=""/>
        <dsp:cNvSpPr/>
      </dsp:nvSpPr>
      <dsp:spPr>
        <a:xfrm>
          <a:off x="0" y="1242943"/>
          <a:ext cx="5904656" cy="105851"/>
        </a:xfrm>
        <a:prstGeom prst="rect">
          <a:avLst/>
        </a:prstGeom>
        <a:solidFill>
          <a:schemeClr val="tx2">
            <a:lumMod val="25000"/>
            <a:lumOff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F3E649-562C-4CE6-B2FA-BF4F2B5EA804}">
      <dsp:nvSpPr>
        <dsp:cNvPr id="0" name=""/>
        <dsp:cNvSpPr/>
      </dsp:nvSpPr>
      <dsp:spPr>
        <a:xfrm rot="5400000">
          <a:off x="3395065" y="-1195332"/>
          <a:ext cx="1036915" cy="3686809"/>
        </a:xfrm>
        <a:prstGeom prst="round2Same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9050" cap="rnd" cmpd="sng" algn="ctr">
          <a:solidFill>
            <a:schemeClr val="tx2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solidFill>
                <a:schemeClr val="tx2">
                  <a:lumMod val="50000"/>
                </a:schemeClr>
              </a:solidFill>
            </a:rPr>
            <a:t>Количество занимающихся в спортивных клубах по месту жительства составляет – 1 709 человека</a:t>
          </a:r>
        </a:p>
      </dsp:txBody>
      <dsp:txXfrm rot="-5400000">
        <a:off x="2070118" y="180233"/>
        <a:ext cx="3636191" cy="935679"/>
      </dsp:txXfrm>
    </dsp:sp>
    <dsp:sp modelId="{A2B3C51B-82CD-4CC4-8DC8-B52054156CB3}">
      <dsp:nvSpPr>
        <dsp:cNvPr id="0" name=""/>
        <dsp:cNvSpPr/>
      </dsp:nvSpPr>
      <dsp:spPr>
        <a:xfrm>
          <a:off x="3712" y="0"/>
          <a:ext cx="2066406" cy="1296144"/>
        </a:xfrm>
        <a:prstGeom prst="round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2">
                  <a:lumMod val="50000"/>
                </a:schemeClr>
              </a:solidFill>
            </a:rPr>
            <a:t>Количество физкультурно-спортивных клубов по месту жительства составляет – 21</a:t>
          </a:r>
        </a:p>
      </dsp:txBody>
      <dsp:txXfrm>
        <a:off x="66985" y="63273"/>
        <a:ext cx="1939860" cy="11695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CE6244-D146-49F9-A702-1BE41F443877}">
      <dsp:nvSpPr>
        <dsp:cNvPr id="0" name=""/>
        <dsp:cNvSpPr/>
      </dsp:nvSpPr>
      <dsp:spPr>
        <a:xfrm>
          <a:off x="60247" y="936105"/>
          <a:ext cx="2682381" cy="1092687"/>
        </a:xfrm>
        <a:prstGeom prst="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solidFill>
            <a:schemeClr val="tx2">
              <a:lumMod val="75000"/>
              <a:lumOff val="25000"/>
              <a:alpha val="90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 dirty="0">
            <a:solidFill>
              <a:schemeClr val="accent3">
                <a:lumMod val="50000"/>
              </a:schemeClr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2">
                  <a:lumMod val="50000"/>
                </a:schemeClr>
              </a:solidFill>
            </a:rPr>
            <a:t>в том числе в городских и сельских </a:t>
          </a:r>
          <a:r>
            <a:rPr lang="ru-RU" sz="1600" u="none" kern="1200" dirty="0">
              <a:solidFill>
                <a:schemeClr val="tx2">
                  <a:lumMod val="50000"/>
                </a:schemeClr>
              </a:solidFill>
            </a:rPr>
            <a:t>поселениях – 28</a:t>
          </a:r>
        </a:p>
      </dsp:txBody>
      <dsp:txXfrm>
        <a:off x="60247" y="936105"/>
        <a:ext cx="2682381" cy="590051"/>
      </dsp:txXfrm>
    </dsp:sp>
    <dsp:sp modelId="{8BA539FA-60CB-4A4F-9644-5975986C7910}">
      <dsp:nvSpPr>
        <dsp:cNvPr id="0" name=""/>
        <dsp:cNvSpPr/>
      </dsp:nvSpPr>
      <dsp:spPr>
        <a:xfrm>
          <a:off x="2726477" y="936104"/>
          <a:ext cx="2732094" cy="1099072"/>
        </a:xfrm>
        <a:prstGeom prst="rec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25400" cap="rnd" cmpd="sng" algn="ctr">
          <a:solidFill>
            <a:schemeClr val="tx2">
              <a:lumMod val="75000"/>
              <a:lumOff val="25000"/>
              <a:alpha val="9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2">
                  <a:lumMod val="50000"/>
                </a:schemeClr>
              </a:solidFill>
            </a:rPr>
            <a:t>контингент принявших в них участие, всего -    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2">
                  <a:lumMod val="50000"/>
                </a:schemeClr>
              </a:solidFill>
            </a:rPr>
            <a:t>40 261 человека</a:t>
          </a:r>
        </a:p>
      </dsp:txBody>
      <dsp:txXfrm>
        <a:off x="2726477" y="936104"/>
        <a:ext cx="2732094" cy="1099072"/>
      </dsp:txXfrm>
    </dsp:sp>
    <dsp:sp modelId="{E4150C94-D006-4709-89A4-9ACC03A7E2DA}">
      <dsp:nvSpPr>
        <dsp:cNvPr id="0" name=""/>
        <dsp:cNvSpPr/>
      </dsp:nvSpPr>
      <dsp:spPr>
        <a:xfrm rot="10800000">
          <a:off x="0" y="827"/>
          <a:ext cx="5479504" cy="917899"/>
        </a:xfrm>
        <a:prstGeom prst="upArrowCallout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i="1" kern="1200" dirty="0">
              <a:solidFill>
                <a:schemeClr val="tx2">
                  <a:lumMod val="50000"/>
                </a:schemeClr>
              </a:solidFill>
            </a:rPr>
            <a:t>Всего за 2019 год в муниципальном образовании город Горячий Ключ проведено 130 мероприятий</a:t>
          </a:r>
        </a:p>
      </dsp:txBody>
      <dsp:txXfrm rot="10800000">
        <a:off x="0" y="827"/>
        <a:ext cx="5479504" cy="59642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772D0E-D096-4A95-B875-17A016C64392}">
      <dsp:nvSpPr>
        <dsp:cNvPr id="0" name=""/>
        <dsp:cNvSpPr/>
      </dsp:nvSpPr>
      <dsp:spPr>
        <a:xfrm>
          <a:off x="0" y="0"/>
          <a:ext cx="8424936" cy="3538357"/>
        </a:xfrm>
        <a:prstGeom prst="rect">
          <a:avLst/>
        </a:prstGeom>
        <a:gradFill rotWithShape="0">
          <a:gsLst>
            <a:gs pos="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В 2019 году муниципальным образованием город Горячий Ключ  были перечислены субсидии на поддержку социально ориентированных некоммерческих организаций на поддержку ТОС, НКО, малоимущих граждан было направлено: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- единовременные выплаты гражданам – 795,0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- поддержка НКО – 562,9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- поощрение победителей краевого конкурса на звание «Лучший орган                                    ТОС» – 1062,3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- выплаты руководителям ТОС – 2234,0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- проведение городских и участие в краевых мероприятиях – 81,1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/>
        </a:p>
      </dsp:txBody>
      <dsp:txXfrm>
        <a:off x="0" y="0"/>
        <a:ext cx="8424936" cy="35383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0.02703</cdr:y>
    </cdr:from>
    <cdr:to>
      <cdr:x>0.14407</cdr:x>
      <cdr:y>0.08108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144016"/>
          <a:ext cx="122413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>
              <a:latin typeface="Calibri" pitchFamily="34" charset="0"/>
              <a:cs typeface="Calibri" pitchFamily="34" charset="0"/>
            </a:rPr>
            <a:t>млн рублей</a:t>
          </a:r>
        </a:p>
      </cdr:txBody>
    </cdr:sp>
  </cdr:relSizeAnchor>
  <cdr:relSizeAnchor xmlns:cdr="http://schemas.openxmlformats.org/drawingml/2006/chartDrawing">
    <cdr:from>
      <cdr:x>0.62842</cdr:x>
      <cdr:y>0.21842</cdr:y>
    </cdr:from>
    <cdr:to>
      <cdr:x>0.67797</cdr:x>
      <cdr:y>0.28603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339664" y="1211069"/>
          <a:ext cx="420976" cy="374847"/>
        </a:xfrm>
        <a:prstGeom xmlns:a="http://schemas.openxmlformats.org/drawingml/2006/main" prst="rect">
          <a:avLst/>
        </a:prstGeom>
        <a:scene3d xmlns:a="http://schemas.openxmlformats.org/drawingml/2006/main">
          <a:camera prst="orthographicFront">
            <a:rot lat="0" lon="0" rev="780000"/>
          </a:camera>
          <a:lightRig rig="threePt" dir="t"/>
        </a:scene3d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000" b="1" dirty="0">
            <a:solidFill>
              <a:srgbClr val="C00000"/>
            </a:solidFill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0.71187</cdr:x>
      <cdr:y>0.13906</cdr:y>
    </cdr:from>
    <cdr:to>
      <cdr:x>0.79661</cdr:x>
      <cdr:y>0.21579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048696" y="771008"/>
          <a:ext cx="720031" cy="425439"/>
        </a:xfrm>
        <a:prstGeom xmlns:a="http://schemas.openxmlformats.org/drawingml/2006/main" prst="rect">
          <a:avLst/>
        </a:prstGeom>
        <a:scene3d xmlns:a="http://schemas.openxmlformats.org/drawingml/2006/main">
          <a:camera prst="orthographicFront">
            <a:rot lat="0" lon="0" rev="2400000"/>
          </a:camera>
          <a:lightRig rig="threePt" dir="t"/>
        </a:scene3d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000" b="1" dirty="0">
            <a:solidFill>
              <a:srgbClr val="C00000"/>
            </a:solidFill>
            <a:latin typeface="Calibri" pitchFamily="34" charset="0"/>
            <a:cs typeface="Calibri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0.37292</cdr:x>
      <cdr:y>0.11039</cdr:y>
    </cdr:from>
    <cdr:to>
      <cdr:x>0.56423</cdr:x>
      <cdr:y>0.19486</cdr:y>
    </cdr:to>
    <cdr:sp macro="" textlink="">
      <cdr:nvSpPr>
        <cdr:cNvPr id="4" name="Поле 3"/>
        <cdr:cNvSpPr txBox="1"/>
      </cdr:nvSpPr>
      <cdr:spPr>
        <a:xfrm xmlns:a="http://schemas.openxmlformats.org/drawingml/2006/main">
          <a:off x="1759430" y="362950"/>
          <a:ext cx="902588" cy="277728"/>
        </a:xfrm>
        <a:prstGeom xmlns:a="http://schemas.openxmlformats.org/drawingml/2006/main" prst="rect">
          <a:avLst/>
        </a:prstGeom>
        <a:solidFill xmlns:a="http://schemas.openxmlformats.org/drawingml/2006/main">
          <a:schemeClr val="tx2">
            <a:lumMod val="25000"/>
            <a:lumOff val="75000"/>
          </a:schemeClr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b="1" dirty="0"/>
            <a:t>66,9%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0.37292</cdr:x>
      <cdr:y>0.3951</cdr:y>
    </cdr:from>
    <cdr:to>
      <cdr:x>0.56423</cdr:x>
      <cdr:y>0.47957</cdr:y>
    </cdr:to>
    <cdr:sp macro="" textlink="">
      <cdr:nvSpPr>
        <cdr:cNvPr id="5" name="Поле 3"/>
        <cdr:cNvSpPr txBox="1"/>
      </cdr:nvSpPr>
      <cdr:spPr>
        <a:xfrm xmlns:a="http://schemas.openxmlformats.org/drawingml/2006/main">
          <a:off x="1759430" y="1299054"/>
          <a:ext cx="902588" cy="277728"/>
        </a:xfrm>
        <a:prstGeom xmlns:a="http://schemas.openxmlformats.org/drawingml/2006/main" prst="rect">
          <a:avLst/>
        </a:prstGeom>
        <a:solidFill xmlns:a="http://schemas.openxmlformats.org/drawingml/2006/main">
          <a:schemeClr val="tx2">
            <a:lumMod val="25000"/>
            <a:lumOff val="75000"/>
          </a:schemeClr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b="1" dirty="0"/>
            <a:t>70,5</a:t>
          </a:r>
          <a:r>
            <a:rPr lang="ru-RU" sz="1100" b="1" dirty="0"/>
            <a:t>%</a:t>
          </a:r>
        </a:p>
      </cdr:txBody>
    </cdr:sp>
  </cdr:relSizeAnchor>
  <cdr:relSizeAnchor xmlns:cdr="http://schemas.openxmlformats.org/drawingml/2006/chartDrawing">
    <cdr:from>
      <cdr:x>0.37292</cdr:x>
      <cdr:y>0.65791</cdr:y>
    </cdr:from>
    <cdr:to>
      <cdr:x>0.56423</cdr:x>
      <cdr:y>0.74238</cdr:y>
    </cdr:to>
    <cdr:sp macro="" textlink="">
      <cdr:nvSpPr>
        <cdr:cNvPr id="6" name="Поле 3"/>
        <cdr:cNvSpPr txBox="1"/>
      </cdr:nvSpPr>
      <cdr:spPr>
        <a:xfrm xmlns:a="http://schemas.openxmlformats.org/drawingml/2006/main">
          <a:off x="1759430" y="2163150"/>
          <a:ext cx="902588" cy="277728"/>
        </a:xfrm>
        <a:prstGeom xmlns:a="http://schemas.openxmlformats.org/drawingml/2006/main" prst="rect">
          <a:avLst/>
        </a:prstGeom>
        <a:solidFill xmlns:a="http://schemas.openxmlformats.org/drawingml/2006/main">
          <a:schemeClr val="tx2">
            <a:lumMod val="25000"/>
            <a:lumOff val="75000"/>
          </a:schemeClr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100" b="1" dirty="0"/>
            <a:t>70,2%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85CC45-E589-4565-A051-9B695FB927DD}" type="datetimeFigureOut">
              <a:rPr lang="ru-RU" smtClean="0"/>
              <a:t>23.07.2020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43030C-E9C0-4B9B-BB87-DA3FEF063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831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3030C-E9C0-4B9B-BB87-DA3FEF0634E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116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3030C-E9C0-4B9B-BB87-DA3FEF0634E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626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43030C-E9C0-4B9B-BB87-DA3FEF0634E5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192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BC162-CCE9-4AFC-8663-0EC949329598}" type="slidenum">
              <a:rPr lang="ru-RU" smtClean="0">
                <a:solidFill>
                  <a:prstClr val="black"/>
                </a:solidFill>
              </a:rPr>
              <a:pPr/>
              <a:t>31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776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034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23.07.2020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621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23.07.2020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12330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23.07.2020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136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23.07.2020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876002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23.07.2020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0875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6012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6730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23.07.2020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803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8415" cmpd="sng">
                  <a:solidFill>
                    <a:srgbClr val="00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n>
                  <a:noFill/>
                </a:ln>
                <a:solidFill>
                  <a:srgbClr val="0000CC"/>
                </a:solidFill>
              </a:defRPr>
            </a:lvl1pPr>
            <a:lvl2pPr>
              <a:defRPr>
                <a:ln>
                  <a:noFill/>
                </a:ln>
                <a:solidFill>
                  <a:srgbClr val="0000CC"/>
                </a:solidFill>
              </a:defRPr>
            </a:lvl2pPr>
            <a:lvl3pPr>
              <a:defRPr>
                <a:ln>
                  <a:noFill/>
                </a:ln>
                <a:solidFill>
                  <a:srgbClr val="0000CC"/>
                </a:solidFill>
              </a:defRPr>
            </a:lvl3pPr>
            <a:lvl4pPr>
              <a:defRPr>
                <a:ln>
                  <a:noFill/>
                </a:ln>
                <a:solidFill>
                  <a:srgbClr val="0000CC"/>
                </a:solidFill>
              </a:defRPr>
            </a:lvl4pPr>
            <a:lvl5pPr>
              <a:defRPr>
                <a:ln>
                  <a:noFill/>
                </a:ln>
                <a:solidFill>
                  <a:srgbClr val="0000CC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23.07.2020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7851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23.07.2020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254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3007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23.07.2020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7050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23.07.2020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8911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23.07.2020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7833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23.07.2020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3219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23.07.2020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1624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23.07.2020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0108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23.07.2020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3776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23.07.2020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08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774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637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407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73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398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049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731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23.07.2020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40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1" r:id="rId1"/>
    <p:sldLayoutId id="2147484342" r:id="rId2"/>
    <p:sldLayoutId id="2147484343" r:id="rId3"/>
    <p:sldLayoutId id="2147484344" r:id="rId4"/>
    <p:sldLayoutId id="2147484345" r:id="rId5"/>
    <p:sldLayoutId id="2147484346" r:id="rId6"/>
    <p:sldLayoutId id="2147484347" r:id="rId7"/>
    <p:sldLayoutId id="2147484348" r:id="rId8"/>
    <p:sldLayoutId id="2147484349" r:id="rId9"/>
    <p:sldLayoutId id="2147484350" r:id="rId10"/>
    <p:sldLayoutId id="2147484351" r:id="rId11"/>
    <p:sldLayoutId id="2147484352" r:id="rId12"/>
    <p:sldLayoutId id="2147484353" r:id="rId13"/>
    <p:sldLayoutId id="2147484354" r:id="rId14"/>
    <p:sldLayoutId id="2147484355" r:id="rId15"/>
    <p:sldLayoutId id="214748435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23.07.2020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0"/>
            <a:ext cx="9144000" cy="7010400"/>
          </a:xfrm>
          <a:prstGeom prst="rect">
            <a:avLst/>
          </a:prstGeom>
          <a:gradFill flip="none" rotWithShape="1">
            <a:gsLst>
              <a:gs pos="100000">
                <a:srgbClr val="03D4A8">
                  <a:alpha val="18000"/>
                </a:srgbClr>
              </a:gs>
              <a:gs pos="25000">
                <a:srgbClr val="21D6E0">
                  <a:alpha val="23000"/>
                </a:srgbClr>
              </a:gs>
              <a:gs pos="75000">
                <a:srgbClr val="0087E6">
                  <a:alpha val="25000"/>
                </a:srgbClr>
              </a:gs>
              <a:gs pos="100000">
                <a:srgbClr val="005CBF">
                  <a:alpha val="25999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6686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8" r:id="rId1"/>
    <p:sldLayoutId id="2147484359" r:id="rId2"/>
    <p:sldLayoutId id="2147484360" r:id="rId3"/>
    <p:sldLayoutId id="2147484361" r:id="rId4"/>
    <p:sldLayoutId id="2147484362" r:id="rId5"/>
    <p:sldLayoutId id="2147484363" r:id="rId6"/>
    <p:sldLayoutId id="2147484364" r:id="rId7"/>
    <p:sldLayoutId id="2147484365" r:id="rId8"/>
    <p:sldLayoutId id="2147484366" r:id="rId9"/>
    <p:sldLayoutId id="2147484367" r:id="rId10"/>
    <p:sldLayoutId id="214748436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2.xml"/><Relationship Id="rId4" Type="http://schemas.openxmlformats.org/officeDocument/2006/relationships/chart" Target="../charts/char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g"/><Relationship Id="rId4" Type="http://schemas.openxmlformats.org/officeDocument/2006/relationships/chart" Target="../charts/char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18" Type="http://schemas.openxmlformats.org/officeDocument/2006/relationships/image" Target="../media/image13.jpg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17" Type="http://schemas.openxmlformats.org/officeDocument/2006/relationships/image" Target="../media/image12.jpg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microsoft.com/office/2007/relationships/hdphoto" Target="../media/hdphoto2.wdp"/><Relationship Id="rId7" Type="http://schemas.openxmlformats.org/officeDocument/2006/relationships/diagramColors" Target="../diagrams/colors5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21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mail@gkfu.ru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psheronskfu.ru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9EDE125-9229-47DA-ABD9-97AE8D185B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" y="0"/>
            <a:ext cx="9151260" cy="71248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7111" y="123461"/>
            <a:ext cx="7632846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b="1" dirty="0">
                <a:solidFill>
                  <a:srgbClr val="184D6E"/>
                </a:solidFill>
              </a:rPr>
              <a:t>БЮДЖЕТ МУНИЦИПАЛЬНОГО ОБРАЗОВАНИЯ</a:t>
            </a:r>
          </a:p>
          <a:p>
            <a:pPr algn="ctr"/>
            <a:r>
              <a:rPr lang="ru-RU" sz="2300" b="1" dirty="0">
                <a:solidFill>
                  <a:srgbClr val="184D6E"/>
                </a:solidFill>
              </a:rPr>
              <a:t> ДЛЯ ЖИТЕЛЕЙ ГОРОДА </a:t>
            </a:r>
          </a:p>
          <a:p>
            <a:pPr algn="ctr"/>
            <a:r>
              <a:rPr lang="ru-RU" sz="2300" b="1" dirty="0">
                <a:solidFill>
                  <a:srgbClr val="184D6E"/>
                </a:solidFill>
              </a:rPr>
              <a:t>ГОРЯЧИЙ КЛЮЧ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87624" y="1277623"/>
            <a:ext cx="705678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b="1" dirty="0">
                <a:solidFill>
                  <a:srgbClr val="184D6E"/>
                </a:solidFill>
              </a:rPr>
              <a:t>ИСПОЛНЕНИЕ ЗА 2019 ГОД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07B9072-C337-45CB-B70E-F662F72DF3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400" b="90000" l="10000" r="90000">
                        <a14:foregroundMark x1="20800" y1="8400" x2="74400" y2="13600"/>
                        <a14:foregroundMark x1="74400" y1="13600" x2="39200" y2="20000"/>
                        <a14:foregroundMark x1="39200" y1="20000" x2="62800" y2="32000"/>
                        <a14:foregroundMark x1="62800" y1="32000" x2="37200" y2="43200"/>
                        <a14:foregroundMark x1="37200" y1="43200" x2="57200" y2="59600"/>
                        <a14:foregroundMark x1="57200" y1="59600" x2="54800" y2="84800"/>
                        <a14:foregroundMark x1="54800" y1="84800" x2="40400" y2="53600"/>
                        <a14:foregroundMark x1="40400" y1="53600" x2="43200" y2="34400"/>
                        <a14:foregroundMark x1="37200" y1="45200" x2="26800" y2="68800"/>
                        <a14:foregroundMark x1="26800" y1="68800" x2="38400" y2="54000"/>
                        <a14:foregroundMark x1="56400" y1="42400" x2="64800" y2="69200"/>
                        <a14:foregroundMark x1="64800" y1="69200" x2="58800" y2="70400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84" y="908720"/>
            <a:ext cx="1907704" cy="190770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1850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5515" y="82357"/>
            <a:ext cx="8712967" cy="58477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97000">
                <a:schemeClr val="accent1">
                  <a:lumMod val="75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3"/>
          </a:lnRef>
          <a:fillRef idx="1002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184D6E"/>
                </a:solidFill>
              </a:rPr>
              <a:t>ИСПОЛНЕНИЕ МЕСТНОГО БЮДЖЕТА ПО НАЛОГОВЫМ И НЕНАЛОГОВЫМ ДОХОДАМ (тыс. рублей)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0652362"/>
              </p:ext>
            </p:extLst>
          </p:nvPr>
        </p:nvGraphicFramePr>
        <p:xfrm>
          <a:off x="215515" y="777240"/>
          <a:ext cx="8712967" cy="6039474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tableStyleId>{F5AB1C69-6EDB-4FF4-983F-18BD219EF322}</a:tableStyleId>
              </a:tblPr>
              <a:tblGrid>
                <a:gridCol w="35643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23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89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89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11118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Наименование показателя</a:t>
                      </a: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97000">
                          <a:schemeClr val="accent1">
                            <a:lumMod val="75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Исполнено за 2018 год</a:t>
                      </a: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97000">
                          <a:schemeClr val="accent1">
                            <a:lumMod val="75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Бюджетное назначение</a:t>
                      </a:r>
                      <a:r>
                        <a:rPr lang="ru-RU" sz="110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на 2019 год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97000">
                          <a:schemeClr val="accent1">
                            <a:lumMod val="75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Исполнено за 2019 год</a:t>
                      </a: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97000">
                          <a:schemeClr val="accent1">
                            <a:lumMod val="75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Динамика 2019 год/</a:t>
                      </a:r>
                    </a:p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2018 год, %</a:t>
                      </a: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97000">
                          <a:schemeClr val="accent1">
                            <a:lumMod val="75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Испол-нение, %</a:t>
                      </a: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97000">
                          <a:schemeClr val="accent1">
                            <a:lumMod val="75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368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Calibri" pitchFamily="34" charset="0"/>
                          <a:cs typeface="Calibri" pitchFamily="34" charset="0"/>
                        </a:rPr>
                        <a:t>Налог на прибыль организаций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97000">
                          <a:schemeClr val="accent1">
                            <a:lumMod val="75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11 099,7</a:t>
                      </a:r>
                    </a:p>
                  </a:txBody>
                  <a:tcPr marL="17780" marR="17780" marT="0" marB="0" anchor="ctr"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97000">
                          <a:schemeClr val="accent1">
                            <a:lumMod val="75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12 250,0</a:t>
                      </a:r>
                    </a:p>
                  </a:txBody>
                  <a:tcPr marL="17780" marR="17780" marT="0" marB="0" anchor="ctr"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97000">
                          <a:schemeClr val="accent1">
                            <a:lumMod val="75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13 391,3</a:t>
                      </a:r>
                    </a:p>
                  </a:txBody>
                  <a:tcPr marL="17780" marR="17780" marT="0" marB="0" anchor="ctr"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97000">
                          <a:schemeClr val="accent1">
                            <a:lumMod val="75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120,6</a:t>
                      </a:r>
                    </a:p>
                  </a:txBody>
                  <a:tcPr marL="17780" marR="17780" marT="0" marB="0" anchor="ctr"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97000">
                          <a:schemeClr val="accent1">
                            <a:lumMod val="75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109,3</a:t>
                      </a:r>
                    </a:p>
                  </a:txBody>
                  <a:tcPr marL="17780" marR="17780" marT="0" marB="0" anchor="ctr"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97000">
                          <a:schemeClr val="accent1">
                            <a:lumMod val="75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368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Calibri" pitchFamily="34" charset="0"/>
                          <a:cs typeface="Calibri" pitchFamily="34" charset="0"/>
                        </a:rPr>
                        <a:t>Налог на доходы физических лиц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97000">
                          <a:schemeClr val="accent1">
                            <a:lumMod val="75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36195" marR="36195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285 031,4</a:t>
                      </a:r>
                    </a:p>
                  </a:txBody>
                  <a:tcPr marL="17780" marR="17780" marT="0" marB="0" anchor="ctr"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97000">
                          <a:schemeClr val="accent1">
                            <a:lumMod val="75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36195" marR="36195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290 880,0</a:t>
                      </a:r>
                    </a:p>
                  </a:txBody>
                  <a:tcPr marL="17780" marR="17780" marT="0" marB="0" anchor="ctr"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97000">
                          <a:schemeClr val="accent1">
                            <a:lumMod val="75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36195" marR="36195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303 949,7</a:t>
                      </a:r>
                    </a:p>
                  </a:txBody>
                  <a:tcPr marL="17780" marR="17780" marT="0" marB="0" anchor="ctr"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97000">
                          <a:schemeClr val="accent1">
                            <a:lumMod val="75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36195" marR="36195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106,6</a:t>
                      </a:r>
                    </a:p>
                  </a:txBody>
                  <a:tcPr marL="17780" marR="17780" marT="0" marB="0" anchor="ctr"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97000">
                          <a:schemeClr val="accent1">
                            <a:lumMod val="75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36195" marR="36195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104,5</a:t>
                      </a:r>
                    </a:p>
                  </a:txBody>
                  <a:tcPr marL="17780" marR="17780" marT="0" marB="0" anchor="ctr"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97000">
                          <a:schemeClr val="accent1">
                            <a:lumMod val="75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368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Calibri" pitchFamily="34" charset="0"/>
                          <a:cs typeface="Calibri" pitchFamily="34" charset="0"/>
                        </a:rPr>
                        <a:t>Акцизы на нефтепродукты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97000">
                          <a:schemeClr val="accent1">
                            <a:lumMod val="75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36195" marR="36195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31 597,0</a:t>
                      </a:r>
                    </a:p>
                  </a:txBody>
                  <a:tcPr marL="17780" marR="17780" marT="0" marB="0" anchor="ctr"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97000">
                          <a:schemeClr val="accent1">
                            <a:lumMod val="75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36195" marR="36195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36 372,9</a:t>
                      </a:r>
                    </a:p>
                  </a:txBody>
                  <a:tcPr marL="17780" marR="17780" marT="0" marB="0" anchor="ctr"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97000">
                          <a:schemeClr val="accent1">
                            <a:lumMod val="75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36195" marR="36195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36 221,2</a:t>
                      </a:r>
                    </a:p>
                  </a:txBody>
                  <a:tcPr marL="17780" marR="17780" marT="0" marB="0" anchor="ctr"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97000">
                          <a:schemeClr val="accent1">
                            <a:lumMod val="75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36195" marR="36195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114,6</a:t>
                      </a:r>
                    </a:p>
                  </a:txBody>
                  <a:tcPr marL="17780" marR="17780" marT="0" marB="0" anchor="ctr"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97000">
                          <a:schemeClr val="accent1">
                            <a:lumMod val="75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36195" marR="36195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99,6</a:t>
                      </a:r>
                    </a:p>
                  </a:txBody>
                  <a:tcPr marL="17780" marR="17780" marT="0" marB="0" anchor="ctr"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97000">
                          <a:schemeClr val="accent1">
                            <a:lumMod val="75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47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Calibri" pitchFamily="34" charset="0"/>
                          <a:cs typeface="Calibri" pitchFamily="34" charset="0"/>
                        </a:rPr>
                        <a:t>Налог, взимаемый в связи с применением упрощенной системы налогообложения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97000">
                          <a:schemeClr val="accent1">
                            <a:lumMod val="75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36195" marR="36195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25 516,5</a:t>
                      </a:r>
                    </a:p>
                  </a:txBody>
                  <a:tcPr marL="17780" marR="17780" marT="0" marB="0" anchor="ctr"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97000">
                          <a:schemeClr val="accent1">
                            <a:lumMod val="75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36195" marR="36195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30 195,0</a:t>
                      </a:r>
                    </a:p>
                  </a:txBody>
                  <a:tcPr marL="17780" marR="17780" marT="0" marB="0" anchor="ctr"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97000">
                          <a:schemeClr val="accent1">
                            <a:lumMod val="75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36195" marR="36195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31 061,5</a:t>
                      </a:r>
                    </a:p>
                  </a:txBody>
                  <a:tcPr marL="17780" marR="17780" marT="0" marB="0" anchor="ctr"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97000">
                          <a:schemeClr val="accent1">
                            <a:lumMod val="75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36195" marR="36195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121,7</a:t>
                      </a:r>
                    </a:p>
                  </a:txBody>
                  <a:tcPr marL="17780" marR="17780" marT="0" marB="0" anchor="ctr"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97000">
                          <a:schemeClr val="accent1">
                            <a:lumMod val="75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36195" marR="36195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102,9</a:t>
                      </a:r>
                    </a:p>
                  </a:txBody>
                  <a:tcPr marL="17780" marR="17780" marT="0" marB="0" anchor="ctr"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97000">
                          <a:schemeClr val="accent1">
                            <a:lumMod val="75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147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Calibri" pitchFamily="34" charset="0"/>
                          <a:cs typeface="Calibri" pitchFamily="34" charset="0"/>
                        </a:rPr>
                        <a:t>Единый налог на вмененный доход для отдельных  видов деятельности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97000">
                          <a:schemeClr val="accent1">
                            <a:lumMod val="75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36195" marR="36195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25 498,9</a:t>
                      </a:r>
                    </a:p>
                  </a:txBody>
                  <a:tcPr marL="17780" marR="17780" marT="0" marB="0" anchor="ctr"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97000">
                          <a:schemeClr val="accent1">
                            <a:lumMod val="75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36195" marR="36195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25 135,0</a:t>
                      </a:r>
                    </a:p>
                  </a:txBody>
                  <a:tcPr marL="17780" marR="17780" marT="0" marB="0" anchor="ctr"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97000">
                          <a:schemeClr val="accent1">
                            <a:lumMod val="75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36195" marR="36195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25 350,3</a:t>
                      </a:r>
                    </a:p>
                  </a:txBody>
                  <a:tcPr marL="17780" marR="17780" marT="0" marB="0" anchor="ctr"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97000">
                          <a:schemeClr val="accent1">
                            <a:lumMod val="75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36195" marR="36195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99,4</a:t>
                      </a:r>
                    </a:p>
                  </a:txBody>
                  <a:tcPr marL="17780" marR="17780" marT="0" marB="0" anchor="ctr"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97000">
                          <a:schemeClr val="accent1">
                            <a:lumMod val="75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36195" marR="36195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100,9</a:t>
                      </a:r>
                    </a:p>
                  </a:txBody>
                  <a:tcPr marL="17780" marR="17780" marT="0" marB="0" anchor="ctr"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97000">
                          <a:schemeClr val="accent1">
                            <a:lumMod val="75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9368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Calibri" pitchFamily="34" charset="0"/>
                          <a:cs typeface="Calibri" pitchFamily="34" charset="0"/>
                        </a:rPr>
                        <a:t>Единый сельскохозяйственный налог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97000">
                          <a:schemeClr val="accent1">
                            <a:lumMod val="75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36195" marR="36195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97,3</a:t>
                      </a:r>
                    </a:p>
                  </a:txBody>
                  <a:tcPr marL="17780" marR="17780" marT="0" marB="0" anchor="ctr"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97000">
                          <a:schemeClr val="accent1">
                            <a:lumMod val="75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36195" marR="36195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275,0</a:t>
                      </a:r>
                    </a:p>
                  </a:txBody>
                  <a:tcPr marL="17780" marR="17780" marT="0" marB="0" anchor="ctr"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97000">
                          <a:schemeClr val="accent1">
                            <a:lumMod val="75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36195" marR="36195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276,3</a:t>
                      </a:r>
                    </a:p>
                  </a:txBody>
                  <a:tcPr marL="17780" marR="17780" marT="0" marB="0" anchor="ctr"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97000">
                          <a:schemeClr val="accent1">
                            <a:lumMod val="75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36195" marR="36195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284,0</a:t>
                      </a:r>
                    </a:p>
                  </a:txBody>
                  <a:tcPr marL="17780" marR="17780" marT="0" marB="0" anchor="ctr"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97000">
                          <a:schemeClr val="accent1">
                            <a:lumMod val="75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36195" marR="36195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100,5</a:t>
                      </a:r>
                    </a:p>
                  </a:txBody>
                  <a:tcPr marL="17780" marR="17780" marT="0" marB="0" anchor="ctr"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97000">
                          <a:schemeClr val="accent1">
                            <a:lumMod val="75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147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Calibri" pitchFamily="34" charset="0"/>
                          <a:cs typeface="Calibri" pitchFamily="34" charset="0"/>
                        </a:rPr>
                        <a:t>Налог, применяемый в связи с применением патентной системы налогообложения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97000">
                          <a:schemeClr val="accent1">
                            <a:lumMod val="75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36195" marR="36195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1 476,4</a:t>
                      </a:r>
                    </a:p>
                  </a:txBody>
                  <a:tcPr marL="17780" marR="17780" marT="0" marB="0" anchor="ctr"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97000">
                          <a:schemeClr val="accent1">
                            <a:lumMod val="75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36195" marR="36195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1 650,0</a:t>
                      </a:r>
                    </a:p>
                  </a:txBody>
                  <a:tcPr marL="17780" marR="17780" marT="0" marB="0" anchor="ctr"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97000">
                          <a:schemeClr val="accent1">
                            <a:lumMod val="75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36195" marR="36195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1 920,8</a:t>
                      </a:r>
                    </a:p>
                  </a:txBody>
                  <a:tcPr marL="17780" marR="17780" marT="0" marB="0" anchor="ctr"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97000">
                          <a:schemeClr val="accent1">
                            <a:lumMod val="75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36195" marR="36195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130,1</a:t>
                      </a:r>
                    </a:p>
                  </a:txBody>
                  <a:tcPr marL="17780" marR="17780" marT="0" marB="0" anchor="ctr"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97000">
                          <a:schemeClr val="accent1">
                            <a:lumMod val="75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36195" marR="36195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116,4</a:t>
                      </a:r>
                    </a:p>
                  </a:txBody>
                  <a:tcPr marL="17780" marR="17780" marT="0" marB="0" anchor="ctr"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97000">
                          <a:schemeClr val="accent1">
                            <a:lumMod val="75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9368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Calibri" pitchFamily="34" charset="0"/>
                          <a:cs typeface="Calibri" pitchFamily="34" charset="0"/>
                        </a:rPr>
                        <a:t>Государственная пошлина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97000">
                          <a:schemeClr val="accent1">
                            <a:lumMod val="75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36195" marR="36195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8 345,2</a:t>
                      </a:r>
                    </a:p>
                  </a:txBody>
                  <a:tcPr marL="17780" marR="17780" marT="0" marB="0" anchor="ctr"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97000">
                          <a:schemeClr val="accent1">
                            <a:lumMod val="75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36195" marR="36195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8 030,0</a:t>
                      </a:r>
                    </a:p>
                  </a:txBody>
                  <a:tcPr marL="17780" marR="17780" marT="0" marB="0" anchor="ctr"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97000">
                          <a:schemeClr val="accent1">
                            <a:lumMod val="75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36195" marR="36195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8 245,8</a:t>
                      </a:r>
                    </a:p>
                  </a:txBody>
                  <a:tcPr marL="17780" marR="17780" marT="0" marB="0" anchor="ctr"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97000">
                          <a:schemeClr val="accent1">
                            <a:lumMod val="75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36195" marR="36195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98,8</a:t>
                      </a:r>
                    </a:p>
                  </a:txBody>
                  <a:tcPr marL="17780" marR="17780" marT="0" marB="0" anchor="ctr"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97000">
                          <a:schemeClr val="accent1">
                            <a:lumMod val="75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36195" marR="36195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102,7</a:t>
                      </a:r>
                    </a:p>
                  </a:txBody>
                  <a:tcPr marL="17780" marR="17780" marT="0" marB="0" anchor="ctr"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97000">
                          <a:schemeClr val="accent1">
                            <a:lumMod val="75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9368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Calibri" pitchFamily="34" charset="0"/>
                          <a:cs typeface="Calibri" pitchFamily="34" charset="0"/>
                        </a:rPr>
                        <a:t>Доходы, получаемые в виде арендной платы за землю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97000">
                          <a:schemeClr val="accent1">
                            <a:lumMod val="75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36195" marR="36195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82 890,8</a:t>
                      </a:r>
                    </a:p>
                  </a:txBody>
                  <a:tcPr marL="17780" marR="17780" marT="0" marB="0" anchor="ctr"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97000">
                          <a:schemeClr val="accent1">
                            <a:lumMod val="75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36195" marR="36195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63 532,5</a:t>
                      </a:r>
                    </a:p>
                  </a:txBody>
                  <a:tcPr marL="17780" marR="17780" marT="0" marB="0" anchor="ctr"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97000">
                          <a:schemeClr val="accent1">
                            <a:lumMod val="75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36195" marR="36195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66 496,1</a:t>
                      </a:r>
                    </a:p>
                  </a:txBody>
                  <a:tcPr marL="17780" marR="17780" marT="0" marB="0" anchor="ctr"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97000">
                          <a:schemeClr val="accent1">
                            <a:lumMod val="75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36195" marR="36195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80,2</a:t>
                      </a:r>
                    </a:p>
                  </a:txBody>
                  <a:tcPr marL="17780" marR="17780" marT="0" marB="0" anchor="ctr"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97000">
                          <a:schemeClr val="accent1">
                            <a:lumMod val="75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36195" marR="36195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104,7</a:t>
                      </a:r>
                    </a:p>
                  </a:txBody>
                  <a:tcPr marL="17780" marR="17780" marT="0" marB="0" anchor="ctr"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97000">
                          <a:schemeClr val="accent1">
                            <a:lumMod val="75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9368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Calibri" pitchFamily="34" charset="0"/>
                          <a:cs typeface="Calibri" pitchFamily="34" charset="0"/>
                        </a:rPr>
                        <a:t>Доходы от сдачи в аренду имущества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97000">
                          <a:schemeClr val="accent1">
                            <a:lumMod val="75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36195" marR="36195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2 817,9</a:t>
                      </a:r>
                    </a:p>
                  </a:txBody>
                  <a:tcPr marL="17780" marR="17780" marT="0" marB="0" anchor="ctr"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97000">
                          <a:schemeClr val="accent1">
                            <a:lumMod val="75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36195" marR="36195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2 654,0</a:t>
                      </a:r>
                    </a:p>
                  </a:txBody>
                  <a:tcPr marL="17780" marR="17780" marT="0" marB="0" anchor="ctr"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97000">
                          <a:schemeClr val="accent1">
                            <a:lumMod val="75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36195" marR="36195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2 673,6</a:t>
                      </a:r>
                    </a:p>
                  </a:txBody>
                  <a:tcPr marL="17780" marR="17780" marT="0" marB="0" anchor="ctr"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97000">
                          <a:schemeClr val="accent1">
                            <a:lumMod val="75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36195" marR="36195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94,9</a:t>
                      </a: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97000">
                          <a:schemeClr val="accent1">
                            <a:lumMod val="75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36195" marR="36195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100,7</a:t>
                      </a: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97000">
                          <a:schemeClr val="accent1">
                            <a:lumMod val="75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9368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Calibri" pitchFamily="34" charset="0"/>
                          <a:cs typeface="Calibri" pitchFamily="34" charset="0"/>
                        </a:rPr>
                        <a:t>Плата за негативное воздействие на окружающую среду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97000">
                          <a:schemeClr val="accent1">
                            <a:lumMod val="75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36195" marR="36195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9 532,1</a:t>
                      </a:r>
                    </a:p>
                  </a:txBody>
                  <a:tcPr marL="17780" marR="17780" marT="0" marB="0" anchor="ctr"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97000">
                          <a:schemeClr val="accent1">
                            <a:lumMod val="75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36195" marR="36195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16 136,0</a:t>
                      </a:r>
                    </a:p>
                  </a:txBody>
                  <a:tcPr marL="17780" marR="17780" marT="0" marB="0" anchor="ctr"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97000">
                          <a:schemeClr val="accent1">
                            <a:lumMod val="75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36195" marR="36195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16 146,4</a:t>
                      </a:r>
                    </a:p>
                  </a:txBody>
                  <a:tcPr marL="17780" marR="17780" marT="0" marB="0" anchor="ctr"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97000">
                          <a:schemeClr val="accent1">
                            <a:lumMod val="75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36195" marR="36195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169,4</a:t>
                      </a:r>
                    </a:p>
                  </a:txBody>
                  <a:tcPr marL="17780" marR="17780" marT="0" marB="0" anchor="ctr"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97000">
                          <a:schemeClr val="accent1">
                            <a:lumMod val="75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36195" marR="36195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100,1</a:t>
                      </a:r>
                    </a:p>
                  </a:txBody>
                  <a:tcPr marL="17780" marR="17780" marT="0" marB="0" anchor="ctr"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97000">
                          <a:schemeClr val="accent1">
                            <a:lumMod val="75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57147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Calibri" pitchFamily="34" charset="0"/>
                          <a:cs typeface="Calibri" pitchFamily="34" charset="0"/>
                        </a:rPr>
                        <a:t>Доходы от оказания платных услуг и компенсации затрат государства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97000">
                          <a:schemeClr val="accent1">
                            <a:lumMod val="75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36195" marR="36195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2 553,2</a:t>
                      </a:r>
                    </a:p>
                  </a:txBody>
                  <a:tcPr marL="17780" marR="17780" marT="0" marB="0" anchor="ctr"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97000">
                          <a:schemeClr val="accent1">
                            <a:lumMod val="75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36195" marR="36195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10 985,5</a:t>
                      </a:r>
                    </a:p>
                  </a:txBody>
                  <a:tcPr marL="17780" marR="17780" marT="0" marB="0" anchor="ctr"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97000">
                          <a:schemeClr val="accent1">
                            <a:lumMod val="75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36195" marR="36195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10 990,5</a:t>
                      </a:r>
                    </a:p>
                  </a:txBody>
                  <a:tcPr marL="17780" marR="17780" marT="0" marB="0" anchor="ctr"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97000">
                          <a:schemeClr val="accent1">
                            <a:lumMod val="75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36195" marR="36195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430,5</a:t>
                      </a:r>
                    </a:p>
                  </a:txBody>
                  <a:tcPr marL="17780" marR="17780" marT="0" marB="0" anchor="ctr"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97000">
                          <a:schemeClr val="accent1">
                            <a:lumMod val="75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36195" marR="36195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100,0</a:t>
                      </a:r>
                    </a:p>
                  </a:txBody>
                  <a:tcPr marL="17780" marR="17780" marT="0" marB="0" anchor="ctr"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97000">
                          <a:schemeClr val="accent1">
                            <a:lumMod val="75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9368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Calibri" pitchFamily="34" charset="0"/>
                          <a:cs typeface="Calibri" pitchFamily="34" charset="0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97000">
                          <a:schemeClr val="accent1">
                            <a:lumMod val="75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36195" marR="36195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12 641,5</a:t>
                      </a:r>
                    </a:p>
                  </a:txBody>
                  <a:tcPr marL="17780" marR="17780" marT="0" marB="0" anchor="ctr"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97000">
                          <a:schemeClr val="accent1">
                            <a:lumMod val="75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36195" marR="36195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23 006,3</a:t>
                      </a:r>
                    </a:p>
                  </a:txBody>
                  <a:tcPr marL="17780" marR="17780" marT="0" marB="0" anchor="ctr"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97000">
                          <a:schemeClr val="accent1">
                            <a:lumMod val="75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36195" marR="36195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24 067,5</a:t>
                      </a:r>
                    </a:p>
                  </a:txBody>
                  <a:tcPr marL="17780" marR="17780" marT="0" marB="0" anchor="ctr"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97000">
                          <a:schemeClr val="accent1">
                            <a:lumMod val="75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36195" marR="36195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190,4</a:t>
                      </a: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97000">
                          <a:schemeClr val="accent1">
                            <a:lumMod val="75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Calibri" pitchFamily="34" charset="0"/>
                          <a:cs typeface="Calibri" pitchFamily="34" charset="0"/>
                        </a:rPr>
                        <a:t>104,6</a:t>
                      </a: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97000">
                          <a:schemeClr val="accent1">
                            <a:lumMod val="75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9368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Calibri" pitchFamily="34" charset="0"/>
                          <a:cs typeface="Calibri" pitchFamily="34" charset="0"/>
                        </a:rPr>
                        <a:t>Штрафы, санкции, возмещение ущерба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97000">
                          <a:schemeClr val="accent1">
                            <a:lumMod val="75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36195" marR="36195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22 242,0</a:t>
                      </a:r>
                    </a:p>
                  </a:txBody>
                  <a:tcPr marL="17780" marR="17780" marT="0" marB="0" anchor="ctr"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97000">
                          <a:schemeClr val="accent1">
                            <a:lumMod val="75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36195" marR="36195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11 750,0</a:t>
                      </a:r>
                    </a:p>
                  </a:txBody>
                  <a:tcPr marL="17780" marR="17780" marT="0" marB="0" anchor="ctr"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97000">
                          <a:schemeClr val="accent1">
                            <a:lumMod val="75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36195" marR="36195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14 712,8</a:t>
                      </a:r>
                    </a:p>
                  </a:txBody>
                  <a:tcPr marL="17780" marR="17780" marT="0" marB="0" anchor="ctr"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97000">
                          <a:schemeClr val="accent1">
                            <a:lumMod val="75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36195" marR="36195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66,1</a:t>
                      </a:r>
                    </a:p>
                  </a:txBody>
                  <a:tcPr marL="17780" marR="17780" marT="0" marB="0" anchor="ctr"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97000">
                          <a:schemeClr val="accent1">
                            <a:lumMod val="75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36195" marR="36195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100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125,2</a:t>
                      </a:r>
                    </a:p>
                  </a:txBody>
                  <a:tcPr marL="17780" marR="17780" marT="0" marB="0" anchor="ctr"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97000">
                          <a:schemeClr val="accent1">
                            <a:lumMod val="75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9368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Calibri" pitchFamily="34" charset="0"/>
                          <a:cs typeface="Calibri" pitchFamily="34" charset="0"/>
                        </a:rPr>
                        <a:t>Прочие налоговые и неналоговые доходы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97000">
                          <a:schemeClr val="accent1">
                            <a:lumMod val="75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Calibri" pitchFamily="34" charset="0"/>
                          <a:cs typeface="Calibri" pitchFamily="34" charset="0"/>
                        </a:rPr>
                        <a:t>69 784,4</a:t>
                      </a: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97000">
                          <a:schemeClr val="accent1">
                            <a:lumMod val="75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Calibri" pitchFamily="34" charset="0"/>
                          <a:cs typeface="Calibri" pitchFamily="34" charset="0"/>
                        </a:rPr>
                        <a:t>90 071,0</a:t>
                      </a: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97000">
                          <a:schemeClr val="accent1">
                            <a:lumMod val="75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Calibri" pitchFamily="34" charset="0"/>
                          <a:cs typeface="Calibri" pitchFamily="34" charset="0"/>
                        </a:rPr>
                        <a:t>92 581,6</a:t>
                      </a: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97000">
                          <a:schemeClr val="accent1">
                            <a:lumMod val="75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Calibri" pitchFamily="34" charset="0"/>
                          <a:cs typeface="Calibri" pitchFamily="34" charset="0"/>
                        </a:rPr>
                        <a:t>132,7</a:t>
                      </a: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97000">
                          <a:schemeClr val="accent1">
                            <a:lumMod val="75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Calibri" pitchFamily="34" charset="0"/>
                          <a:cs typeface="Calibri" pitchFamily="34" charset="0"/>
                        </a:rPr>
                        <a:t>102,8</a:t>
                      </a: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97000">
                          <a:schemeClr val="accent1">
                            <a:lumMod val="75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9368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Calibri" pitchFamily="34" charset="0"/>
                          <a:cs typeface="Calibri" pitchFamily="34" charset="0"/>
                        </a:rPr>
                        <a:t>Всего налоговых и неналоговых доходов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97000">
                          <a:schemeClr val="accent1">
                            <a:lumMod val="75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100" b="1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591 124,3</a:t>
                      </a:r>
                    </a:p>
                  </a:txBody>
                  <a:tcPr marL="17780" marR="17780" marT="0" marB="0" anchor="ctr"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97000">
                          <a:schemeClr val="accent1">
                            <a:lumMod val="75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100" b="1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622 923,2</a:t>
                      </a:r>
                    </a:p>
                  </a:txBody>
                  <a:tcPr marL="17780" marR="17780" marT="0" marB="0" anchor="ctr"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97000">
                          <a:schemeClr val="accent1">
                            <a:lumMod val="75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100" b="1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648 085,4</a:t>
                      </a:r>
                    </a:p>
                  </a:txBody>
                  <a:tcPr marL="17780" marR="17780" marT="0" marB="0" anchor="ctr"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97000">
                          <a:schemeClr val="accent1">
                            <a:lumMod val="75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36195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100" b="1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109,6</a:t>
                      </a:r>
                    </a:p>
                  </a:txBody>
                  <a:tcPr marL="17780" marR="17780" marT="0" marB="0" anchor="ctr"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97000">
                          <a:schemeClr val="accent1">
                            <a:lumMod val="75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36195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100" b="1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104,0</a:t>
                      </a:r>
                    </a:p>
                  </a:txBody>
                  <a:tcPr marL="17780" marR="17780" marT="0" marB="0" anchor="ctr"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97000">
                          <a:schemeClr val="accent1">
                            <a:lumMod val="75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5820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79512" y="163508"/>
            <a:ext cx="8928992" cy="87716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1002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700" b="1" dirty="0">
                <a:solidFill>
                  <a:srgbClr val="184D6E"/>
                </a:solidFill>
              </a:rPr>
              <a:t>ИСПОЛНЕНИЕ МЕСТНОГО БЮДЖЕТА ПО НАЛОГОВЫМ И НЕНАЛОГОВЫМ ДОХОДАМ В </a:t>
            </a:r>
            <a:r>
              <a:rPr lang="ru-RU" sz="1600" b="1" dirty="0">
                <a:solidFill>
                  <a:srgbClr val="184D6E"/>
                </a:solidFill>
              </a:rPr>
              <a:t>РАЗРЕЗЕ</a:t>
            </a:r>
            <a:r>
              <a:rPr lang="ru-RU" sz="1700" b="1" dirty="0">
                <a:solidFill>
                  <a:srgbClr val="184D6E"/>
                </a:solidFill>
              </a:rPr>
              <a:t> ДОХОДНЫХ ИСТОЧНИКОВ</a:t>
            </a:r>
          </a:p>
          <a:p>
            <a:pPr algn="ctr"/>
            <a:r>
              <a:rPr lang="ru-RU" sz="1700" b="1" dirty="0">
                <a:solidFill>
                  <a:srgbClr val="184D6E"/>
                </a:solidFill>
              </a:rPr>
              <a:t>за 2019 год (тыс. рублей)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502881024"/>
              </p:ext>
            </p:extLst>
          </p:nvPr>
        </p:nvGraphicFramePr>
        <p:xfrm>
          <a:off x="179512" y="1209818"/>
          <a:ext cx="8712968" cy="54595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92596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338023" y="116632"/>
            <a:ext cx="8496944" cy="338554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6200000" scaled="1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1002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184D6E"/>
                </a:solidFill>
              </a:rPr>
              <a:t>ДИНАМИКА НАЛОГОВЫХ И НЕНАЛОГОВЫХ ДОХОДОВ РАЙОННОГО БЮДЖЕТА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31101648"/>
              </p:ext>
            </p:extLst>
          </p:nvPr>
        </p:nvGraphicFramePr>
        <p:xfrm>
          <a:off x="323528" y="548681"/>
          <a:ext cx="8640960" cy="5974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" name="Прямоугольник 25"/>
          <p:cNvSpPr/>
          <p:nvPr/>
        </p:nvSpPr>
        <p:spPr>
          <a:xfrm>
            <a:off x="2627784" y="2060848"/>
            <a:ext cx="216024" cy="1075375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30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 sz="10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9124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96944" cy="576062"/>
          </a:xfr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anchor="ctr">
            <a:noAutofit/>
          </a:bodyPr>
          <a:lstStyle/>
          <a:p>
            <a:pPr algn="ctr"/>
            <a:r>
              <a:rPr lang="ru-RU" sz="1600" dirty="0">
                <a:solidFill>
                  <a:srgbClr val="153D79"/>
                </a:solidFill>
                <a:effectLst/>
                <a:latin typeface="+mn-lt"/>
                <a:cs typeface="Calibri" pitchFamily="34" charset="0"/>
              </a:rPr>
              <a:t>Показатели исполнения расходной части бюджета муниципального образования город Горячий Ключ за 2019 год (тыс. рублей)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41559729"/>
              </p:ext>
            </p:extLst>
          </p:nvPr>
        </p:nvGraphicFramePr>
        <p:xfrm>
          <a:off x="-166854" y="749268"/>
          <a:ext cx="9289032" cy="6161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" name="Прямоугольник 24"/>
          <p:cNvSpPr/>
          <p:nvPr/>
        </p:nvSpPr>
        <p:spPr>
          <a:xfrm rot="10800000" flipV="1">
            <a:off x="683568" y="836711"/>
            <a:ext cx="4608264" cy="288032"/>
          </a:xfrm>
          <a:prstGeom prst="rect">
            <a:avLst/>
          </a:prstGeom>
          <a:noFill/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1B587C">
                    <a:lumMod val="75000"/>
                  </a:srgbClr>
                </a:solidFill>
              </a:rPr>
              <a:t>Доля расходов в разрезе уровней бюджета:</a:t>
            </a:r>
          </a:p>
        </p:txBody>
      </p:sp>
      <p:graphicFrame>
        <p:nvGraphicFramePr>
          <p:cNvPr id="1058" name="Диаграмма 1057"/>
          <p:cNvGraphicFramePr/>
          <p:nvPr>
            <p:extLst>
              <p:ext uri="{D42A27DB-BD31-4B8C-83A1-F6EECF244321}">
                <p14:modId xmlns:p14="http://schemas.microsoft.com/office/powerpoint/2010/main" val="2620671023"/>
              </p:ext>
            </p:extLst>
          </p:nvPr>
        </p:nvGraphicFramePr>
        <p:xfrm>
          <a:off x="179512" y="1196752"/>
          <a:ext cx="5400724" cy="960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74C4A4A6-810D-4DD5-A3F3-D61DB51D00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5354201"/>
              </p:ext>
            </p:extLst>
          </p:nvPr>
        </p:nvGraphicFramePr>
        <p:xfrm>
          <a:off x="1535" y="1124744"/>
          <a:ext cx="9059646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32300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347864" y="188640"/>
            <a:ext cx="5616624" cy="1080120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8900000" scaled="1"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1500" dirty="0">
                <a:solidFill>
                  <a:srgbClr val="153D79"/>
                </a:solidFill>
                <a:effectLst/>
                <a:cs typeface="Calibri" pitchFamily="34" charset="0"/>
              </a:rPr>
              <a:t>Исполнение расходной части бюджета              муниципального образования город Горячий Ключ по видам расходов за 2019 год</a:t>
            </a:r>
          </a:p>
          <a:p>
            <a:pPr algn="ctr"/>
            <a:r>
              <a:rPr lang="ru-RU" sz="1500" dirty="0">
                <a:solidFill>
                  <a:srgbClr val="153D79"/>
                </a:solidFill>
                <a:effectLst/>
                <a:cs typeface="Calibri" pitchFamily="34" charset="0"/>
              </a:rPr>
              <a:t>(тыс. рублей)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014757504"/>
              </p:ext>
            </p:extLst>
          </p:nvPr>
        </p:nvGraphicFramePr>
        <p:xfrm>
          <a:off x="107505" y="1700808"/>
          <a:ext cx="8928991" cy="5105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C22D132-389E-494D-9BA1-F2218569E0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981"/>
            <a:ext cx="3384376" cy="232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0225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181234"/>
            <a:ext cx="7848874" cy="58477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62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1B587C">
                    <a:lumMod val="75000"/>
                  </a:srgbClr>
                </a:solidFill>
                <a:ea typeface="Times New Roman" panose="02020603050405020304" pitchFamily="18" charset="0"/>
                <a:cs typeface="Calibri" pitchFamily="34" charset="0"/>
              </a:rPr>
              <a:t>Показатели исполнения расходной части бюджета муниципального образования город Горячий Ключ  в сравнении с прошлым годом</a:t>
            </a:r>
            <a:endParaRPr lang="ru-RU" sz="1600" dirty="0">
              <a:solidFill>
                <a:srgbClr val="1B587C">
                  <a:lumMod val="75000"/>
                </a:srgbClr>
              </a:solidFill>
              <a:ea typeface="Times New Roman" panose="02020603050405020304" pitchFamily="18" charset="0"/>
              <a:cs typeface="Calibri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883689"/>
              </p:ext>
            </p:extLst>
          </p:nvPr>
        </p:nvGraphicFramePr>
        <p:xfrm>
          <a:off x="467544" y="1113712"/>
          <a:ext cx="8208913" cy="5672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83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81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0556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Раздел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162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Наименование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1620000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2019 год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162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2018 год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162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1482">
                <a:tc vMerge="1"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rgbClr val="101240"/>
                        </a:solidFill>
                        <a:effectLst/>
                        <a:latin typeface="Calibri" pitchFamily="34" charset="0"/>
                        <a:ea typeface="Arial Unicode MS" panose="020B0604020202020204" pitchFamily="34" charset="-128"/>
                        <a:cs typeface="Calibri" pitchFamily="34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101240"/>
                        </a:solidFill>
                        <a:effectLst/>
                        <a:latin typeface="Calibri" pitchFamily="34" charset="0"/>
                        <a:ea typeface="Arial Unicode MS" panose="020B0604020202020204" pitchFamily="34" charset="-128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Исполнено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Доля в</a:t>
                      </a:r>
                      <a:r>
                        <a:rPr lang="ru-RU" sz="1200" baseline="0" dirty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 общих расходах, %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Arial Unicode MS" panose="020B0604020202020204" pitchFamily="34" charset="-128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Исполнено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Доля в</a:t>
                      </a:r>
                      <a:r>
                        <a:rPr lang="ru-RU" sz="1200" baseline="0" dirty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 общих расходах, %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Arial Unicode MS" panose="020B0604020202020204" pitchFamily="34" charset="-128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162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72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01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Общегосударственные вопросы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205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 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561,1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Arial Unicode MS" panose="020B0604020202020204" pitchFamily="34" charset="-128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12,7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182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330,1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12,8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162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47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02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Национальная оборона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44,1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34,7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162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340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03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23 425,9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1,4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Arial Unicode MS" panose="020B0604020202020204" pitchFamily="34" charset="-128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20 553,3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1,4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162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80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04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Национальная экономика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117 468,4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7,2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61 701,8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4,3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162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526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05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Жилищно-коммунальное хозяйство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183 899,3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11,3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144459,1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10,2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162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526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07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Образование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805 573,4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49,6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697 702,1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49,1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162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644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08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Культура, кинематография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110 312,9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6,8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100 513,9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7,1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162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956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09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Здравоохранение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72 577,7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5,1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162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250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Социальная политика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101 859,3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6,3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85 459,5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162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6959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1</a:t>
                      </a:r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Физическая культура и спорт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69 294,4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4,3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45 288,9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3,2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162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71148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1</a:t>
                      </a:r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Средства массовой информации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Arial Unicode MS" panose="020B0604020202020204" pitchFamily="34" charset="-128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4545,0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0,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4417,0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0,3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162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39953"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Arial Unicode MS" panose="020B0604020202020204" pitchFamily="34" charset="-128"/>
                        <a:cs typeface="Calibri" pitchFamily="34" charset="0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ВСЕГО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Arial Unicode MS" panose="020B0604020202020204" pitchFamily="34" charset="-128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1 624 124,7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100,0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1 421 414,7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100,0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162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308305" y="836713"/>
            <a:ext cx="13681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1B587C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тыс. рублей</a:t>
            </a:r>
            <a:endParaRPr lang="ru-RU" sz="1200" dirty="0">
              <a:solidFill>
                <a:srgbClr val="1B587C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5036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058422059"/>
              </p:ext>
            </p:extLst>
          </p:nvPr>
        </p:nvGraphicFramePr>
        <p:xfrm>
          <a:off x="4737390" y="2996952"/>
          <a:ext cx="4227097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419872" y="7647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43105" y="55633"/>
            <a:ext cx="6048672" cy="107721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anchor="ctr">
            <a:spAutoFit/>
          </a:bodyPr>
          <a:lstStyle/>
          <a:p>
            <a:pPr algn="ctr"/>
            <a:r>
              <a:rPr lang="ru-RU" sz="1600" b="1" dirty="0">
                <a:solidFill>
                  <a:srgbClr val="153D79"/>
                </a:solidFill>
                <a:cs typeface="Calibri" pitchFamily="34" charset="0"/>
              </a:rPr>
              <a:t>Расходы на социальную сферу городского бюджета в 20</a:t>
            </a:r>
            <a:r>
              <a:rPr lang="en-US" sz="1600" b="1" dirty="0">
                <a:solidFill>
                  <a:srgbClr val="153D79"/>
                </a:solidFill>
                <a:cs typeface="Calibri" pitchFamily="34" charset="0"/>
              </a:rPr>
              <a:t>19</a:t>
            </a:r>
            <a:r>
              <a:rPr lang="ru-RU" sz="1600" b="1" dirty="0">
                <a:solidFill>
                  <a:srgbClr val="153D79"/>
                </a:solidFill>
                <a:cs typeface="Calibri" pitchFamily="34" charset="0"/>
              </a:rPr>
              <a:t> году составили – </a:t>
            </a:r>
          </a:p>
          <a:p>
            <a:pPr algn="ctr"/>
            <a:r>
              <a:rPr lang="ru-RU" sz="1600" b="1" dirty="0">
                <a:solidFill>
                  <a:srgbClr val="153D79"/>
                </a:solidFill>
                <a:cs typeface="Calibri" pitchFamily="34" charset="0"/>
              </a:rPr>
              <a:t>1 087040,0 тыс. рублей или 66,9% от общей суммы расходов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860032" y="2154937"/>
            <a:ext cx="3888432" cy="73866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153D79"/>
                </a:solidFill>
              </a:rPr>
              <a:t>Расходы в разрезе отраслей социальной </a:t>
            </a:r>
            <a:r>
              <a:rPr lang="ru-RU" sz="1400" b="1" dirty="0">
                <a:solidFill>
                  <a:srgbClr val="153D79"/>
                </a:solidFill>
                <a:cs typeface="Calibri" pitchFamily="34" charset="0"/>
              </a:rPr>
              <a:t>сферы</a:t>
            </a:r>
            <a:r>
              <a:rPr lang="ru-RU" sz="1400" b="1" dirty="0">
                <a:solidFill>
                  <a:srgbClr val="153D79"/>
                </a:solidFill>
              </a:rPr>
              <a:t> в бюджете 2019 года (тыс. рублей)</a:t>
            </a:r>
            <a:endParaRPr lang="ru-RU" sz="1400" dirty="0">
              <a:solidFill>
                <a:srgbClr val="153D7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2154938"/>
            <a:ext cx="41044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153D79"/>
                </a:solidFill>
                <a:cs typeface="Calibri" pitchFamily="34" charset="0"/>
              </a:rPr>
              <a:t>Удельный вес расходов на социальную сферу в общем объеме расходов бюджета муниципального образования город Горячий Ключ за несколько лет, млн. рублей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43105" y="1145101"/>
            <a:ext cx="60486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solidFill>
                  <a:srgbClr val="1B587C">
                    <a:lumMod val="50000"/>
                  </a:srgbClr>
                </a:solidFill>
              </a:rPr>
              <a:t>Соотношение источников финансирования отраслей социальной сферы в 2019 году: 0,7% - средства федерального бюджета, 54,6% - средства краевого бюджета, </a:t>
            </a:r>
          </a:p>
          <a:p>
            <a:pPr algn="ctr"/>
            <a:r>
              <a:rPr lang="ru-RU" sz="1000" dirty="0">
                <a:solidFill>
                  <a:srgbClr val="1B587C">
                    <a:lumMod val="50000"/>
                  </a:srgbClr>
                </a:solidFill>
              </a:rPr>
              <a:t>44,7% - средства городского бюджета</a:t>
            </a: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3469411841"/>
              </p:ext>
            </p:extLst>
          </p:nvPr>
        </p:nvGraphicFramePr>
        <p:xfrm>
          <a:off x="107503" y="3095169"/>
          <a:ext cx="4299107" cy="3558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C501372-CA25-41BF-A81E-71B1EB753B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4" y="56858"/>
            <a:ext cx="2571552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7880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0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solidFill>
                  <a:srgbClr val="1B587C">
                    <a:lumMod val="50000"/>
                  </a:srgbClr>
                </a:solidFill>
              </a:rPr>
              <a:t>     Расходы на реализацию мероприятий 33 программ муниципального образования город Горячий Ключ в 2019 году составили 1 608 193,3 тыс. рублей, или 96,7% к уточненной росписи. Удельный вес расходов районного бюджета, осуществляемых в рамках муниципальных программ муниципального образования город Горячий Ключ, составил 96,6%.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821940"/>
            <a:ext cx="8208912" cy="523220"/>
          </a:xfrm>
          <a:prstGeom prst="rect">
            <a:avLst/>
          </a:prstGeom>
          <a:gradFill>
            <a:gsLst>
              <a:gs pos="92350">
                <a:schemeClr val="accent1">
                  <a:lumMod val="75000"/>
                </a:schemeClr>
              </a:gs>
              <a:gs pos="8712">
                <a:srgbClr val="09A7E1"/>
              </a:gs>
              <a:gs pos="0">
                <a:srgbClr val="00B0F0"/>
              </a:gs>
              <a:gs pos="88000">
                <a:schemeClr val="accent1">
                  <a:lumMod val="60000"/>
                  <a:lumOff val="40000"/>
                </a:schemeClr>
              </a:gs>
            </a:gsLst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1B587C">
                    <a:lumMod val="50000"/>
                  </a:srgbClr>
                </a:solidFill>
                <a:latin typeface="Calibri" pitchFamily="34" charset="0"/>
                <a:ea typeface="Times New Roman" panose="02020603050405020304" pitchFamily="18" charset="0"/>
                <a:cs typeface="Calibri" pitchFamily="34" charset="0"/>
              </a:rPr>
              <a:t>Расходы районного бюджета, произведенные в 2019 году в рамках муниципальных программ муниципального образования город Горячий Ключ </a:t>
            </a:r>
            <a:endParaRPr lang="ru-RU" sz="1400" b="1" dirty="0">
              <a:solidFill>
                <a:srgbClr val="1B587C">
                  <a:lumMod val="50000"/>
                </a:srgbClr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798474"/>
              </p:ext>
            </p:extLst>
          </p:nvPr>
        </p:nvGraphicFramePr>
        <p:xfrm>
          <a:off x="395536" y="1484784"/>
          <a:ext cx="8352928" cy="53296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362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58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58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52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№ п/п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Наименование муниципальной программы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Плановые</a:t>
                      </a:r>
                      <a:r>
                        <a:rPr lang="ru-RU" sz="1200" b="1" baseline="0" dirty="0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 назначения 2019 года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Кассовое</a:t>
                      </a:r>
                      <a:r>
                        <a:rPr lang="ru-RU" sz="1200" b="1" baseline="0" dirty="0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 исполнение за 2019 год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% исполнения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1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Информационное освещение деятельности органов местного самоуправления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3 205,0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3 165,5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98,8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1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Развитие сельского хозяйства и регулирование рынков сельскохозяйственной продукции, сырья и продовольствия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1218,4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759,0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62,3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2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Управление муниципальным имуществом и земельными ресурсами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12 016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11 969,4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99,6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8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Содействие развитию малого и среднего предпринимательства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322,1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294,1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91,3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9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Формирование инвестиционной привлекательности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553,0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436,1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78,9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88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Управление муниципальными финансами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15 744,8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15 744,8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56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Обеспечение объектами инженерной инфраструктуры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13 821,9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13 415,4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97,1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01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8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Создание условий для развития муниципальной политики в отдельных секторах экономики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149 492,2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148 862,7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99,6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84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9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Информатизация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6 678,6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6 584,4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98,6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01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Противодействие коррупции в администрации муниципального образования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87,0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87,0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84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11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Развитие образования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735 811,8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733 703,8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99,7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01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12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Безопасность, профилактика терроризма и экстремизма образовательных организаций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200,0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200,0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801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13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Духовно-нравственное развитие детей и молодежи, становление и укрепление семейных традиций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87,1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51,1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58,7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04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14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Дети Горячего Ключа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41 427,5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41 323,1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99,7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86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15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Развитие культуры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162 144,7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162 142,6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04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16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Сохранение и развитие традиционной народной культуры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567,1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567,1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596336" y="1274043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1B587C">
                    <a:lumMod val="75000"/>
                  </a:srgbClr>
                </a:solidFill>
                <a:latin typeface="Calibri" pitchFamily="34" charset="0"/>
                <a:cs typeface="Calibri" pitchFamily="34" charset="0"/>
              </a:rPr>
              <a:t>    тыс. рублей</a:t>
            </a:r>
            <a:endParaRPr lang="ru-RU" sz="12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70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188640"/>
            <a:ext cx="8275792" cy="523220"/>
          </a:xfrm>
          <a:prstGeom prst="rect">
            <a:avLst/>
          </a:prstGeom>
          <a:gradFill>
            <a:gsLst>
              <a:gs pos="92350">
                <a:schemeClr val="accent1">
                  <a:lumMod val="75000"/>
                </a:schemeClr>
              </a:gs>
              <a:gs pos="8712">
                <a:srgbClr val="09A7E1"/>
              </a:gs>
              <a:gs pos="0">
                <a:srgbClr val="00B0F0"/>
              </a:gs>
              <a:gs pos="88000">
                <a:schemeClr val="accent1">
                  <a:lumMod val="60000"/>
                  <a:lumOff val="40000"/>
                </a:schemeClr>
              </a:gs>
            </a:gsLst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1B587C">
                    <a:lumMod val="50000"/>
                  </a:srgbClr>
                </a:solidFill>
                <a:latin typeface="Calibri" pitchFamily="34" charset="0"/>
                <a:ea typeface="Times New Roman" panose="02020603050405020304" pitchFamily="18" charset="0"/>
                <a:cs typeface="Calibri" pitchFamily="34" charset="0"/>
              </a:rPr>
              <a:t>Расходы районного бюджета, произведенные в 2019 году в рамках муниципальных программ муниципального образования город Горячий Ключ </a:t>
            </a:r>
            <a:endParaRPr lang="ru-RU" sz="1400" b="1" dirty="0">
              <a:solidFill>
                <a:srgbClr val="1B587C">
                  <a:lumMod val="50000"/>
                </a:srgbClr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1420459"/>
              </p:ext>
            </p:extLst>
          </p:nvPr>
        </p:nvGraphicFramePr>
        <p:xfrm>
          <a:off x="395536" y="711860"/>
          <a:ext cx="8275792" cy="57414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6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50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77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77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70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1466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№ п/п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Наименование муниципальной программы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Плановые</a:t>
                      </a:r>
                      <a:r>
                        <a:rPr lang="ru-RU" sz="1200" b="1" baseline="0" dirty="0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 назначения 2019 года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Кассовое</a:t>
                      </a:r>
                      <a:r>
                        <a:rPr lang="ru-RU" sz="1200" b="1" baseline="0" dirty="0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 исполнение за 2019 год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% исполнения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6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17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Молодежь Горячего Ключа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11 544,4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11 362,8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98,4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6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18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Развитие физической культуры и спорта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56 342,8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56 294,9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3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19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Площадка нашего двора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158,4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139,2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87,9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22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20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Строительство спортивных сооружений на территории муниципального образования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18 626,6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12 907,1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69,3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40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21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Развитие санаторно-курортного и туристического комплекса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1 362,8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1 350,5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99,1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40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22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Обеспечение безопасности населения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22 923,0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22 867,4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99,8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35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23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Формирование современной городской среды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6 159,9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6 159,8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86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24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Реализация мероприятий по допризывной подготовке молодежи к военной службе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150,0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67,0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44,6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83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25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Профилактика терроризма и экстремизма, а также минимизация и ликвидация их проявлений на территории муниципального образования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199,8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199,8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86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26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Обеспечение пожарной безопасности и защита населения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2 539,2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2 528,7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99,6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52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27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Дорожное хозяйство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122 943,4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112 730,4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91,7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386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28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Развитие коммунального комплекса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160 861,0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144 614,6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386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29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Укрепление правопорядка, профилактика правонарушений и усиление борьбы с преступностью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204,8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164,8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80,5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59773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2416" y="84847"/>
            <a:ext cx="8208912" cy="523220"/>
          </a:xfrm>
          <a:prstGeom prst="rect">
            <a:avLst/>
          </a:prstGeom>
          <a:gradFill>
            <a:gsLst>
              <a:gs pos="92350">
                <a:schemeClr val="accent1">
                  <a:lumMod val="75000"/>
                </a:schemeClr>
              </a:gs>
              <a:gs pos="8712">
                <a:srgbClr val="09A7E1"/>
              </a:gs>
              <a:gs pos="0">
                <a:srgbClr val="00B0F0"/>
              </a:gs>
              <a:gs pos="88000">
                <a:schemeClr val="accent1">
                  <a:lumMod val="60000"/>
                  <a:lumOff val="40000"/>
                </a:schemeClr>
              </a:gs>
            </a:gsLst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1B587C">
                    <a:lumMod val="50000"/>
                  </a:srgbClr>
                </a:solidFill>
                <a:latin typeface="Calibri" pitchFamily="34" charset="0"/>
                <a:ea typeface="Times New Roman" panose="02020603050405020304" pitchFamily="18" charset="0"/>
                <a:cs typeface="Calibri" pitchFamily="34" charset="0"/>
              </a:rPr>
              <a:t>Расходы районного бюджета, произведенные в 2019 году в рамках муниципальных программ муниципального образования город Горячий Ключ </a:t>
            </a:r>
            <a:endParaRPr lang="ru-RU" sz="1400" b="1" dirty="0">
              <a:solidFill>
                <a:srgbClr val="1B587C">
                  <a:lumMod val="50000"/>
                </a:srgbClr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8164966"/>
              </p:ext>
            </p:extLst>
          </p:nvPr>
        </p:nvGraphicFramePr>
        <p:xfrm>
          <a:off x="450830" y="629370"/>
          <a:ext cx="8225625" cy="17889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62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02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02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96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63215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№ п/п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Наименование муниципальной программы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Плановые</a:t>
                      </a:r>
                      <a:r>
                        <a:rPr lang="ru-RU" sz="1200" b="1" baseline="0" dirty="0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 назначения 2019 года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Кассовое</a:t>
                      </a:r>
                      <a:r>
                        <a:rPr lang="ru-RU" sz="1200" b="1" baseline="0" dirty="0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 исполнение за 2019 год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Calibri" pitchFamily="34" charset="0"/>
                          <a:cs typeface="Calibri" pitchFamily="34" charset="0"/>
                        </a:rPr>
                        <a:t>% исполнения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6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30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По оказанию поддержки и развития казачьих обществ </a:t>
                      </a:r>
                      <a:r>
                        <a:rPr lang="ru-RU" sz="1200" b="1" dirty="0" err="1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Горячеключевского</a:t>
                      </a: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 районного казачьего общества 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216,9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191,8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88,4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3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31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Гармонизация межнациональных отношений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233,5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228,3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97,7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7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32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Социальная поддержка граждан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55 585,3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53 754,0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96,7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5FA8330C-D5BF-4033-8076-900BE39696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6279616"/>
              </p:ext>
            </p:extLst>
          </p:nvPr>
        </p:nvGraphicFramePr>
        <p:xfrm>
          <a:off x="395536" y="7694371"/>
          <a:ext cx="8352928" cy="2131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661">
                  <a:extLst>
                    <a:ext uri="{9D8B030D-6E8A-4147-A177-3AD203B41FA5}">
                      <a16:colId xmlns:a16="http://schemas.microsoft.com/office/drawing/2014/main" val="11157135"/>
                    </a:ext>
                  </a:extLst>
                </a:gridCol>
                <a:gridCol w="4836278">
                  <a:extLst>
                    <a:ext uri="{9D8B030D-6E8A-4147-A177-3AD203B41FA5}">
                      <a16:colId xmlns:a16="http://schemas.microsoft.com/office/drawing/2014/main" val="1208485271"/>
                    </a:ext>
                  </a:extLst>
                </a:gridCol>
                <a:gridCol w="1025877">
                  <a:extLst>
                    <a:ext uri="{9D8B030D-6E8A-4147-A177-3AD203B41FA5}">
                      <a16:colId xmlns:a16="http://schemas.microsoft.com/office/drawing/2014/main" val="1399698347"/>
                    </a:ext>
                  </a:extLst>
                </a:gridCol>
                <a:gridCol w="1025877">
                  <a:extLst>
                    <a:ext uri="{9D8B030D-6E8A-4147-A177-3AD203B41FA5}">
                      <a16:colId xmlns:a16="http://schemas.microsoft.com/office/drawing/2014/main" val="2161016269"/>
                    </a:ext>
                  </a:extLst>
                </a:gridCol>
                <a:gridCol w="1025235">
                  <a:extLst>
                    <a:ext uri="{9D8B030D-6E8A-4147-A177-3AD203B41FA5}">
                      <a16:colId xmlns:a16="http://schemas.microsoft.com/office/drawing/2014/main" val="1461817568"/>
                    </a:ext>
                  </a:extLst>
                </a:gridCol>
              </a:tblGrid>
              <a:tr h="2131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Arial Unicode MS" panose="020B0604020202020204" pitchFamily="34" charset="-128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Итого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Arial Unicode MS" panose="020B0604020202020204" pitchFamily="34" charset="-128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082965613"/>
                  </a:ext>
                </a:extLst>
              </a:tr>
            </a:tbl>
          </a:graphicData>
        </a:graphic>
      </p:graphicFrame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FA4C0A82-4CCA-4FFE-8526-08BD5E520E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9958257"/>
              </p:ext>
            </p:extLst>
          </p:nvPr>
        </p:nvGraphicFramePr>
        <p:xfrm>
          <a:off x="450830" y="2418324"/>
          <a:ext cx="8220499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267">
                  <a:extLst>
                    <a:ext uri="{9D8B030D-6E8A-4147-A177-3AD203B41FA5}">
                      <a16:colId xmlns:a16="http://schemas.microsoft.com/office/drawing/2014/main" val="1410084092"/>
                    </a:ext>
                  </a:extLst>
                </a:gridCol>
                <a:gridCol w="4758023">
                  <a:extLst>
                    <a:ext uri="{9D8B030D-6E8A-4147-A177-3AD203B41FA5}">
                      <a16:colId xmlns:a16="http://schemas.microsoft.com/office/drawing/2014/main" val="228030969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1030149385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91613782"/>
                    </a:ext>
                  </a:extLst>
                </a:gridCol>
                <a:gridCol w="1002985">
                  <a:extLst>
                    <a:ext uri="{9D8B030D-6E8A-4147-A177-3AD203B41FA5}">
                      <a16:colId xmlns:a16="http://schemas.microsoft.com/office/drawing/2014/main" val="3019344205"/>
                    </a:ext>
                  </a:extLst>
                </a:gridCol>
              </a:tblGrid>
              <a:tr h="2950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33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Поддержка социально ориентированных некоммерческих организаций и развитие гражданского общества, реализация и функционирование территориального общественного самоуправления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4 764,3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4 735,3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99,4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043998242"/>
                  </a:ext>
                </a:extLst>
              </a:tr>
            </a:tbl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8D0FE54-9EB3-403B-B97C-6FF6ECDA2C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872489"/>
            <a:ext cx="6552728" cy="2916052"/>
          </a:xfrm>
          <a:prstGeom prst="rect">
            <a:avLst/>
          </a:prstGeom>
        </p:spPr>
      </p:pic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06538E75-1B66-42D9-9E9B-C6F4E25F36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1552479"/>
              </p:ext>
            </p:extLst>
          </p:nvPr>
        </p:nvGraphicFramePr>
        <p:xfrm>
          <a:off x="450829" y="3140968"/>
          <a:ext cx="8220499" cy="2746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267">
                  <a:extLst>
                    <a:ext uri="{9D8B030D-6E8A-4147-A177-3AD203B41FA5}">
                      <a16:colId xmlns:a16="http://schemas.microsoft.com/office/drawing/2014/main" val="1410084092"/>
                    </a:ext>
                  </a:extLst>
                </a:gridCol>
                <a:gridCol w="4758023">
                  <a:extLst>
                    <a:ext uri="{9D8B030D-6E8A-4147-A177-3AD203B41FA5}">
                      <a16:colId xmlns:a16="http://schemas.microsoft.com/office/drawing/2014/main" val="228030969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1030149385"/>
                    </a:ext>
                  </a:extLst>
                </a:gridCol>
                <a:gridCol w="1008113">
                  <a:extLst>
                    <a:ext uri="{9D8B030D-6E8A-4147-A177-3AD203B41FA5}">
                      <a16:colId xmlns:a16="http://schemas.microsoft.com/office/drawing/2014/main" val="91613782"/>
                    </a:ext>
                  </a:extLst>
                </a:gridCol>
                <a:gridCol w="1002984">
                  <a:extLst>
                    <a:ext uri="{9D8B030D-6E8A-4147-A177-3AD203B41FA5}">
                      <a16:colId xmlns:a16="http://schemas.microsoft.com/office/drawing/2014/main" val="3019344205"/>
                    </a:ext>
                  </a:extLst>
                </a:gridCol>
              </a:tblGrid>
              <a:tr h="2746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Arial Unicode MS" panose="020B0604020202020204" pitchFamily="34" charset="-128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ВСЕГО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1 608 193,3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1 569 602,5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97,6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gradFill>
                      <a:gsLst>
                        <a:gs pos="92350">
                          <a:schemeClr val="accent1">
                            <a:lumMod val="40000"/>
                            <a:lumOff val="60000"/>
                          </a:schemeClr>
                        </a:gs>
                        <a:gs pos="73780">
                          <a:srgbClr val="58C5EC"/>
                        </a:gs>
                        <a:gs pos="0">
                          <a:srgbClr val="09A7E1"/>
                        </a:gs>
                        <a:gs pos="0">
                          <a:srgbClr val="00B0F0"/>
                        </a:gs>
                        <a:gs pos="88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043998242"/>
                  </a:ext>
                </a:extLst>
              </a:tr>
            </a:tbl>
          </a:graphicData>
        </a:graphic>
      </p:graphicFrame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784955FF-85C3-41C3-9D28-C0C6B9B58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20" y="3442379"/>
            <a:ext cx="6347714" cy="1320800"/>
          </a:xfrm>
        </p:spPr>
        <p:txBody>
          <a:bodyPr>
            <a:normAutofit/>
          </a:bodyPr>
          <a:lstStyle/>
          <a:p>
            <a:r>
              <a:rPr lang="ru-RU" sz="1400" dirty="0"/>
              <a:t>     </a:t>
            </a:r>
            <a:r>
              <a:rPr lang="ru-RU" sz="1400" dirty="0">
                <a:solidFill>
                  <a:srgbClr val="2E6BA2"/>
                </a:solidFill>
              </a:rPr>
              <a:t>Далее отражены программы муниципального образования город Горячий Ключ с самым большим денежным ресурсом.</a:t>
            </a:r>
          </a:p>
        </p:txBody>
      </p:sp>
    </p:spTree>
    <p:extLst>
      <p:ext uri="{BB962C8B-B14F-4D97-AF65-F5344CB8AC3E}">
        <p14:creationId xmlns:p14="http://schemas.microsoft.com/office/powerpoint/2010/main" val="470292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1" y="260648"/>
            <a:ext cx="76328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УВАЖАЕМЫЕ ЖИТЕЛИ ГОРОДА ГОРЯЧИЙ КЛЮЧ!</a:t>
            </a:r>
          </a:p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Перед Вами аналитический материал, в котором в краткой и доступной форме отражены основные параметры годового отчета об исполнении бюджета за 2019 год.</a:t>
            </a:r>
          </a:p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В нашем «бюджете для граждан» все данные изложены так, чтобы они стали понятными для всех жителей города.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BD82FDC-357D-4FF1-BFE5-C8C2F472D9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1" y="2996952"/>
            <a:ext cx="8064896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877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167844" y="219390"/>
            <a:ext cx="5688148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1B587C">
                    <a:lumMod val="75000"/>
                  </a:srgbClr>
                </a:solidFill>
                <a:latin typeface="Franklin Gothic Book" panose="020B0503020102020204" pitchFamily="34" charset="0"/>
              </a:rPr>
              <a:t>Муниципальная программа </a:t>
            </a:r>
          </a:p>
          <a:p>
            <a:pPr algn="ctr"/>
            <a:r>
              <a:rPr lang="ru-RU" sz="1600" b="1" dirty="0">
                <a:solidFill>
                  <a:srgbClr val="1B587C">
                    <a:lumMod val="75000"/>
                  </a:srgbClr>
                </a:solidFill>
                <a:latin typeface="Franklin Gothic Book" panose="020B0503020102020204" pitchFamily="34" charset="0"/>
              </a:rPr>
              <a:t>муниципального образования город Горячий Ключ</a:t>
            </a:r>
          </a:p>
          <a:p>
            <a:pPr algn="ctr"/>
            <a:r>
              <a:rPr lang="ru-RU" sz="1600" b="1" dirty="0">
                <a:solidFill>
                  <a:srgbClr val="1B587C">
                    <a:lumMod val="75000"/>
                  </a:srgbClr>
                </a:solidFill>
                <a:latin typeface="Franklin Gothic Book" panose="020B0503020102020204" pitchFamily="34" charset="0"/>
              </a:rPr>
              <a:t>«Развитие образования»</a:t>
            </a:r>
            <a:endParaRPr lang="ru-RU" sz="1600" b="1" dirty="0">
              <a:solidFill>
                <a:srgbClr val="1B587C">
                  <a:lumMod val="75000"/>
                </a:srgb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5468790"/>
              </p:ext>
            </p:extLst>
          </p:nvPr>
        </p:nvGraphicFramePr>
        <p:xfrm>
          <a:off x="3203849" y="1185312"/>
          <a:ext cx="5472608" cy="803528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2897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53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072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Плановые назначения программы на 2019 год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Исполнение по программе за 2019 год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162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3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735 811,8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Times New Roman" panose="02020603050405020304" pitchFamily="18" charset="0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733 703,8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162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631856" y="944986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1B587C">
                    <a:lumMod val="75000"/>
                  </a:srgbClr>
                </a:solidFill>
                <a:latin typeface="Calibri" pitchFamily="34" charset="0"/>
                <a:cs typeface="Calibri" pitchFamily="34" charset="0"/>
              </a:rPr>
              <a:t>    тыс. рублей</a:t>
            </a:r>
            <a:endParaRPr lang="ru-RU" sz="12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039104491"/>
              </p:ext>
            </p:extLst>
          </p:nvPr>
        </p:nvGraphicFramePr>
        <p:xfrm>
          <a:off x="5239545" y="2256547"/>
          <a:ext cx="3820273" cy="2108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угольник 8"/>
          <p:cNvSpPr/>
          <p:nvPr/>
        </p:nvSpPr>
        <p:spPr>
          <a:xfrm rot="10800000" flipV="1">
            <a:off x="140901" y="2348880"/>
            <a:ext cx="2664296" cy="461665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6200000" scaled="1"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1B587C">
                    <a:lumMod val="50000"/>
                  </a:srgbClr>
                </a:solidFill>
                <a:latin typeface="Segoe Print" panose="02000600000000000000" pitchFamily="2" charset="0"/>
              </a:rPr>
              <a:t>17 детских дошкольных учреждений</a:t>
            </a:r>
            <a:endParaRPr lang="ru-RU" sz="1200" dirty="0">
              <a:solidFill>
                <a:srgbClr val="1B587C">
                  <a:lumMod val="50000"/>
                </a:srgb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10800000" flipV="1">
            <a:off x="140901" y="3032956"/>
            <a:ext cx="2664296" cy="461665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6200000" scaled="1"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1B587C">
                    <a:lumMod val="50000"/>
                  </a:srgbClr>
                </a:solidFill>
                <a:latin typeface="Segoe Print" panose="02000600000000000000" pitchFamily="2" charset="0"/>
              </a:rPr>
              <a:t>15 общеобразовательных организаций</a:t>
            </a:r>
            <a:endParaRPr lang="ru-RU" sz="1200" dirty="0">
              <a:solidFill>
                <a:srgbClr val="1B587C">
                  <a:lumMod val="50000"/>
                </a:srgb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10800000" flipV="1">
            <a:off x="140901" y="3717032"/>
            <a:ext cx="2664296" cy="461665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6200000" scaled="1"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1B587C">
                    <a:lumMod val="50000"/>
                  </a:srgbClr>
                </a:solidFill>
                <a:latin typeface="Segoe Print" panose="02000600000000000000" pitchFamily="2" charset="0"/>
              </a:rPr>
              <a:t>2 учреждения дополнительного образования</a:t>
            </a:r>
            <a:endParaRPr lang="ru-RU" sz="1200" dirty="0">
              <a:solidFill>
                <a:srgbClr val="1B587C">
                  <a:lumMod val="50000"/>
                </a:srgb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10800000" flipV="1">
            <a:off x="2952304" y="2256547"/>
            <a:ext cx="2160240" cy="646331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6200000" scaled="1"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1B587C">
                    <a:lumMod val="50000"/>
                  </a:srgbClr>
                </a:solidFill>
                <a:latin typeface="Segoe Print" panose="02000600000000000000" pitchFamily="2" charset="0"/>
              </a:rPr>
              <a:t>численность воспитанников      </a:t>
            </a:r>
          </a:p>
          <a:p>
            <a:pPr algn="ctr"/>
            <a:r>
              <a:rPr lang="ru-RU" sz="1200" dirty="0">
                <a:solidFill>
                  <a:srgbClr val="1B587C">
                    <a:lumMod val="50000"/>
                  </a:srgbClr>
                </a:solidFill>
                <a:latin typeface="Segoe Print" panose="02000600000000000000" pitchFamily="2" charset="0"/>
              </a:rPr>
              <a:t>2 743 человек</a:t>
            </a:r>
            <a:endParaRPr lang="ru-RU" sz="1200" dirty="0">
              <a:solidFill>
                <a:srgbClr val="1B587C">
                  <a:lumMod val="50000"/>
                </a:srgb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10800000" flipV="1">
            <a:off x="2952303" y="3032956"/>
            <a:ext cx="2171957" cy="461665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6200000" scaled="1"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1B587C">
                    <a:lumMod val="50000"/>
                  </a:srgbClr>
                </a:solidFill>
                <a:latin typeface="Segoe Print" panose="02000600000000000000" pitchFamily="2" charset="0"/>
              </a:rPr>
              <a:t>численность учащихся </a:t>
            </a:r>
          </a:p>
          <a:p>
            <a:pPr algn="ctr"/>
            <a:r>
              <a:rPr lang="ru-RU" sz="1200" dirty="0">
                <a:solidFill>
                  <a:srgbClr val="1B587C">
                    <a:lumMod val="50000"/>
                  </a:srgbClr>
                </a:solidFill>
                <a:latin typeface="Segoe Print" panose="02000600000000000000" pitchFamily="2" charset="0"/>
              </a:rPr>
              <a:t>7 428 человек</a:t>
            </a:r>
            <a:endParaRPr lang="ru-RU" sz="1200" dirty="0">
              <a:solidFill>
                <a:srgbClr val="1B587C">
                  <a:lumMod val="50000"/>
                </a:srgb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10800000" flipV="1">
            <a:off x="2952304" y="3717032"/>
            <a:ext cx="2160240" cy="461665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6200000" scaled="1"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1B587C">
                    <a:lumMod val="50000"/>
                  </a:srgbClr>
                </a:solidFill>
                <a:latin typeface="Segoe Print" panose="02000600000000000000" pitchFamily="2" charset="0"/>
              </a:rPr>
              <a:t>численность учащихся</a:t>
            </a:r>
          </a:p>
          <a:p>
            <a:pPr algn="ctr"/>
            <a:r>
              <a:rPr lang="ru-RU" sz="1200" dirty="0">
                <a:solidFill>
                  <a:srgbClr val="1B587C">
                    <a:lumMod val="50000"/>
                  </a:srgbClr>
                </a:solidFill>
                <a:latin typeface="Segoe Print" panose="02000600000000000000" pitchFamily="2" charset="0"/>
              </a:rPr>
              <a:t> 2 270 человек</a:t>
            </a:r>
            <a:endParaRPr lang="ru-RU" sz="1200" dirty="0">
              <a:solidFill>
                <a:srgbClr val="1B587C">
                  <a:lumMod val="50000"/>
                </a:srgbClr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2805197" y="3170211"/>
            <a:ext cx="147106" cy="2542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2805197" y="3829076"/>
            <a:ext cx="147106" cy="2542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2825303" y="2464811"/>
            <a:ext cx="147106" cy="2542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40901" y="4581128"/>
            <a:ext cx="8823587" cy="1785104"/>
          </a:xfrm>
          <a:prstGeom prst="rect">
            <a:avLst/>
          </a:prstGeom>
          <a:gradFill>
            <a:gsLst>
              <a:gs pos="0">
                <a:sysClr val="windowText" lastClr="000000">
                  <a:tint val="50000"/>
                  <a:satMod val="300000"/>
                </a:sys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</a:gradFill>
          <a:effectLst/>
          <a:scene3d>
            <a:camera prst="orthographicFront"/>
            <a:lightRig rig="threePt" dir="t"/>
          </a:scene3d>
          <a:sp3d contourW="12700">
            <a:bevelT prst="convex"/>
            <a:contourClr>
              <a:schemeClr val="bg1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1200" b="1" dirty="0">
              <a:solidFill>
                <a:srgbClr val="1B587C">
                  <a:lumMod val="50000"/>
                </a:srgbClr>
              </a:solidFill>
              <a:latin typeface="Calibri" pitchFamily="34" charset="0"/>
              <a:ea typeface="Times New Roman" panose="02020603050405020304" pitchFamily="18" charset="0"/>
              <a:cs typeface="Calibri" pitchFamily="34" charset="0"/>
            </a:endParaRPr>
          </a:p>
          <a:p>
            <a:pPr algn="ctr"/>
            <a:r>
              <a:rPr lang="ru-RU" sz="1400" b="1" dirty="0">
                <a:solidFill>
                  <a:srgbClr val="1B587C">
                    <a:lumMod val="50000"/>
                  </a:srgbClr>
                </a:solidFill>
                <a:latin typeface="Calibri" pitchFamily="34" charset="0"/>
                <a:ea typeface="Times New Roman" panose="02020603050405020304" pitchFamily="18" charset="0"/>
                <a:cs typeface="Calibri" pitchFamily="34" charset="0"/>
              </a:rPr>
              <a:t>Наши результаты:</a:t>
            </a:r>
          </a:p>
          <a:p>
            <a:r>
              <a:rPr lang="ru-RU" sz="1200" b="1" u="sng" dirty="0">
                <a:solidFill>
                  <a:srgbClr val="1B587C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ЕГЭ 2019:</a:t>
            </a:r>
          </a:p>
          <a:p>
            <a:pPr marL="171450" indent="-171450">
              <a:buFontTx/>
              <a:buChar char="-"/>
            </a:pPr>
            <a:r>
              <a:rPr lang="ru-RU" sz="1200" dirty="0">
                <a:solidFill>
                  <a:srgbClr val="1B587C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243 человека – общее количество ребят, сдавших единый государственный экзамен</a:t>
            </a:r>
          </a:p>
          <a:p>
            <a:pPr marL="171450" indent="-171450">
              <a:buFontTx/>
              <a:buChar char="-"/>
            </a:pPr>
            <a:r>
              <a:rPr lang="ru-RU" sz="1200" dirty="0">
                <a:solidFill>
                  <a:srgbClr val="1B587C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62 человека получили результат от 85 баллов и выше</a:t>
            </a:r>
          </a:p>
          <a:p>
            <a:r>
              <a:rPr lang="ru-RU" sz="1200" b="1" u="sng" dirty="0">
                <a:solidFill>
                  <a:srgbClr val="1B587C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200" b="1" dirty="0">
                <a:solidFill>
                  <a:srgbClr val="1B587C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        </a:t>
            </a:r>
          </a:p>
          <a:p>
            <a:pPr algn="ctr"/>
            <a:r>
              <a:rPr lang="ru-RU" sz="1200" b="1" dirty="0">
                <a:solidFill>
                  <a:srgbClr val="1B587C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26 выпускников школ города Горячий Ключ закончили школу в 2019 году с медалями</a:t>
            </a:r>
          </a:p>
          <a:p>
            <a:pPr algn="ctr"/>
            <a:r>
              <a:rPr lang="ru-RU" sz="1200" b="1" dirty="0">
                <a:solidFill>
                  <a:srgbClr val="1B587C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       45 детей - победители и призеры спортивных соревнований </a:t>
            </a:r>
          </a:p>
          <a:p>
            <a:pPr algn="ctr"/>
            <a:r>
              <a:rPr lang="ru-RU" sz="1200" b="1" u="sng" dirty="0">
                <a:solidFill>
                  <a:srgbClr val="1B587C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CB622A0-E8A7-4FCF-B9B8-1B8289A58C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84" y="116632"/>
            <a:ext cx="2664297" cy="212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2432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724881" y="979396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1B587C">
                    <a:lumMod val="75000"/>
                  </a:srgbClr>
                </a:solidFill>
                <a:latin typeface="Calibri" pitchFamily="34" charset="0"/>
                <a:cs typeface="Calibri" pitchFamily="34" charset="0"/>
              </a:rPr>
              <a:t>   тыс. рублей</a:t>
            </a:r>
            <a:endParaRPr lang="ru-RU" sz="12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734788539"/>
              </p:ext>
            </p:extLst>
          </p:nvPr>
        </p:nvGraphicFramePr>
        <p:xfrm>
          <a:off x="3332393" y="2300511"/>
          <a:ext cx="5472608" cy="1399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499992" y="189438"/>
            <a:ext cx="4327674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1B587C">
                    <a:lumMod val="75000"/>
                  </a:srgbClr>
                </a:solidFill>
                <a:latin typeface="Franklin Gothic Book" panose="020B0503020102020204" pitchFamily="34" charset="0"/>
              </a:rPr>
              <a:t>Муниципальная программа муниципального образования город Горячий Ключ </a:t>
            </a:r>
          </a:p>
          <a:p>
            <a:pPr algn="ctr"/>
            <a:r>
              <a:rPr lang="ru-RU" sz="1600" b="1" dirty="0">
                <a:solidFill>
                  <a:srgbClr val="1B587C">
                    <a:lumMod val="75000"/>
                  </a:srgbClr>
                </a:solidFill>
                <a:latin typeface="Franklin Gothic Book" panose="020B0503020102020204" pitchFamily="34" charset="0"/>
              </a:rPr>
              <a:t>«Развитие культуры» </a:t>
            </a:r>
            <a:endParaRPr lang="ru-RU" sz="1600" b="1" dirty="0">
              <a:solidFill>
                <a:srgbClr val="1B587C">
                  <a:lumMod val="75000"/>
                </a:srgb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3687555"/>
            <a:ext cx="621846" cy="376550"/>
          </a:xfrm>
          <a:prstGeom prst="rect">
            <a:avLst/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520919"/>
              </p:ext>
            </p:extLst>
          </p:nvPr>
        </p:nvGraphicFramePr>
        <p:xfrm>
          <a:off x="395536" y="4118968"/>
          <a:ext cx="8352928" cy="22738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646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2160">
                <a:tc>
                  <a:txBody>
                    <a:bodyPr/>
                    <a:lstStyle/>
                    <a:p>
                      <a:pPr marL="36000" algn="just" fontAlgn="t">
                        <a:spcBef>
                          <a:spcPts val="0"/>
                        </a:spcBef>
                      </a:pPr>
                      <a:r>
                        <a:rPr lang="ru-RU" sz="14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omic Sans MS" panose="030F0702030302020204" pitchFamily="66" charset="0"/>
                        </a:rPr>
                        <a:t>Обеспечение деятельности музеев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50800" prst="hardEdge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  <a:gs pos="100000">
                          <a:schemeClr val="accent1">
                            <a:lumMod val="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omic Sans MS" panose="030F0702030302020204" pitchFamily="66" charset="0"/>
                        </a:rPr>
                        <a:t>4 025,6 тыс. рублей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50800" prst="hardEdge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  <a:gs pos="100000">
                          <a:sysClr val="windowText" lastClr="000000">
                            <a:tint val="15000"/>
                            <a:satMod val="350000"/>
                          </a:sysClr>
                        </a:gs>
                      </a:gsLst>
                      <a:lin ang="162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744">
                <a:tc>
                  <a:txBody>
                    <a:bodyPr/>
                    <a:lstStyle/>
                    <a:p>
                      <a:pPr marL="36000" algn="just" fontAlgn="t">
                        <a:spcBef>
                          <a:spcPts val="0"/>
                        </a:spcBef>
                      </a:pPr>
                      <a:r>
                        <a:rPr lang="ru-RU" sz="14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omic Sans MS" panose="030F0702030302020204" pitchFamily="66" charset="0"/>
                        </a:rPr>
                        <a:t>Развитие библиотечно-информационного обслуживания населения 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50800" prst="hardEdge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  <a:gs pos="100000">
                          <a:sysClr val="windowText" lastClr="000000">
                            <a:tint val="15000"/>
                            <a:satMod val="350000"/>
                          </a:sys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</a:rPr>
                        <a:t>22 770,4 тыс. рублей</a:t>
                      </a:r>
                    </a:p>
                    <a:p>
                      <a:pPr algn="ctr" fontAlgn="t"/>
                      <a:endParaRPr lang="ru-RU" sz="14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50800" prst="hardEdge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  <a:gs pos="100000">
                          <a:sysClr val="windowText" lastClr="000000">
                            <a:tint val="15000"/>
                            <a:satMod val="350000"/>
                          </a:sysClr>
                        </a:gs>
                      </a:gsLst>
                      <a:lin ang="162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054">
                <a:tc>
                  <a:txBody>
                    <a:bodyPr/>
                    <a:lstStyle/>
                    <a:p>
                      <a:pPr marL="36000" algn="just" fontAlgn="t">
                        <a:spcBef>
                          <a:spcPts val="0"/>
                        </a:spcBef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Развитие дополнительного образования в сфере культуры </a:t>
                      </a:r>
                    </a:p>
                    <a:p>
                      <a:pPr marL="36000" algn="just" fontAlgn="t">
                        <a:spcBef>
                          <a:spcPts val="0"/>
                        </a:spcBef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и искусства </a:t>
                      </a:r>
                      <a:endParaRPr lang="ru-RU" sz="14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50800" prst="hardEdge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  <a:gs pos="100000">
                          <a:sysClr val="windowText" lastClr="000000">
                            <a:tint val="15000"/>
                            <a:satMod val="350000"/>
                          </a:sys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54 053,8 тыс. рублей</a:t>
                      </a:r>
                      <a:endParaRPr lang="ru-RU" sz="14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50800" prst="hardEdge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  <a:gs pos="100000">
                          <a:sysClr val="windowText" lastClr="000000">
                            <a:tint val="15000"/>
                            <a:satMod val="350000"/>
                          </a:sysClr>
                        </a:gs>
                      </a:gsLst>
                      <a:lin ang="162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1584">
                <a:tc>
                  <a:txBody>
                    <a:bodyPr/>
                    <a:lstStyle/>
                    <a:p>
                      <a:pPr marL="36000" algn="just" fontAlgn="t">
                        <a:spcBef>
                          <a:spcPts val="0"/>
                        </a:spcBef>
                      </a:pPr>
                      <a:r>
                        <a:rPr lang="ru-RU" sz="14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omic Sans MS" panose="030F0702030302020204" pitchFamily="66" charset="0"/>
                        </a:rPr>
                        <a:t>Развитие самодеятельного народного творчества и организация досуговой деятельности 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50800" prst="hardEdge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  <a:gs pos="100000">
                          <a:sysClr val="windowText" lastClr="000000">
                            <a:tint val="15000"/>
                            <a:satMod val="350000"/>
                          </a:sys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omic Sans MS" panose="030F0702030302020204" pitchFamily="66" charset="0"/>
                        </a:rPr>
                        <a:t>79 561,5 тыс.</a:t>
                      </a:r>
                      <a:r>
                        <a:rPr lang="ru-RU" sz="1400" b="1" i="0" u="none" strike="noStrike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omic Sans MS" panose="030F0702030302020204" pitchFamily="66" charset="0"/>
                        </a:rPr>
                        <a:t> рублей</a:t>
                      </a:r>
                      <a:endParaRPr lang="ru-RU" sz="14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50800" prst="hardEdge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  <a:gs pos="100000">
                          <a:sysClr val="windowText" lastClr="000000">
                            <a:tint val="15000"/>
                            <a:satMod val="350000"/>
                          </a:sysClr>
                        </a:gs>
                      </a:gsLst>
                      <a:lin ang="162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1405">
                <a:tc>
                  <a:txBody>
                    <a:bodyPr/>
                    <a:lstStyle/>
                    <a:p>
                      <a:pPr marL="36000" algn="just" fontAlgn="t">
                        <a:spcBef>
                          <a:spcPts val="0"/>
                        </a:spcBef>
                      </a:pPr>
                      <a:r>
                        <a:rPr lang="ru-RU" sz="14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omic Sans MS" panose="030F0702030302020204" pitchFamily="66" charset="0"/>
                        </a:rPr>
                        <a:t>Обеспечение деятельности отдела культуры 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50800" prst="hardEdge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  <a:gs pos="100000">
                          <a:sysClr val="windowText" lastClr="000000">
                            <a:tint val="15000"/>
                            <a:satMod val="350000"/>
                          </a:sys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omic Sans MS" panose="030F0702030302020204" pitchFamily="66" charset="0"/>
                        </a:rPr>
                        <a:t>1 731,3 тыс. рублей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50800" prst="hardEdge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  <a:gs pos="100000">
                          <a:sysClr val="windowText" lastClr="000000">
                            <a:tint val="15000"/>
                            <a:satMod val="350000"/>
                          </a:sysClr>
                        </a:gs>
                      </a:gsLst>
                      <a:lin ang="162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 rot="10800000" flipV="1">
            <a:off x="395536" y="2456804"/>
            <a:ext cx="2836581" cy="461665"/>
          </a:xfrm>
          <a:prstGeom prst="rect">
            <a:avLst/>
          </a:prstGeom>
          <a:gradFill>
            <a:gsLst>
              <a:gs pos="71000">
                <a:schemeClr val="accent1"/>
              </a:gs>
              <a:gs pos="96000">
                <a:schemeClr val="accent2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002060"/>
                </a:solidFill>
                <a:latin typeface="Segoe Print" panose="02000600000000000000" pitchFamily="2" charset="0"/>
              </a:rPr>
              <a:t>2 школы </a:t>
            </a:r>
          </a:p>
          <a:p>
            <a:pPr algn="ctr"/>
            <a:r>
              <a:rPr lang="ru-RU" sz="1200" dirty="0">
                <a:solidFill>
                  <a:srgbClr val="002060"/>
                </a:solidFill>
                <a:latin typeface="Segoe Print" panose="02000600000000000000" pitchFamily="2" charset="0"/>
              </a:rPr>
              <a:t>искусств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5536" y="2976962"/>
            <a:ext cx="2836581" cy="830997"/>
          </a:xfrm>
          <a:prstGeom prst="rect">
            <a:avLst/>
          </a:prstGeom>
          <a:gradFill>
            <a:gsLst>
              <a:gs pos="93443">
                <a:schemeClr val="accent2">
                  <a:lumMod val="40000"/>
                  <a:lumOff val="60000"/>
                </a:schemeClr>
              </a:gs>
              <a:gs pos="0">
                <a:schemeClr val="accent2">
                  <a:lumMod val="40000"/>
                  <a:lumOff val="60000"/>
                </a:schemeClr>
              </a:gs>
              <a:gs pos="88000">
                <a:schemeClr val="accent1">
                  <a:lumMod val="40000"/>
                  <a:lumOff val="6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002060"/>
                </a:solidFill>
                <a:latin typeface="Segoe Print" panose="02000600000000000000" pitchFamily="2" charset="0"/>
              </a:rPr>
              <a:t>Центральная библиотечная система, ТО «Перекресток», Городской исторический музей, Парк культуры и отдыха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6" name="Стрелка вправо 15"/>
          <p:cNvSpPr/>
          <p:nvPr/>
        </p:nvSpPr>
        <p:spPr>
          <a:xfrm rot="10800000">
            <a:off x="3398002" y="2624000"/>
            <a:ext cx="648072" cy="477422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4166872"/>
              </p:ext>
            </p:extLst>
          </p:nvPr>
        </p:nvGraphicFramePr>
        <p:xfrm>
          <a:off x="4572000" y="1242825"/>
          <a:ext cx="4571999" cy="803528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2420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15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072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Плановые назначения программы на 2019 год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Исполнение программы за 2019 год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gradFill>
                      <a:gsLst>
                        <a:gs pos="39885">
                          <a:srgbClr val="D5F1FB"/>
                        </a:gs>
                        <a:gs pos="25678">
                          <a:srgbClr val="E1F5FC"/>
                        </a:gs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3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162 144,7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162 142,6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Times New Roman" panose="02020603050405020304" pitchFamily="18" charset="0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3404401" y="2056685"/>
            <a:ext cx="5400600" cy="2438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>
                <a:solidFill>
                  <a:srgbClr val="1B587C">
                    <a:lumMod val="50000"/>
                  </a:srgbClr>
                </a:solidFill>
              </a:rPr>
              <a:t>Основные направления расходов в 2019 году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08FBF9A-11AA-4301-BA5E-2A29693BC4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990059" cy="238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2958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1"/>
            <a:ext cx="3312368" cy="98488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1B587C">
                    <a:lumMod val="75000"/>
                  </a:srgbClr>
                </a:solidFill>
                <a:latin typeface="Franklin Gothic Book" panose="020B0503020102020204" pitchFamily="34" charset="0"/>
              </a:rPr>
              <a:t>Муниципальная программа </a:t>
            </a:r>
          </a:p>
          <a:p>
            <a:pPr algn="ctr"/>
            <a:r>
              <a:rPr lang="ru-RU" sz="1400" b="1" dirty="0">
                <a:solidFill>
                  <a:srgbClr val="1B587C">
                    <a:lumMod val="75000"/>
                  </a:srgbClr>
                </a:solidFill>
                <a:latin typeface="Franklin Gothic Book" panose="020B0503020102020204" pitchFamily="34" charset="0"/>
              </a:rPr>
              <a:t>муниципального образования город Горячий Ключ  «Развитие физической культуры и спорта»</a:t>
            </a:r>
            <a:endParaRPr lang="ru-RU" sz="1400" b="1" dirty="0">
              <a:solidFill>
                <a:srgbClr val="1B587C">
                  <a:lumMod val="75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740352" y="771536"/>
            <a:ext cx="99534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rgbClr val="1B587C">
                    <a:lumMod val="75000"/>
                  </a:srgbClr>
                </a:solidFill>
                <a:latin typeface="Calibri" pitchFamily="34" charset="0"/>
                <a:cs typeface="Calibri" pitchFamily="34" charset="0"/>
              </a:rPr>
              <a:t>тыс. рублей</a:t>
            </a:r>
            <a:endParaRPr lang="ru-RU" sz="11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773783"/>
              </p:ext>
            </p:extLst>
          </p:nvPr>
        </p:nvGraphicFramePr>
        <p:xfrm>
          <a:off x="274760" y="1052736"/>
          <a:ext cx="8581716" cy="4931136"/>
        </p:xfrm>
        <a:graphic>
          <a:graphicData uri="http://schemas.openxmlformats.org/drawingml/2006/table">
            <a:tbl>
              <a:tblPr/>
              <a:tblGrid>
                <a:gridCol w="7897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40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75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Основные направления расходов </a:t>
                      </a:r>
                      <a:r>
                        <a:rPr lang="ru-RU" sz="1200" b="1" baseline="0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программы в 2019 году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Times New Roman" panose="02020603050405020304" pitchFamily="18" charset="0"/>
                        <a:cs typeface="Calibri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gradFill>
                      <a:gsLst>
                        <a:gs pos="71000">
                          <a:schemeClr val="accent1"/>
                        </a:gs>
                        <a:gs pos="96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сумма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Times New Roman" panose="02020603050405020304" pitchFamily="18" charset="0"/>
                        <a:cs typeface="Calibri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gradFill>
                      <a:gsLst>
                        <a:gs pos="71000">
                          <a:schemeClr val="accent1"/>
                        </a:gs>
                        <a:gs pos="96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4466">
                <a:tc>
                  <a:txBody>
                    <a:bodyPr/>
                    <a:lstStyle/>
                    <a:p>
                      <a:pPr marL="720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Обеспечение деятельности муниципальных учреждений </a:t>
                      </a:r>
                    </a:p>
                  </a:txBody>
                  <a:tcPr marL="17780" marR="177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46 961,7</a:t>
                      </a: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3217">
                <a:tc>
                  <a:txBody>
                    <a:bodyPr/>
                    <a:lstStyle/>
                    <a:p>
                      <a:pPr marL="720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Реализация мероприятий, направленных на развитие детско-юношеского спорта в целях создания условий для подготовки спортивных сборных команд муниципальных образований и участие в обеспечении подготовки спортивного резерва для спортивных сборных команд Краснодарского края, на приобретение спортивно-технологического оборудования, инвентаря и экипировки для физкультурно-спортивных организаций отрасли «Физическая культура и спорт», осуществляющих спортивную подготовку по базовым видам спорта </a:t>
                      </a:r>
                    </a:p>
                  </a:txBody>
                  <a:tcPr marL="17780" marR="177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898,8</a:t>
                      </a: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8198">
                <a:tc>
                  <a:txBody>
                    <a:bodyPr/>
                    <a:lstStyle/>
                    <a:p>
                      <a:pPr marL="720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Субсидии на оплату труда инструкторов по спорту в муниципальных образованиях Краснодарского края </a:t>
                      </a:r>
                      <a:endParaRPr lang="ru-RU" sz="1200" b="1" dirty="0"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Times New Roman" panose="02020603050405020304" pitchFamily="18" charset="0"/>
                        <a:cs typeface="Calibri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110,1</a:t>
                      </a: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90405">
                <a:tc>
                  <a:txBody>
                    <a:bodyPr/>
                    <a:lstStyle/>
                    <a:p>
                      <a:pPr marL="720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Реализация мероприятий, направленных на развитие детско-юношеского спорта в целях создания условий для подготовки спортивных сборных команд муниципальных образований и участие в обеспечении подготовки спортивного резерва для спортивных сборных команд Краснодарского края, в том числе на обеспечение уровня финансирования муниципальных организаций отрасли «Физическая культура и спорт», осуществляющих спортивную подготовку и реализующих программы спортивной подготовки в соответствии с требованиями федеральных стандартов спортивной подготовки»</a:t>
                      </a: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3471,6</a:t>
                      </a: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1653">
                <a:tc>
                  <a:txBody>
                    <a:bodyPr/>
                    <a:lstStyle/>
                    <a:p>
                      <a:pPr marL="720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Проведение физкультурно-массовых мероприятий согласно календарного плана официальных физкультурных и спортивных мероприятий МО город </a:t>
                      </a:r>
                      <a:r>
                        <a:rPr lang="ru-RU" sz="1200" b="1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Горячий Ключ</a:t>
                      </a:r>
                      <a:endParaRPr lang="ru-RU" sz="1200" b="1" dirty="0"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Times New Roman" panose="02020603050405020304" pitchFamily="18" charset="0"/>
                        <a:cs typeface="Calibri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2498,3</a:t>
                      </a: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4466">
                <a:tc>
                  <a:txBody>
                    <a:bodyPr/>
                    <a:lstStyle/>
                    <a:p>
                      <a:pPr marL="720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Участие сборных команд в физкультурно-спортивных мероприятиях в рамках государственных программ </a:t>
                      </a:r>
                      <a:endParaRPr lang="ru-RU" sz="1200" b="1" dirty="0"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Times New Roman" panose="02020603050405020304" pitchFamily="18" charset="0"/>
                        <a:cs typeface="Calibri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219,4</a:t>
                      </a: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56030">
                <a:tc>
                  <a:txBody>
                    <a:bodyPr/>
                    <a:lstStyle/>
                    <a:p>
                      <a:pPr marL="720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Осуществление отдельных государственных полномочий по предоставлению социальной поддержки отдельным категориям работников муниципальных физкультурно-спортивных организаций, осуществляющих подготовку спортивного резерва и муниципальных образовательных организаций дополнительного образования детей Краснодарского края отраслей «Образование» и «Физическая культура и спорт»</a:t>
                      </a: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125,0</a:t>
                      </a: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4708">
                <a:tc>
                  <a:txBody>
                    <a:bodyPr/>
                    <a:lstStyle/>
                    <a:p>
                      <a:pPr marL="720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Транспортные расходы. Организация выезда сборных команд.</a:t>
                      </a: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301,0</a:t>
                      </a: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213594"/>
              </p:ext>
            </p:extLst>
          </p:nvPr>
        </p:nvGraphicFramePr>
        <p:xfrm>
          <a:off x="3923929" y="25929"/>
          <a:ext cx="4811772" cy="745607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2486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5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Плановые назначения программы на 2019 год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96000">
                          <a:schemeClr val="accent1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Исполнение по программе за 2019 год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gradFill>
                      <a:gsLst>
                        <a:gs pos="71000">
                          <a:schemeClr val="accent1"/>
                        </a:gs>
                        <a:gs pos="96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4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56 342,8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Times New Roman" panose="02020603050405020304" pitchFamily="18" charset="0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gradFill>
                      <a:gsLst>
                        <a:gs pos="71000">
                          <a:schemeClr val="accent1"/>
                        </a:gs>
                        <a:gs pos="96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56 294,9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gradFill>
                      <a:gsLst>
                        <a:gs pos="71000">
                          <a:schemeClr val="accent1"/>
                        </a:gs>
                        <a:gs pos="96000">
                          <a:schemeClr val="accent2">
                            <a:lumMod val="40000"/>
                            <a:lumOff val="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AF8FA259-7CF0-478C-9B19-BE103191F7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265929"/>
              </p:ext>
            </p:extLst>
          </p:nvPr>
        </p:nvGraphicFramePr>
        <p:xfrm>
          <a:off x="274760" y="5949280"/>
          <a:ext cx="8594480" cy="432048"/>
        </p:xfrm>
        <a:graphic>
          <a:graphicData uri="http://schemas.openxmlformats.org/drawingml/2006/table">
            <a:tbl>
              <a:tblPr/>
              <a:tblGrid>
                <a:gridCol w="7897640">
                  <a:extLst>
                    <a:ext uri="{9D8B030D-6E8A-4147-A177-3AD203B41FA5}">
                      <a16:colId xmlns:a16="http://schemas.microsoft.com/office/drawing/2014/main" val="1521069770"/>
                    </a:ext>
                  </a:extLst>
                </a:gridCol>
                <a:gridCol w="696840">
                  <a:extLst>
                    <a:ext uri="{9D8B030D-6E8A-4147-A177-3AD203B41FA5}">
                      <a16:colId xmlns:a16="http://schemas.microsoft.com/office/drawing/2014/main" val="2429018537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marL="720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Мероприятия по внедрению Всероссийского физкультурно-спортивного комплекса «Готов к труду и обороне» (ГТО)</a:t>
                      </a: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25,5</a:t>
                      </a: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384526224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DCBDE7C1-B262-4CCE-8226-EB1A8777D0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5885473"/>
              </p:ext>
            </p:extLst>
          </p:nvPr>
        </p:nvGraphicFramePr>
        <p:xfrm>
          <a:off x="287524" y="6359623"/>
          <a:ext cx="8568952" cy="498377"/>
        </p:xfrm>
        <a:graphic>
          <a:graphicData uri="http://schemas.openxmlformats.org/drawingml/2006/table">
            <a:tbl>
              <a:tblPr/>
              <a:tblGrid>
                <a:gridCol w="7918146">
                  <a:extLst>
                    <a:ext uri="{9D8B030D-6E8A-4147-A177-3AD203B41FA5}">
                      <a16:colId xmlns:a16="http://schemas.microsoft.com/office/drawing/2014/main" val="1521069770"/>
                    </a:ext>
                  </a:extLst>
                </a:gridCol>
                <a:gridCol w="650806">
                  <a:extLst>
                    <a:ext uri="{9D8B030D-6E8A-4147-A177-3AD203B41FA5}">
                      <a16:colId xmlns:a16="http://schemas.microsoft.com/office/drawing/2014/main" val="2429018537"/>
                    </a:ext>
                  </a:extLst>
                </a:gridCol>
              </a:tblGrid>
              <a:tr h="498377">
                <a:tc>
                  <a:txBody>
                    <a:bodyPr/>
                    <a:lstStyle/>
                    <a:p>
                      <a:pPr marL="720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Обеспечение деятельности отдела по физкультуре и спорту администрации муниципального образования город Горячий Ключ на 2015-2022 годы </a:t>
                      </a: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1683,5</a:t>
                      </a: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3845262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88717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0808" y="188640"/>
            <a:ext cx="5479504" cy="92333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B587C">
                    <a:lumMod val="75000"/>
                  </a:srgbClr>
                </a:solidFill>
                <a:latin typeface="Franklin Gothic Book" panose="020B0503020102020204" pitchFamily="34" charset="0"/>
              </a:rPr>
              <a:t>Муниципальная программа </a:t>
            </a:r>
          </a:p>
          <a:p>
            <a:pPr algn="ctr"/>
            <a:r>
              <a:rPr lang="ru-RU" b="1" dirty="0">
                <a:solidFill>
                  <a:srgbClr val="1B587C">
                    <a:lumMod val="75000"/>
                  </a:srgbClr>
                </a:solidFill>
                <a:latin typeface="Franklin Gothic Book" panose="020B0503020102020204" pitchFamily="34" charset="0"/>
              </a:rPr>
              <a:t>муниципального образования город Горячий Ключ </a:t>
            </a:r>
          </a:p>
          <a:p>
            <a:pPr algn="ctr"/>
            <a:r>
              <a:rPr lang="ru-RU" b="1" dirty="0">
                <a:solidFill>
                  <a:srgbClr val="1B587C">
                    <a:lumMod val="75000"/>
                  </a:srgbClr>
                </a:solidFill>
                <a:latin typeface="Franklin Gothic Book" panose="020B0503020102020204" pitchFamily="34" charset="0"/>
              </a:rPr>
              <a:t>«Развитие физической культуры и спорта»</a:t>
            </a:r>
            <a:endParaRPr lang="ru-RU" b="1" dirty="0">
              <a:solidFill>
                <a:srgbClr val="1B587C">
                  <a:lumMod val="75000"/>
                </a:srgbClr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145472339"/>
              </p:ext>
            </p:extLst>
          </p:nvPr>
        </p:nvGraphicFramePr>
        <p:xfrm>
          <a:off x="323528" y="1196752"/>
          <a:ext cx="5904656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394237892"/>
              </p:ext>
            </p:extLst>
          </p:nvPr>
        </p:nvGraphicFramePr>
        <p:xfrm>
          <a:off x="395536" y="2852936"/>
          <a:ext cx="5760640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599467267"/>
              </p:ext>
            </p:extLst>
          </p:nvPr>
        </p:nvGraphicFramePr>
        <p:xfrm>
          <a:off x="3503630" y="4437112"/>
          <a:ext cx="5479504" cy="2155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00D1034-9560-4D49-917F-D8138AF94EC5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782" y="1550405"/>
            <a:ext cx="2663351" cy="231703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B56FB41-E178-4F7D-9CD0-5F4A6D87FA1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5" y="4192860"/>
            <a:ext cx="342319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1756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1881" y="188641"/>
            <a:ext cx="4464496" cy="107721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1B587C">
                    <a:lumMod val="75000"/>
                  </a:srgbClr>
                </a:solidFill>
                <a:latin typeface="Franklin Gothic Book" panose="020B0503020102020204" pitchFamily="34" charset="0"/>
              </a:rPr>
              <a:t>Муниципальная программа </a:t>
            </a:r>
          </a:p>
          <a:p>
            <a:pPr algn="ctr"/>
            <a:r>
              <a:rPr lang="ru-RU" sz="1600" b="1" dirty="0">
                <a:solidFill>
                  <a:srgbClr val="1B587C">
                    <a:lumMod val="75000"/>
                  </a:srgbClr>
                </a:solidFill>
                <a:latin typeface="Franklin Gothic Book" panose="020B0503020102020204" pitchFamily="34" charset="0"/>
              </a:rPr>
              <a:t>муниципального образования</a:t>
            </a:r>
          </a:p>
          <a:p>
            <a:pPr algn="ctr"/>
            <a:r>
              <a:rPr lang="ru-RU" sz="1600" b="1" dirty="0">
                <a:solidFill>
                  <a:srgbClr val="1B587C">
                    <a:lumMod val="75000"/>
                  </a:srgbClr>
                </a:solidFill>
                <a:latin typeface="Franklin Gothic Book" panose="020B0503020102020204" pitchFamily="34" charset="0"/>
              </a:rPr>
              <a:t> город Горячий Ключ  </a:t>
            </a:r>
          </a:p>
          <a:p>
            <a:pPr algn="ctr"/>
            <a:r>
              <a:rPr lang="ru-RU" sz="1600" b="1" dirty="0">
                <a:solidFill>
                  <a:srgbClr val="1B587C">
                    <a:lumMod val="75000"/>
                  </a:srgbClr>
                </a:solidFill>
                <a:latin typeface="Franklin Gothic Book" panose="020B0503020102020204" pitchFamily="34" charset="0"/>
              </a:rPr>
              <a:t>«Молодежь Горячего Ключа»</a:t>
            </a:r>
            <a:endParaRPr lang="ru-RU" sz="1600" b="1" dirty="0">
              <a:solidFill>
                <a:srgbClr val="1B587C">
                  <a:lumMod val="75000"/>
                </a:srgbClr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0901733"/>
              </p:ext>
            </p:extLst>
          </p:nvPr>
        </p:nvGraphicFramePr>
        <p:xfrm>
          <a:off x="179512" y="2852936"/>
          <a:ext cx="8676963" cy="3125911"/>
        </p:xfrm>
        <a:graphic>
          <a:graphicData uri="http://schemas.openxmlformats.org/drawingml/2006/table">
            <a:tbl>
              <a:tblPr/>
              <a:tblGrid>
                <a:gridCol w="6480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62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61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Основные направления расходов</a:t>
                      </a:r>
                      <a:r>
                        <a:rPr lang="ru-RU" sz="14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 программы в 2019 году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Times New Roman" panose="02020603050405020304" pitchFamily="18" charset="0"/>
                        <a:cs typeface="Calibri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сумма (тыс. рублей)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Times New Roman" panose="02020603050405020304" pitchFamily="18" charset="0"/>
                        <a:cs typeface="Calibri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162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329">
                <a:tc>
                  <a:txBody>
                    <a:bodyPr/>
                    <a:lstStyle/>
                    <a:p>
                      <a:pPr marL="72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Обеспечение деятельности муниципального казенного учреждения «Формула 1001»</a:t>
                      </a: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6 253,1</a:t>
                      </a: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162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0160">
                <a:tc>
                  <a:txBody>
                    <a:bodyPr/>
                    <a:lstStyle/>
                    <a:p>
                      <a:pPr marL="720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Расходы на реализацию мероприятий в области молодежной политики (проведение акций, фестивалей, конкурсов, семинаров и других мероприятий, направленных на гражданское, патриотическое, творческое и интеллектуальное развитие молодежи, на профилактику безнадзорности и правонарушений среди несовершеннолетних, на формирование здорового образа жизни молодежи, информирование молодежи о мероприятиях и направлениях молодежной политики в средствах массовой информации, приобретение микроавтобуса)</a:t>
                      </a: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3 668,6</a:t>
                      </a: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162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5399">
                <a:tc>
                  <a:txBody>
                    <a:bodyPr/>
                    <a:lstStyle/>
                    <a:p>
                      <a:pPr marL="72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Обеспечение деятельности отдела по вопросам молодежной политики города Горячий Ключ </a:t>
                      </a: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1 441,1</a:t>
                      </a: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162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636980"/>
              </p:ext>
            </p:extLst>
          </p:nvPr>
        </p:nvGraphicFramePr>
        <p:xfrm>
          <a:off x="3851920" y="1452314"/>
          <a:ext cx="4752528" cy="944880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4752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455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Плановые назначения на 2019 год – 11 544,4 тыс. рублей</a:t>
                      </a:r>
                    </a:p>
                    <a:p>
                      <a:pPr algn="ctr"/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/>
                      <a:r>
                        <a:rPr lang="ru-RU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Исполнение за 2019 год – 11362,8</a:t>
                      </a:r>
                      <a:r>
                        <a:rPr lang="ru-RU" sz="14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тыс. рублей</a:t>
                      </a:r>
                    </a:p>
                    <a:p>
                      <a:pPr algn="ctr"/>
                      <a:endParaRPr lang="ru-RU" sz="14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5F3958D-EB6C-4F2A-8A0F-946D29096D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3" y="33871"/>
            <a:ext cx="3756059" cy="266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0655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07904" y="188640"/>
            <a:ext cx="4968552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1B587C">
                    <a:lumMod val="75000"/>
                  </a:srgbClr>
                </a:solidFill>
                <a:latin typeface="Franklin Gothic Book" panose="020B0503020102020204" pitchFamily="34" charset="0"/>
              </a:rPr>
              <a:t>Муниципальная программа </a:t>
            </a:r>
          </a:p>
          <a:p>
            <a:pPr algn="ctr"/>
            <a:r>
              <a:rPr lang="ru-RU" sz="1600" b="1" dirty="0">
                <a:solidFill>
                  <a:srgbClr val="1B587C">
                    <a:lumMod val="75000"/>
                  </a:srgbClr>
                </a:solidFill>
                <a:latin typeface="Franklin Gothic Book" panose="020B0503020102020204" pitchFamily="34" charset="0"/>
              </a:rPr>
              <a:t>муниципального образования город Горячий Ключ </a:t>
            </a:r>
          </a:p>
          <a:p>
            <a:pPr algn="ctr"/>
            <a:r>
              <a:rPr lang="ru-RU" sz="1600" b="1" dirty="0">
                <a:solidFill>
                  <a:srgbClr val="1B587C">
                    <a:lumMod val="75000"/>
                  </a:srgbClr>
                </a:solidFill>
                <a:latin typeface="Franklin Gothic Book" panose="020B0503020102020204" pitchFamily="34" charset="0"/>
              </a:rPr>
              <a:t>«Обеспечение безопасности населения»</a:t>
            </a:r>
            <a:endParaRPr lang="ru-RU" sz="1600" b="1" dirty="0">
              <a:solidFill>
                <a:srgbClr val="1B587C">
                  <a:lumMod val="75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12360" y="1019233"/>
            <a:ext cx="1224136" cy="277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1B587C">
                    <a:lumMod val="75000"/>
                  </a:srgbClr>
                </a:solidFill>
                <a:latin typeface="Franklin Gothic Book" panose="020B0503020102020204" pitchFamily="34" charset="0"/>
              </a:rPr>
              <a:t> тыс. рублей</a:t>
            </a:r>
            <a:endParaRPr lang="ru-RU" sz="1200" dirty="0">
              <a:solidFill>
                <a:prstClr val="black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4455009"/>
              </p:ext>
            </p:extLst>
          </p:nvPr>
        </p:nvGraphicFramePr>
        <p:xfrm>
          <a:off x="179512" y="2420889"/>
          <a:ext cx="8352928" cy="1368151"/>
        </p:xfrm>
        <a:graphic>
          <a:graphicData uri="http://schemas.openxmlformats.org/drawingml/2006/table">
            <a:tbl>
              <a:tblPr/>
              <a:tblGrid>
                <a:gridCol w="63404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2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51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Основные мероприятия</a:t>
                      </a:r>
                      <a:r>
                        <a:rPr lang="ru-RU" sz="12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 программы, реализованные в 2019 году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Times New Roman" panose="02020603050405020304" pitchFamily="18" charset="0"/>
                        <a:cs typeface="Calibri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gradFill>
                      <a:gsLst>
                        <a:gs pos="0">
                          <a:schemeClr val="accent3">
                            <a:lumMod val="60000"/>
                            <a:lumOff val="40000"/>
                          </a:schemeClr>
                        </a:gs>
                        <a:gs pos="100000">
                          <a:schemeClr val="accent4">
                            <a:lumMod val="75000"/>
                          </a:schemeClr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сумма (тыс.</a:t>
                      </a:r>
                      <a:r>
                        <a:rPr lang="ru-RU" sz="12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 </a:t>
                      </a:r>
                      <a:r>
                        <a:rPr lang="ru-RU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рублей)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Times New Roman" panose="02020603050405020304" pitchFamily="18" charset="0"/>
                        <a:cs typeface="Calibri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gradFill>
                      <a:gsLst>
                        <a:gs pos="0">
                          <a:schemeClr val="accent3">
                            <a:lumMod val="60000"/>
                            <a:lumOff val="40000"/>
                          </a:schemeClr>
                        </a:gs>
                        <a:gs pos="100000">
                          <a:schemeClr val="accent3">
                            <a:lumMod val="50000"/>
                          </a:schemeClr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258">
                <a:tc>
                  <a:txBody>
                    <a:bodyPr/>
                    <a:lstStyle/>
                    <a:p>
                      <a:pPr marL="720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Создание (развитие) и поддержание аппаратно-программного комплекса «Безопасный город» на территории муниципального образования город Горячий Ключ </a:t>
                      </a: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2 570,2</a:t>
                      </a: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1709">
                <a:tc>
                  <a:txBody>
                    <a:bodyPr/>
                    <a:lstStyle/>
                    <a:p>
                      <a:pPr marL="720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Обеспечение деятельности муниципального бюджетного учреждения «Управление по делам ГО и ЧС»</a:t>
                      </a: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20 297,2</a:t>
                      </a: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941112"/>
              </p:ext>
            </p:extLst>
          </p:nvPr>
        </p:nvGraphicFramePr>
        <p:xfrm>
          <a:off x="3347864" y="1296233"/>
          <a:ext cx="5472608" cy="803528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2897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53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072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Плановые назначения программы на 2019 год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Исполнение по программе за 2019 год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3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22 923,0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Times New Roman" panose="02020603050405020304" pitchFamily="18" charset="0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22 867,4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Times New Roman" panose="02020603050405020304" pitchFamily="18" charset="0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D352C7A-210F-40CE-BBC6-2EEEFF55C6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83"/>
            <a:ext cx="3347864" cy="226695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A98E303-6893-43D0-AB41-166E0DFAE4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789039"/>
            <a:ext cx="8352928" cy="300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0510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07904" y="44624"/>
            <a:ext cx="4968552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1B587C">
                    <a:lumMod val="75000"/>
                  </a:srgbClr>
                </a:solidFill>
                <a:latin typeface="Franklin Gothic Book" panose="020B0503020102020204" pitchFamily="34" charset="0"/>
              </a:rPr>
              <a:t>Муниципальная программа </a:t>
            </a:r>
          </a:p>
          <a:p>
            <a:pPr algn="ctr"/>
            <a:r>
              <a:rPr lang="ru-RU" sz="1600" b="1" dirty="0">
                <a:solidFill>
                  <a:srgbClr val="1B587C">
                    <a:lumMod val="75000"/>
                  </a:srgbClr>
                </a:solidFill>
                <a:latin typeface="Franklin Gothic Book" panose="020B0503020102020204" pitchFamily="34" charset="0"/>
              </a:rPr>
              <a:t>муниципального образования город Горячий Ключ	</a:t>
            </a:r>
          </a:p>
          <a:p>
            <a:pPr algn="ctr"/>
            <a:r>
              <a:rPr lang="ru-RU" sz="1600" b="1" dirty="0">
                <a:solidFill>
                  <a:srgbClr val="1B587C">
                    <a:lumMod val="75000"/>
                  </a:srgbClr>
                </a:solidFill>
                <a:latin typeface="Franklin Gothic Book" panose="020B0503020102020204" pitchFamily="34" charset="0"/>
              </a:rPr>
              <a:t>«Социальная поддержка граждан»</a:t>
            </a:r>
            <a:endParaRPr lang="ru-RU" sz="1600" b="1" dirty="0">
              <a:solidFill>
                <a:srgbClr val="1B587C">
                  <a:lumMod val="75000"/>
                </a:srgb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668344" y="836712"/>
            <a:ext cx="1224136" cy="277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тыс. рублей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8050231"/>
              </p:ext>
            </p:extLst>
          </p:nvPr>
        </p:nvGraphicFramePr>
        <p:xfrm>
          <a:off x="179512" y="2336225"/>
          <a:ext cx="8712968" cy="4058577"/>
        </p:xfrm>
        <a:graphic>
          <a:graphicData uri="http://schemas.openxmlformats.org/drawingml/2006/table">
            <a:tbl>
              <a:tblPr/>
              <a:tblGrid>
                <a:gridCol w="7560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98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Основные направления финансирования в 2019 году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Times New Roman" panose="02020603050405020304" pitchFamily="18" charset="0"/>
                        <a:cs typeface="Calibri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Сумма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(тыс. рублей)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Times New Roman" panose="02020603050405020304" pitchFamily="18" charset="0"/>
                        <a:cs typeface="Calibri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7294">
                <a:tc>
                  <a:txBody>
                    <a:bodyPr/>
                    <a:lstStyle/>
                    <a:p>
                      <a:pPr marL="360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Предоставление ежемесячных денежных выплат на содержание детей-сирот и детей, оставшихся без попечения родителей, находящихся под опекой (попечительством) или переданных на воспитание в приемные семьи  </a:t>
                      </a:r>
                    </a:p>
                  </a:txBody>
                  <a:tcPr marL="17780" marR="177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25 324,3</a:t>
                      </a: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209">
                <a:tc>
                  <a:txBody>
                    <a:bodyPr/>
                    <a:lstStyle/>
                    <a:p>
                      <a:pPr marL="360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Обеспечение выплаты ежемесячного вознаграждения, причитающегося приемным родителям за оказание услуг по воспитанию приемных детей </a:t>
                      </a:r>
                    </a:p>
                  </a:txBody>
                  <a:tcPr marL="17780" marR="177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22 812,5</a:t>
                      </a: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3859">
                <a:tc>
                  <a:txBody>
                    <a:bodyPr/>
                    <a:lstStyle/>
                    <a:p>
                      <a:pPr marL="360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Предоставление ежемесячных денежных выплат на содержание детей-сирот, детей, оставшихся без попечения родителей, переданных на патронатное воспитание  </a:t>
                      </a: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16,9</a:t>
                      </a: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209">
                <a:tc>
                  <a:txBody>
                    <a:bodyPr/>
                    <a:lstStyle/>
                    <a:p>
                      <a:pPr marL="360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Обеспечение выплаты ежемесячного вознаграждения патронатным воспитателям за оказания услуг по осуществлению патронатного воспитания, социального патроната и </a:t>
                      </a:r>
                      <a:r>
                        <a:rPr lang="ru-RU" sz="12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постинтернатного</a:t>
                      </a:r>
                      <a:r>
                        <a:rPr lang="ru-RU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 сопровождения </a:t>
                      </a: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41,2</a:t>
                      </a: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5380">
                <a:tc>
                  <a:txBody>
                    <a:bodyPr/>
                    <a:lstStyle/>
                    <a:p>
                      <a:pPr marL="360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Организация оздоровления и отдыха детей</a:t>
                      </a: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617,3</a:t>
                      </a: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103">
                <a:tc>
                  <a:txBody>
                    <a:bodyPr/>
                    <a:lstStyle/>
                    <a:p>
                      <a:pPr marL="360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Организация и осуществлению деятельности по опеке и попечительству в отношении несовершеннолетних </a:t>
                      </a: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3 276,0</a:t>
                      </a: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0209">
                <a:tc>
                  <a:txBody>
                    <a:bodyPr/>
                    <a:lstStyle/>
                    <a:p>
                      <a:pPr marL="360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Осуществление отдельных государственных полномочий по созданию и организации деятельности комиссий по делам несовершеннолетних и защите их прав </a:t>
                      </a: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1 665,8</a:t>
                      </a: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2350010"/>
              </p:ext>
            </p:extLst>
          </p:nvPr>
        </p:nvGraphicFramePr>
        <p:xfrm>
          <a:off x="3783016" y="1158336"/>
          <a:ext cx="5109464" cy="939798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2606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32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603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Плановые назначения программы на 2019 год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Исполнение по программе за 2019 год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76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55 385,3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Times New Roman" panose="02020603050405020304" pitchFamily="18" charset="0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53 754,0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Times New Roman" panose="02020603050405020304" pitchFamily="18" charset="0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966F484-F621-45A9-ABB7-629CC19A1F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1" y="0"/>
            <a:ext cx="3759895" cy="229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77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28184" y="750176"/>
            <a:ext cx="27112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>
                <a:solidFill>
                  <a:srgbClr val="17456F"/>
                </a:solidFill>
                <a:latin typeface="Calibri" pitchFamily="34" charset="0"/>
                <a:cs typeface="Calibri" pitchFamily="34" charset="0"/>
              </a:rPr>
              <a:t>тыс. рублей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843807" y="0"/>
            <a:ext cx="6039951" cy="78483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1500" b="1" dirty="0">
                <a:solidFill>
                  <a:srgbClr val="1B587C">
                    <a:lumMod val="75000"/>
                  </a:srgbClr>
                </a:solidFill>
                <a:latin typeface="Franklin Gothic Book" panose="020B0503020102020204" pitchFamily="34" charset="0"/>
              </a:rPr>
              <a:t>Муниципальная программа </a:t>
            </a:r>
          </a:p>
          <a:p>
            <a:pPr algn="ctr"/>
            <a:r>
              <a:rPr lang="ru-RU" sz="1500" b="1" dirty="0">
                <a:solidFill>
                  <a:srgbClr val="1B587C">
                    <a:lumMod val="75000"/>
                  </a:srgbClr>
                </a:solidFill>
                <a:latin typeface="Franklin Gothic Book" panose="020B0503020102020204" pitchFamily="34" charset="0"/>
              </a:rPr>
              <a:t>муниципального образования город Горячий Ключ  </a:t>
            </a:r>
          </a:p>
          <a:p>
            <a:pPr algn="ctr"/>
            <a:r>
              <a:rPr lang="ru-RU" sz="1500" b="1" dirty="0">
                <a:solidFill>
                  <a:srgbClr val="1B587C">
                    <a:lumMod val="75000"/>
                  </a:srgbClr>
                </a:solidFill>
                <a:latin typeface="Franklin Gothic Book" panose="020B0503020102020204" pitchFamily="34" charset="0"/>
              </a:rPr>
              <a:t>«Развитие коммунального комплекса»</a:t>
            </a:r>
            <a:endParaRPr lang="ru-RU" sz="1500" b="1" dirty="0">
              <a:solidFill>
                <a:srgbClr val="1B587C">
                  <a:lumMod val="75000"/>
                </a:srgbClr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7457141"/>
              </p:ext>
            </p:extLst>
          </p:nvPr>
        </p:nvGraphicFramePr>
        <p:xfrm>
          <a:off x="3923928" y="1027175"/>
          <a:ext cx="5004558" cy="766467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24519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26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505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Плановые назначения программы на 2019 год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Исполнение по программе за 2019 год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3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160 861,0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144 614,6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0493663"/>
              </p:ext>
            </p:extLst>
          </p:nvPr>
        </p:nvGraphicFramePr>
        <p:xfrm>
          <a:off x="323528" y="1835165"/>
          <a:ext cx="8604958" cy="1543496"/>
        </p:xfrm>
        <a:graphic>
          <a:graphicData uri="http://schemas.openxmlformats.org/drawingml/2006/table">
            <a:tbl>
              <a:tblPr/>
              <a:tblGrid>
                <a:gridCol w="69127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1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Основные мероприятия</a:t>
                      </a:r>
                      <a:r>
                        <a:rPr lang="ru-RU" sz="1400" b="1" baseline="0" dirty="0"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 программы, реализованные в 2019 году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ea typeface="Times New Roman" panose="02020603050405020304" pitchFamily="18" charset="0"/>
                        <a:cs typeface="Calibri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сумма (тыс. рублей)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566">
                <a:tc>
                  <a:txBody>
                    <a:bodyPr/>
                    <a:lstStyle/>
                    <a:p>
                      <a:pPr marL="720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1" dirty="0">
                          <a:solidFill>
                            <a:srgbClr val="014675"/>
                          </a:solidFill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Подпрограмма «Энергосбережение и повышение энергетической эффективности муниципального  образования город Горячий Ключ на 2015-2025 годы»</a:t>
                      </a: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14675"/>
                          </a:solidFill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1 245,0</a:t>
                      </a: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698">
                <a:tc>
                  <a:txBody>
                    <a:bodyPr/>
                    <a:lstStyle/>
                    <a:p>
                      <a:pPr marL="720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1" dirty="0">
                          <a:solidFill>
                            <a:srgbClr val="014675"/>
                          </a:solidFill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Организация наружного освещения </a:t>
                      </a: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14675"/>
                          </a:solidFill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9 822,5</a:t>
                      </a: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566">
                <a:tc>
                  <a:txBody>
                    <a:bodyPr/>
                    <a:lstStyle/>
                    <a:p>
                      <a:pPr marL="720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1" dirty="0">
                          <a:solidFill>
                            <a:srgbClr val="014675"/>
                          </a:solidFill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Организация работ по озеленению, содержанию зеленых насаждений, удалению (обрезке) аварийных деревьев, </a:t>
                      </a:r>
                      <a:r>
                        <a:rPr lang="ru-RU" sz="1250" b="1" dirty="0" err="1">
                          <a:solidFill>
                            <a:srgbClr val="014675"/>
                          </a:solidFill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кронированию</a:t>
                      </a:r>
                      <a:r>
                        <a:rPr lang="ru-RU" sz="1250" b="1" dirty="0">
                          <a:solidFill>
                            <a:srgbClr val="014675"/>
                          </a:solidFill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 переросших деревьев, выкашиванию газонов    </a:t>
                      </a: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14675"/>
                          </a:solidFill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385,0</a:t>
                      </a: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698">
                <a:tc>
                  <a:txBody>
                    <a:bodyPr/>
                    <a:lstStyle/>
                    <a:p>
                      <a:pPr marL="720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1" dirty="0">
                          <a:solidFill>
                            <a:srgbClr val="014675"/>
                          </a:solidFill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Мероприятия по благоустройству</a:t>
                      </a: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14675"/>
                          </a:solidFill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3 393,0</a:t>
                      </a: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A0ED4327-FD42-4C40-A014-D0090FF6B3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295760"/>
              </p:ext>
            </p:extLst>
          </p:nvPr>
        </p:nvGraphicFramePr>
        <p:xfrm>
          <a:off x="287526" y="3385264"/>
          <a:ext cx="8640960" cy="288782"/>
        </p:xfrm>
        <a:graphic>
          <a:graphicData uri="http://schemas.openxmlformats.org/drawingml/2006/table">
            <a:tbl>
              <a:tblPr/>
              <a:tblGrid>
                <a:gridCol w="6948770">
                  <a:extLst>
                    <a:ext uri="{9D8B030D-6E8A-4147-A177-3AD203B41FA5}">
                      <a16:colId xmlns:a16="http://schemas.microsoft.com/office/drawing/2014/main" val="3953718002"/>
                    </a:ext>
                  </a:extLst>
                </a:gridCol>
                <a:gridCol w="1692190">
                  <a:extLst>
                    <a:ext uri="{9D8B030D-6E8A-4147-A177-3AD203B41FA5}">
                      <a16:colId xmlns:a16="http://schemas.microsoft.com/office/drawing/2014/main" val="602688734"/>
                    </a:ext>
                  </a:extLst>
                </a:gridCol>
              </a:tblGrid>
              <a:tr h="288782">
                <a:tc>
                  <a:txBody>
                    <a:bodyPr/>
                    <a:lstStyle/>
                    <a:p>
                      <a:pPr marL="720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1" dirty="0">
                          <a:solidFill>
                            <a:srgbClr val="014675"/>
                          </a:solidFill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Обеспечение деятельности муниципальных учреждений </a:t>
                      </a: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14675"/>
                          </a:solidFill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62 623,9</a:t>
                      </a: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671896380"/>
                  </a:ext>
                </a:extLst>
              </a:tr>
            </a:tbl>
          </a:graphicData>
        </a:graphic>
      </p:graphicFrame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7DAAF5A2-B579-4F29-9363-6517AAC5F3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6221974"/>
              </p:ext>
            </p:extLst>
          </p:nvPr>
        </p:nvGraphicFramePr>
        <p:xfrm>
          <a:off x="323528" y="3680650"/>
          <a:ext cx="8615882" cy="425323"/>
        </p:xfrm>
        <a:graphic>
          <a:graphicData uri="http://schemas.openxmlformats.org/drawingml/2006/table">
            <a:tbl>
              <a:tblPr/>
              <a:tblGrid>
                <a:gridCol w="6912768">
                  <a:extLst>
                    <a:ext uri="{9D8B030D-6E8A-4147-A177-3AD203B41FA5}">
                      <a16:colId xmlns:a16="http://schemas.microsoft.com/office/drawing/2014/main" val="3953718002"/>
                    </a:ext>
                  </a:extLst>
                </a:gridCol>
                <a:gridCol w="1703114">
                  <a:extLst>
                    <a:ext uri="{9D8B030D-6E8A-4147-A177-3AD203B41FA5}">
                      <a16:colId xmlns:a16="http://schemas.microsoft.com/office/drawing/2014/main" val="602688734"/>
                    </a:ext>
                  </a:extLst>
                </a:gridCol>
              </a:tblGrid>
              <a:tr h="396422">
                <a:tc>
                  <a:txBody>
                    <a:bodyPr/>
                    <a:lstStyle/>
                    <a:p>
                      <a:pPr marL="720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1" dirty="0">
                          <a:solidFill>
                            <a:srgbClr val="014675"/>
                          </a:solidFill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Развитие системы водоснабжения и водоотведения населенных пунктов муниципального образования город Горячий Ключ на 2015-2025 годы </a:t>
                      </a: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14675"/>
                          </a:solidFill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25 472,5</a:t>
                      </a: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671896380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5EE6EB86-B61E-4E0F-B0BD-E981D0B08E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3903027"/>
              </p:ext>
            </p:extLst>
          </p:nvPr>
        </p:nvGraphicFramePr>
        <p:xfrm>
          <a:off x="323528" y="4105973"/>
          <a:ext cx="8604958" cy="323023"/>
        </p:xfrm>
        <a:graphic>
          <a:graphicData uri="http://schemas.openxmlformats.org/drawingml/2006/table">
            <a:tbl>
              <a:tblPr/>
              <a:tblGrid>
                <a:gridCol w="6871720">
                  <a:extLst>
                    <a:ext uri="{9D8B030D-6E8A-4147-A177-3AD203B41FA5}">
                      <a16:colId xmlns:a16="http://schemas.microsoft.com/office/drawing/2014/main" val="998607417"/>
                    </a:ext>
                  </a:extLst>
                </a:gridCol>
                <a:gridCol w="1733238">
                  <a:extLst>
                    <a:ext uri="{9D8B030D-6E8A-4147-A177-3AD203B41FA5}">
                      <a16:colId xmlns:a16="http://schemas.microsoft.com/office/drawing/2014/main" val="1691236355"/>
                    </a:ext>
                  </a:extLst>
                </a:gridCol>
              </a:tblGrid>
              <a:tr h="323023">
                <a:tc>
                  <a:txBody>
                    <a:bodyPr/>
                    <a:lstStyle/>
                    <a:p>
                      <a:pPr marL="720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1" dirty="0">
                          <a:solidFill>
                            <a:srgbClr val="014675"/>
                          </a:solidFill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Обеспечение деятельности УЖГХ на 2015-2025 годы</a:t>
                      </a: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14675"/>
                          </a:solidFill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7 344,9</a:t>
                      </a: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294916388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C821C6BB-0795-4095-B287-1E910EE1D0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1242972"/>
              </p:ext>
            </p:extLst>
          </p:nvPr>
        </p:nvGraphicFramePr>
        <p:xfrm>
          <a:off x="323528" y="4443837"/>
          <a:ext cx="8604958" cy="425323"/>
        </p:xfrm>
        <a:graphic>
          <a:graphicData uri="http://schemas.openxmlformats.org/drawingml/2006/table">
            <a:tbl>
              <a:tblPr/>
              <a:tblGrid>
                <a:gridCol w="6869506">
                  <a:extLst>
                    <a:ext uri="{9D8B030D-6E8A-4147-A177-3AD203B41FA5}">
                      <a16:colId xmlns:a16="http://schemas.microsoft.com/office/drawing/2014/main" val="998607417"/>
                    </a:ext>
                  </a:extLst>
                </a:gridCol>
                <a:gridCol w="1735452">
                  <a:extLst>
                    <a:ext uri="{9D8B030D-6E8A-4147-A177-3AD203B41FA5}">
                      <a16:colId xmlns:a16="http://schemas.microsoft.com/office/drawing/2014/main" val="1691236355"/>
                    </a:ext>
                  </a:extLst>
                </a:gridCol>
              </a:tblGrid>
              <a:tr h="320484">
                <a:tc>
                  <a:txBody>
                    <a:bodyPr/>
                    <a:lstStyle/>
                    <a:p>
                      <a:pPr marL="720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1" dirty="0">
                          <a:solidFill>
                            <a:srgbClr val="014675"/>
                          </a:solidFill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Подпрограмма «Переселение граждан из аварийного жилищного фонда на территории муниципального образования город Горячий Ключ на 2019-2025 годы»</a:t>
                      </a: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14675"/>
                          </a:solidFill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6 410,9</a:t>
                      </a: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294916388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3376D220-AAD7-400D-A3B7-5EE4857E9D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9735432"/>
              </p:ext>
            </p:extLst>
          </p:nvPr>
        </p:nvGraphicFramePr>
        <p:xfrm>
          <a:off x="334452" y="5411426"/>
          <a:ext cx="8594034" cy="969902"/>
        </p:xfrm>
        <a:graphic>
          <a:graphicData uri="http://schemas.openxmlformats.org/drawingml/2006/table">
            <a:tbl>
              <a:tblPr/>
              <a:tblGrid>
                <a:gridCol w="6973852">
                  <a:extLst>
                    <a:ext uri="{9D8B030D-6E8A-4147-A177-3AD203B41FA5}">
                      <a16:colId xmlns:a16="http://schemas.microsoft.com/office/drawing/2014/main" val="998607417"/>
                    </a:ext>
                  </a:extLst>
                </a:gridCol>
                <a:gridCol w="1620182">
                  <a:extLst>
                    <a:ext uri="{9D8B030D-6E8A-4147-A177-3AD203B41FA5}">
                      <a16:colId xmlns:a16="http://schemas.microsoft.com/office/drawing/2014/main" val="1691236355"/>
                    </a:ext>
                  </a:extLst>
                </a:gridCol>
              </a:tblGrid>
              <a:tr h="969902">
                <a:tc>
                  <a:txBody>
                    <a:bodyPr/>
                    <a:lstStyle/>
                    <a:p>
                      <a:pPr marL="720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1" dirty="0">
                          <a:solidFill>
                            <a:srgbClr val="014675"/>
                          </a:solidFill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Подпрограмма «Создание условий для массового отдыха и организации благоустройства мест массового отдыха на территории муниципального образования город Горячий Ключ (в части выполнения работ по проектированию, строительству, содержанию, благоустройству и ремонту объектов курортной инфраструктуры)»</a:t>
                      </a: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14675"/>
                          </a:solidFill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433,3</a:t>
                      </a: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294916388"/>
                  </a:ext>
                </a:extLst>
              </a:tr>
            </a:tbl>
          </a:graphicData>
        </a:graphic>
      </p:graphicFrame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5E14D1B8-01E9-451B-A0D6-4AD7ED0EAF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0804570"/>
              </p:ext>
            </p:extLst>
          </p:nvPr>
        </p:nvGraphicFramePr>
        <p:xfrm>
          <a:off x="334452" y="6274898"/>
          <a:ext cx="8604958" cy="322453"/>
        </p:xfrm>
        <a:graphic>
          <a:graphicData uri="http://schemas.openxmlformats.org/drawingml/2006/table">
            <a:tbl>
              <a:tblPr/>
              <a:tblGrid>
                <a:gridCol w="6981273">
                  <a:extLst>
                    <a:ext uri="{9D8B030D-6E8A-4147-A177-3AD203B41FA5}">
                      <a16:colId xmlns:a16="http://schemas.microsoft.com/office/drawing/2014/main" val="2510990842"/>
                    </a:ext>
                  </a:extLst>
                </a:gridCol>
                <a:gridCol w="1623685">
                  <a:extLst>
                    <a:ext uri="{9D8B030D-6E8A-4147-A177-3AD203B41FA5}">
                      <a16:colId xmlns:a16="http://schemas.microsoft.com/office/drawing/2014/main" val="4210744421"/>
                    </a:ext>
                  </a:extLst>
                </a:gridCol>
              </a:tblGrid>
              <a:tr h="322453">
                <a:tc>
                  <a:txBody>
                    <a:bodyPr/>
                    <a:lstStyle/>
                    <a:p>
                      <a:pPr marL="720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1" dirty="0">
                          <a:solidFill>
                            <a:srgbClr val="014675"/>
                          </a:solidFill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Капитальные вложения в объекты недвижимого имущества муниципальной собственности </a:t>
                      </a: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14675"/>
                          </a:solidFill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24 992,3</a:t>
                      </a: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873997463"/>
                  </a:ext>
                </a:extLst>
              </a:tr>
            </a:tbl>
          </a:graphicData>
        </a:graphic>
      </p:graphicFrame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id="{BEAF32B3-1BD3-455A-A5C2-89F2CBCB49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119643"/>
              </p:ext>
            </p:extLst>
          </p:nvPr>
        </p:nvGraphicFramePr>
        <p:xfrm>
          <a:off x="323528" y="4857453"/>
          <a:ext cx="8604958" cy="644398"/>
        </p:xfrm>
        <a:graphic>
          <a:graphicData uri="http://schemas.openxmlformats.org/drawingml/2006/table">
            <a:tbl>
              <a:tblPr/>
              <a:tblGrid>
                <a:gridCol w="6871720">
                  <a:extLst>
                    <a:ext uri="{9D8B030D-6E8A-4147-A177-3AD203B41FA5}">
                      <a16:colId xmlns:a16="http://schemas.microsoft.com/office/drawing/2014/main" val="2510990842"/>
                    </a:ext>
                  </a:extLst>
                </a:gridCol>
                <a:gridCol w="1733238">
                  <a:extLst>
                    <a:ext uri="{9D8B030D-6E8A-4147-A177-3AD203B41FA5}">
                      <a16:colId xmlns:a16="http://schemas.microsoft.com/office/drawing/2014/main" val="4210744421"/>
                    </a:ext>
                  </a:extLst>
                </a:gridCol>
              </a:tblGrid>
              <a:tr h="323023">
                <a:tc>
                  <a:txBody>
                    <a:bodyPr/>
                    <a:lstStyle/>
                    <a:p>
                      <a:pPr marL="720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50" b="1" dirty="0">
                          <a:solidFill>
                            <a:srgbClr val="014675"/>
                          </a:solidFill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Подпрограмма «Возмещение затрат за недвижимое имущество, изымаемое для муниципальных нужд на территории муниципального образования город Горячий Ключ на 2019 год»  </a:t>
                      </a: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14675"/>
                          </a:solidFill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2 491,3</a:t>
                      </a:r>
                    </a:p>
                  </a:txBody>
                  <a:tcPr marL="17780" marR="177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873997463"/>
                  </a:ext>
                </a:extLst>
              </a:tr>
            </a:tbl>
          </a:graphicData>
        </a:graphic>
      </p:graphicFrame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0C5A795-B03D-48A4-90EB-A8CD07EFF8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47864" cy="179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1821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B2EC8CC-6F11-4251-8B76-E177AE498E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5332"/>
            <a:ext cx="9144000" cy="69433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920371" y="186288"/>
            <a:ext cx="15121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Calibri" pitchFamily="34" charset="0"/>
              </a:rPr>
              <a:t>тыс. рублей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-1602432" y="160802"/>
            <a:ext cx="7776864" cy="86177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1B587C">
                    <a:lumMod val="75000"/>
                  </a:srgbClr>
                </a:solidFill>
                <a:latin typeface="Franklin Gothic Book" panose="020B0503020102020204" pitchFamily="34" charset="0"/>
              </a:rPr>
              <a:t>Муниципальная программа </a:t>
            </a:r>
          </a:p>
          <a:p>
            <a:pPr algn="ctr"/>
            <a:r>
              <a:rPr lang="ru-RU" sz="1600" b="1" dirty="0">
                <a:solidFill>
                  <a:srgbClr val="1B587C">
                    <a:lumMod val="75000"/>
                  </a:srgbClr>
                </a:solidFill>
                <a:latin typeface="Franklin Gothic Book" panose="020B0503020102020204" pitchFamily="34" charset="0"/>
              </a:rPr>
              <a:t>муниципального образования город Горячий Ключ  </a:t>
            </a:r>
          </a:p>
          <a:p>
            <a:pPr algn="ctr"/>
            <a:r>
              <a:rPr lang="ru-RU" b="1" dirty="0">
                <a:solidFill>
                  <a:srgbClr val="1B587C">
                    <a:lumMod val="75000"/>
                  </a:srgbClr>
                </a:solidFill>
                <a:latin typeface="Franklin Gothic Book" panose="020B0503020102020204" pitchFamily="34" charset="0"/>
              </a:rPr>
              <a:t>«</a:t>
            </a:r>
            <a:r>
              <a:rPr lang="ru-RU" sz="1600" b="1" dirty="0">
                <a:solidFill>
                  <a:srgbClr val="1B587C">
                    <a:lumMod val="75000"/>
                  </a:srgbClr>
                </a:solidFill>
                <a:latin typeface="Franklin Gothic Book" panose="020B0503020102020204" pitchFamily="34" charset="0"/>
              </a:rPr>
              <a:t>Дорожное</a:t>
            </a:r>
            <a:r>
              <a:rPr lang="ru-RU" b="1" dirty="0">
                <a:solidFill>
                  <a:srgbClr val="1B587C">
                    <a:lumMod val="75000"/>
                  </a:srgbClr>
                </a:solidFill>
                <a:latin typeface="Franklin Gothic Book" panose="020B0503020102020204" pitchFamily="34" charset="0"/>
              </a:rPr>
              <a:t> </a:t>
            </a:r>
            <a:r>
              <a:rPr lang="ru-RU" sz="1600" b="1" dirty="0">
                <a:solidFill>
                  <a:srgbClr val="1B587C">
                    <a:lumMod val="75000"/>
                  </a:srgbClr>
                </a:solidFill>
                <a:latin typeface="Franklin Gothic Book" panose="020B0503020102020204" pitchFamily="34" charset="0"/>
              </a:rPr>
              <a:t>хозяйство</a:t>
            </a:r>
            <a:r>
              <a:rPr lang="ru-RU" b="1" dirty="0">
                <a:solidFill>
                  <a:srgbClr val="1B587C">
                    <a:lumMod val="75000"/>
                  </a:srgbClr>
                </a:solidFill>
                <a:latin typeface="Franklin Gothic Book" panose="020B0503020102020204" pitchFamily="34" charset="0"/>
              </a:rPr>
              <a:t>»</a:t>
            </a:r>
            <a:endParaRPr lang="ru-RU" b="1" dirty="0">
              <a:solidFill>
                <a:srgbClr val="1B587C">
                  <a:lumMod val="75000"/>
                </a:srgbClr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1120114"/>
              </p:ext>
            </p:extLst>
          </p:nvPr>
        </p:nvGraphicFramePr>
        <p:xfrm>
          <a:off x="4572000" y="452297"/>
          <a:ext cx="4248473" cy="1514882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42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8927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Плановые назначения программы на 2019 год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Исполнение по программе за 2019 год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33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122 943,4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112 730,4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83568" y="4672785"/>
            <a:ext cx="835292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rgbClr val="17456F"/>
                </a:solidFill>
                <a:latin typeface="Calibri" pitchFamily="34" charset="0"/>
                <a:cs typeface="Calibri" pitchFamily="34" charset="0"/>
              </a:rPr>
              <a:t>      </a:t>
            </a:r>
          </a:p>
          <a:p>
            <a:pPr algn="just"/>
            <a:r>
              <a:rPr lang="ru-RU" sz="2000" b="1" dirty="0">
                <a:solidFill>
                  <a:srgbClr val="17456F"/>
                </a:solidFill>
                <a:latin typeface="Calibri" pitchFamily="34" charset="0"/>
                <a:cs typeface="Calibri" pitchFamily="34" charset="0"/>
              </a:rPr>
              <a:t>    </a:t>
            </a:r>
            <a:r>
              <a:rPr lang="ru-RU" sz="2000" b="1" dirty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В 2019 году по программе «Дорожное хозяйство» муниципальное образование город Горячий Ключ расходы составили 112 730,4 тыс.  рублей, в том числе на: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sz="2000" b="1" dirty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Капитальный ремонт и ремонт автомобильных дорог местного значения – 88 487,3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sz="2000" b="1" dirty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Безопасность дорожного движения – 24 243,1.</a:t>
            </a:r>
          </a:p>
        </p:txBody>
      </p:sp>
    </p:spTree>
    <p:extLst>
      <p:ext uri="{BB962C8B-B14F-4D97-AF65-F5344CB8AC3E}">
        <p14:creationId xmlns:p14="http://schemas.microsoft.com/office/powerpoint/2010/main" val="15971178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19872" y="44081"/>
            <a:ext cx="5400600" cy="132343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1B587C">
                    <a:lumMod val="75000"/>
                  </a:srgbClr>
                </a:solidFill>
                <a:latin typeface="Franklin Gothic Book" panose="020B0503020102020204" pitchFamily="34" charset="0"/>
              </a:rPr>
              <a:t>Муниципальная программа </a:t>
            </a:r>
          </a:p>
          <a:p>
            <a:pPr algn="ctr"/>
            <a:r>
              <a:rPr lang="ru-RU" sz="1600" b="1" dirty="0">
                <a:solidFill>
                  <a:srgbClr val="1B587C">
                    <a:lumMod val="75000"/>
                  </a:srgbClr>
                </a:solidFill>
                <a:latin typeface="Franklin Gothic Book" panose="020B0503020102020204" pitchFamily="34" charset="0"/>
              </a:rPr>
              <a:t>муниципального образования город Горячий Ключ </a:t>
            </a:r>
          </a:p>
          <a:p>
            <a:pPr algn="ctr"/>
            <a:r>
              <a:rPr lang="ru-RU" sz="1600" b="1" dirty="0">
                <a:solidFill>
                  <a:srgbClr val="1B587C">
                    <a:lumMod val="75000"/>
                  </a:srgbClr>
                </a:solidFill>
                <a:latin typeface="Franklin Gothic Book" panose="020B0503020102020204" pitchFamily="34" charset="0"/>
              </a:rPr>
              <a:t>«Поддержка социально ориентированных некоммерческих организаций и развитие гражданского общества, реализация и функционирование ТОС»</a:t>
            </a:r>
            <a:endParaRPr lang="ru-RU" sz="1600" b="1" dirty="0">
              <a:solidFill>
                <a:srgbClr val="1B587C">
                  <a:lumMod val="75000"/>
                </a:srgb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028384" y="1196752"/>
            <a:ext cx="10081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1B587C">
                    <a:lumMod val="75000"/>
                  </a:srgbClr>
                </a:solidFill>
                <a:latin typeface="Calibri" pitchFamily="34" charset="0"/>
                <a:cs typeface="Calibri" pitchFamily="34" charset="0"/>
              </a:rPr>
              <a:t>тыс</a:t>
            </a:r>
            <a:r>
              <a:rPr lang="ru-RU" sz="1200" i="1" dirty="0">
                <a:solidFill>
                  <a:srgbClr val="1B587C">
                    <a:lumMod val="75000"/>
                  </a:srgbClr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ru-RU" sz="1200" dirty="0">
                <a:solidFill>
                  <a:srgbClr val="1B587C">
                    <a:lumMod val="75000"/>
                  </a:srgbClr>
                </a:solidFill>
                <a:latin typeface="Calibri" pitchFamily="34" charset="0"/>
                <a:cs typeface="Calibri" pitchFamily="34" charset="0"/>
              </a:rPr>
              <a:t>рублей</a:t>
            </a:r>
            <a:endParaRPr lang="ru-RU" sz="12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430656"/>
              </p:ext>
            </p:extLst>
          </p:nvPr>
        </p:nvGraphicFramePr>
        <p:xfrm>
          <a:off x="3635896" y="1457490"/>
          <a:ext cx="5400600" cy="1062702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2859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1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5291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Плановые назначения программы на 2019 год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Исполнение по программе за 2019 год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162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41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4 764,3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Times New Roman" panose="02020603050405020304" pitchFamily="18" charset="0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4 735,3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Times New Roman" panose="02020603050405020304" pitchFamily="18" charset="0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162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8" y="350132"/>
            <a:ext cx="2950187" cy="240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859543527"/>
              </p:ext>
            </p:extLst>
          </p:nvPr>
        </p:nvGraphicFramePr>
        <p:xfrm>
          <a:off x="395536" y="2914979"/>
          <a:ext cx="8424936" cy="35383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D53C396-ECC2-4638-B125-C25CB9D23EE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4081"/>
            <a:ext cx="3375193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92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Горизонтальный свиток 18"/>
          <p:cNvSpPr/>
          <p:nvPr/>
        </p:nvSpPr>
        <p:spPr>
          <a:xfrm>
            <a:off x="107504" y="1052736"/>
            <a:ext cx="8928992" cy="5805264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  <a:effectLst>
            <a:glow rad="139700">
              <a:schemeClr val="accent3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endParaRPr lang="ru-RU" sz="1250" b="1" dirty="0">
              <a:solidFill>
                <a:srgbClr val="17456F"/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ru-RU" sz="1250" b="1" dirty="0">
                <a:solidFill>
                  <a:srgbClr val="17456F"/>
                </a:solidFill>
                <a:latin typeface="Calibri" pitchFamily="34" charset="0"/>
                <a:cs typeface="Calibri" pitchFamily="34" charset="0"/>
              </a:rPr>
              <a:t>Основные направления реализации бюджетной политики муниципального образования город Горячий Ключ в 2019 году определялись муниципальными общественно-политическими приоритетами, направленными на устойчивое социально-экономическое развитие муниципального образования город Горячий Ключ, повышение эффективности осуществляемых бюджетных расходов, концентрацию финансовых ресурсов для обеспечения задач и функций органов местного самоуправления муниципального образования город Горячий Ключ с целью последовательного формирования условий для улучшения качества жизни населения города, в том числе за счет обеспечения граждан доступными и качественными бюджетными услугами, повышение эффективности управления общественными (муниципальными) финансами.</a:t>
            </a:r>
          </a:p>
          <a:p>
            <a:pPr algn="just"/>
            <a:r>
              <a:rPr lang="ru-RU" sz="1250" b="1" dirty="0">
                <a:solidFill>
                  <a:srgbClr val="17456F"/>
                </a:solidFill>
                <a:latin typeface="Calibri" pitchFamily="34" charset="0"/>
                <a:cs typeface="Calibri" pitchFamily="34" charset="0"/>
              </a:rPr>
              <a:t>         В ходе исполнения решения Совета муниципального образования город Горячий Ключ от 18 декабря 2018 года №379 «О бюджете муниципального образования город Горячий Ключ на 2019 год и на плановый период 2020 и 2021 годов » в актуальной редакции от </a:t>
            </a:r>
            <a:r>
              <a:rPr lang="ru-RU" sz="1250" b="1">
                <a:solidFill>
                  <a:srgbClr val="17456F"/>
                </a:solidFill>
                <a:latin typeface="Calibri" pitchFamily="34" charset="0"/>
                <a:cs typeface="Calibri" pitchFamily="34" charset="0"/>
              </a:rPr>
              <a:t>27 декабря 2019 года № 526 </a:t>
            </a:r>
            <a:r>
              <a:rPr lang="ru-RU" sz="1250" b="1" dirty="0">
                <a:solidFill>
                  <a:srgbClr val="17456F"/>
                </a:solidFill>
                <a:latin typeface="Calibri" pitchFamily="34" charset="0"/>
                <a:cs typeface="Calibri" pitchFamily="34" charset="0"/>
              </a:rPr>
              <a:t>в рамках основных направлений бюджетной политики муниципального образования город Горячий Ключ обеспечена преемственность в реализации мер, направленных на: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250" b="1" dirty="0">
                <a:solidFill>
                  <a:srgbClr val="17456F"/>
                </a:solidFill>
                <a:latin typeface="Calibri" pitchFamily="34" charset="0"/>
                <a:cs typeface="Calibri" pitchFamily="34" charset="0"/>
              </a:rPr>
              <a:t>увеличение наполняемости доходной части местного бюджета;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250" b="1" dirty="0">
                <a:solidFill>
                  <a:srgbClr val="17456F"/>
                </a:solidFill>
                <a:latin typeface="Calibri" pitchFamily="34" charset="0"/>
                <a:cs typeface="Calibri" pitchFamily="34" charset="0"/>
              </a:rPr>
              <a:t>повышение эффективности бюджетных расходов;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250" b="1" dirty="0">
                <a:solidFill>
                  <a:srgbClr val="17456F"/>
                </a:solidFill>
                <a:latin typeface="Calibri" pitchFamily="34" charset="0"/>
                <a:cs typeface="Calibri" pitchFamily="34" charset="0"/>
              </a:rPr>
              <a:t>обеспечение сбалансированности местного бюджета; 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250" b="1" dirty="0">
                <a:solidFill>
                  <a:srgbClr val="17456F"/>
                </a:solidFill>
                <a:latin typeface="Calibri" pitchFamily="34" charset="0"/>
                <a:cs typeface="Calibri" pitchFamily="34" charset="0"/>
              </a:rPr>
              <a:t>повышение эффективности управления муниципальными финансами муниципального образования город Горячий Ключ;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250" b="1" dirty="0">
                <a:solidFill>
                  <a:srgbClr val="17456F"/>
                </a:solidFill>
                <a:latin typeface="Calibri" pitchFamily="34" charset="0"/>
                <a:cs typeface="Calibri" pitchFamily="34" charset="0"/>
              </a:rPr>
              <a:t>совершенствование межбюджетных отношений.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7504" y="332656"/>
            <a:ext cx="8928992" cy="646331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1002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184D6E"/>
                </a:solidFill>
              </a:rPr>
              <a:t>ИТОГИ РЕАЛИЗАЦИИ ОСНОВНЫХ НАПРАВЛЕНИЙ БЮДЖЕТНОЙ ПОЛИТИКИ</a:t>
            </a:r>
          </a:p>
        </p:txBody>
      </p:sp>
    </p:spTree>
    <p:extLst>
      <p:ext uri="{BB962C8B-B14F-4D97-AF65-F5344CB8AC3E}">
        <p14:creationId xmlns:p14="http://schemas.microsoft.com/office/powerpoint/2010/main" val="13411618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4248" y="154567"/>
            <a:ext cx="8208912" cy="369332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100000" b="100000"/>
            </a:path>
          </a:gra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153D79"/>
                </a:solidFill>
                <a:cs typeface="Calibri" pitchFamily="34" charset="0"/>
              </a:rPr>
              <a:t>МУНИЦИПАЛЬНЫЙ ДОЛГ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96336" y="1094547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тыс. рублей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7545" y="3429000"/>
            <a:ext cx="417646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solidFill>
                  <a:srgbClr val="002060"/>
                </a:solidFill>
                <a:latin typeface="Calibri" pitchFamily="34" charset="0"/>
                <a:ea typeface="Times New Roman" panose="02020603050405020304" pitchFamily="18" charset="0"/>
                <a:cs typeface="Calibri" pitchFamily="34" charset="0"/>
              </a:rPr>
              <a:t>     Объем муниципального долга муниципального образования город Горячий Ключ на 1 января 2020 года составил 94 369,5 тыс. рублей и не превысил предельных значений, установленных решением Совета муниципального образования город Горячий Ключ от 27 декабря 2019 года № 514 «О бюджете муниципального образования город Горячий Ключ на 2020 год и на плановый период 2021 и 2022 годов».</a:t>
            </a:r>
          </a:p>
          <a:p>
            <a:pPr algn="just"/>
            <a:r>
              <a:rPr lang="ru-RU" sz="1400" dirty="0">
                <a:solidFill>
                  <a:srgbClr val="002060"/>
                </a:solidFill>
                <a:latin typeface="Calibri" pitchFamily="34" charset="0"/>
                <a:ea typeface="Times New Roman" panose="02020603050405020304" pitchFamily="18" charset="0"/>
                <a:cs typeface="Calibri" pitchFamily="34" charset="0"/>
              </a:rPr>
              <a:t>Министерством финансов в 2018 и 2019 годах проводилась реструктуризация бюджетных кредитов, а также частичное замещение коммерческих кредитов бюджетными, что позволило в разы снизить долговую нагрузку муниципального образования.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5188011"/>
              </p:ext>
            </p:extLst>
          </p:nvPr>
        </p:nvGraphicFramePr>
        <p:xfrm>
          <a:off x="564248" y="739923"/>
          <a:ext cx="8184216" cy="1792718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4079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8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01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3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0129"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Показатель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400" b="1" kern="1200" dirty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на 01.01.2018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dirty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на 01.01.2019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dirty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на 01.01.2020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106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Объем муниципального внутреннего долга муниципального образования город Горячий Ключ, всего, в том числе: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470 950,0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Times New Roman" panose="02020603050405020304" pitchFamily="18" charset="0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181 285,0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Times New Roman" panose="02020603050405020304" pitchFamily="18" charset="0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94 369,5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Times New Roman" panose="02020603050405020304" pitchFamily="18" charset="0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52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Бюджетные кредиты от других бюджетов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407 550,0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Times New Roman" panose="02020603050405020304" pitchFamily="18" charset="0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130 565,0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58 865,5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DDBD990F-F435-4DA5-9326-7786718130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9959601"/>
              </p:ext>
            </p:extLst>
          </p:nvPr>
        </p:nvGraphicFramePr>
        <p:xfrm>
          <a:off x="564248" y="2532641"/>
          <a:ext cx="8184216" cy="608327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4092105">
                  <a:extLst>
                    <a:ext uri="{9D8B030D-6E8A-4147-A177-3AD203B41FA5}">
                      <a16:colId xmlns:a16="http://schemas.microsoft.com/office/drawing/2014/main" val="2890302366"/>
                    </a:ext>
                  </a:extLst>
                </a:gridCol>
                <a:gridCol w="1427815">
                  <a:extLst>
                    <a:ext uri="{9D8B030D-6E8A-4147-A177-3AD203B41FA5}">
                      <a16:colId xmlns:a16="http://schemas.microsoft.com/office/drawing/2014/main" val="12733647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4271303448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9889148"/>
                    </a:ext>
                  </a:extLst>
                </a:gridCol>
              </a:tblGrid>
              <a:tr h="60832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anose="020B0604020202020204" pitchFamily="34" charset="-128"/>
                          <a:cs typeface="Calibri" pitchFamily="34" charset="0"/>
                        </a:rPr>
                        <a:t>Кредиты кредитных организаций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63 400,0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50 720,0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Times New Roman" panose="02020603050405020304" pitchFamily="18" charset="0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35 504,0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Times New Roman" panose="02020603050405020304" pitchFamily="18" charset="0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path path="circle">
                        <a:fillToRect l="100000" b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267277284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8EFBD55-FFCA-4E78-BB98-2074BE6CB7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684" y="3496767"/>
            <a:ext cx="3888431" cy="325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7175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0BFC1B7-2A3E-4DF5-B56B-256B4F5CD0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27052"/>
            <a:ext cx="8677710" cy="6178366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382062" y="656636"/>
            <a:ext cx="4018487" cy="5868708"/>
          </a:xfr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171450" lvl="0" indent="-171450" algn="just">
              <a:spcBef>
                <a:spcPts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ru-RU" sz="13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Бюджет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  <a:p>
            <a:pPr marL="0" lvl="0" indent="0" algn="just">
              <a:spcBef>
                <a:spcPts val="0"/>
              </a:spcBef>
              <a:buClrTx/>
              <a:buSzTx/>
              <a:buNone/>
            </a:pPr>
            <a:endParaRPr lang="ru-RU" sz="13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0" lvl="0" indent="0" algn="just">
              <a:spcBef>
                <a:spcPts val="0"/>
              </a:spcBef>
              <a:buClrTx/>
              <a:buSzTx/>
              <a:buNone/>
            </a:pPr>
            <a:endParaRPr lang="ru-RU" sz="13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171450" lvl="0" indent="-171450" algn="just">
              <a:spcBef>
                <a:spcPts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ru-RU" sz="13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Бюджетный кредит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 – денежные средства, предоставляемые бюджетом другому бюджету бюджетной системы Российской Федерации, юридическому лицу (за исключением государственных (муниципальных) учреждений), иностранному государству, иностранному юридическому лицу на возвратной и возмездной основах</a:t>
            </a:r>
          </a:p>
          <a:p>
            <a:pPr marL="171450" lvl="0" indent="-171450" algn="just">
              <a:spcBef>
                <a:spcPts val="0"/>
              </a:spcBef>
              <a:buClrTx/>
              <a:buSzTx/>
              <a:buFont typeface="Wingdings" panose="05000000000000000000" pitchFamily="2" charset="2"/>
              <a:buChar char="v"/>
            </a:pPr>
            <a:endParaRPr lang="ru-RU" sz="13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171450" lvl="0" indent="-171450" algn="just">
              <a:spcBef>
                <a:spcPts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ru-RU" sz="13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Внутренний долг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 – обязательства,  возникающие  в  валюте  Российской  Федерации,  а  также  обязательства субъектов Российской Федерации и муниципальных образований перед Российской Федерацией, возникающие в иностранной валюте в рамках использования целевых иностранных кредитов (заимствований)</a:t>
            </a:r>
          </a:p>
          <a:p>
            <a:pPr marL="171450" lvl="0" indent="-171450" algn="just">
              <a:spcBef>
                <a:spcPts val="0"/>
              </a:spcBef>
              <a:buClrTx/>
              <a:buSzTx/>
              <a:buFont typeface="Wingdings" panose="05000000000000000000" pitchFamily="2" charset="2"/>
              <a:buChar char="v"/>
            </a:pPr>
            <a:endParaRPr lang="ru-RU" sz="13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171450" lvl="0" indent="-171450" algn="just">
              <a:spcBef>
                <a:spcPts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ru-RU" sz="13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Государственный (муниципальный) долг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 – обязательства, возникающие из государственных (муниципальных) заимствований, гарантий по обязательствам третьих лиц, другие обязательства в соответствии с видами долговых обязательств, установленными Бюджетным кодексом Российской Федерации, принятые на себя Российской Федерацией, субъектом Российской Федерации или муниципальным образованием</a:t>
            </a:r>
          </a:p>
          <a:p>
            <a:pPr marL="171450" lvl="0" indent="-171450" algn="just">
              <a:spcBef>
                <a:spcPts val="0"/>
              </a:spcBef>
              <a:buClrTx/>
              <a:buSzTx/>
              <a:buFont typeface="Wingdings" panose="05000000000000000000" pitchFamily="2" charset="2"/>
              <a:buChar char="v"/>
            </a:pPr>
            <a:endParaRPr lang="ru-RU" sz="13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171450" lvl="0" indent="-171450" algn="just">
              <a:spcBef>
                <a:spcPts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ru-RU" sz="13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Государственное (муниципальное) задание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 - документ, устанавливающий требования к составу, качеству и (или) объему (содержанию), условиям, порядку и результатам оказания государственных (муниципальных) услуг (выполнения работ)</a:t>
            </a:r>
          </a:p>
          <a:p>
            <a:pPr marL="171450" lvl="0" indent="-171450" algn="just">
              <a:spcBef>
                <a:spcPts val="0"/>
              </a:spcBef>
              <a:buClrTx/>
              <a:buSzTx/>
              <a:buFont typeface="Wingdings" panose="05000000000000000000" pitchFamily="2" charset="2"/>
              <a:buChar char="v"/>
            </a:pPr>
            <a:endParaRPr lang="ru-RU" sz="13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171450" lvl="0" indent="-171450" algn="just">
              <a:spcBef>
                <a:spcPts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ru-RU" sz="13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Дефицит бюджета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 – превышение расходов бюджета над его доходами</a:t>
            </a:r>
          </a:p>
          <a:p>
            <a:pPr marL="171450" lvl="0" indent="-171450" algn="just">
              <a:spcBef>
                <a:spcPts val="0"/>
              </a:spcBef>
              <a:buClrTx/>
              <a:buSzTx/>
              <a:buFont typeface="Wingdings" panose="05000000000000000000" pitchFamily="2" charset="2"/>
              <a:buChar char="v"/>
            </a:pPr>
            <a:endParaRPr lang="ru-RU" sz="13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171450" lvl="0" indent="-171450" algn="just">
              <a:spcBef>
                <a:spcPts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ru-RU" sz="13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Дотации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 – межбюджетные трансферты, предоставляемые на безвозмездной и безвозвратной основе без установления направлений их использования</a:t>
            </a:r>
          </a:p>
          <a:p>
            <a:pPr marL="171450" lvl="0" indent="-171450" algn="just">
              <a:spcBef>
                <a:spcPts val="0"/>
              </a:spcBef>
              <a:buClrTx/>
              <a:buSzTx/>
              <a:buFont typeface="Wingdings" panose="05000000000000000000" pitchFamily="2" charset="2"/>
              <a:buChar char="v"/>
            </a:pPr>
            <a:endParaRPr lang="ru-RU" sz="13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171450" lvl="0" indent="-171450" algn="just">
              <a:spcBef>
                <a:spcPts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ru-RU" sz="13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Доходы бюджета 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– поступающие в бюджет денежные средства, за исключением средств, являющихся в соответствии с Бюджетным кодексом Российской Федерации источниками финансирования дефицита бюджета</a:t>
            </a:r>
          </a:p>
          <a:p>
            <a:pPr marL="171450" lvl="0" indent="-171450" algn="just">
              <a:spcBef>
                <a:spcPts val="0"/>
              </a:spcBef>
              <a:buClrTx/>
              <a:buSzTx/>
              <a:buFont typeface="Wingdings" panose="05000000000000000000" pitchFamily="2" charset="2"/>
              <a:buChar char="v"/>
            </a:pPr>
            <a:endParaRPr lang="ru-RU" sz="13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171450" lvl="0" indent="-171450" algn="just">
              <a:spcBef>
                <a:spcPts val="0"/>
              </a:spcBef>
              <a:buClrTx/>
              <a:buSzTx/>
              <a:buFont typeface="Wingdings" panose="05000000000000000000" pitchFamily="2" charset="2"/>
              <a:buChar char="v"/>
            </a:pPr>
            <a:endParaRPr lang="ru-RU" sz="13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0" lvl="0" indent="0" algn="just">
              <a:spcBef>
                <a:spcPts val="0"/>
              </a:spcBef>
              <a:buClrTx/>
              <a:buSzTx/>
              <a:buNone/>
            </a:pPr>
            <a:endParaRPr lang="ru-RU" sz="1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792139" y="620688"/>
            <a:ext cx="4018486" cy="6084730"/>
          </a:xfr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171450" lvl="0" indent="-171450" algn="just">
              <a:spcBef>
                <a:spcPts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ru-RU" sz="1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Межбюджетные трансферты</a:t>
            </a:r>
            <a:r>
              <a:rPr lang="ru-RU" sz="1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 – средства, предоставляемые одним бюджетом бюджетной системы Российской Феде-рации другому бюджету бюджетной системы Российской Федерации</a:t>
            </a:r>
          </a:p>
          <a:p>
            <a:pPr marL="171450" lvl="0" indent="-171450" algn="just">
              <a:spcBef>
                <a:spcPts val="0"/>
              </a:spcBef>
              <a:buClrTx/>
              <a:buSzTx/>
              <a:buFont typeface="Wingdings" panose="05000000000000000000" pitchFamily="2" charset="2"/>
              <a:buChar char="v"/>
            </a:pPr>
            <a:endParaRPr lang="ru-RU" sz="10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171450" lvl="0" indent="-171450" algn="just">
              <a:spcBef>
                <a:spcPts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ru-RU" sz="1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Муниципальная программа </a:t>
            </a:r>
            <a:r>
              <a:rPr lang="ru-RU" sz="1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–  документ стратегического планирования, содержащий комплекс планируемых мероприятий, взаимоувязанных по задачам, срокам осуществления, исполнителям и ресурсам и обеспечивающих наиболее эффективное достижение целей и решение задач социально-экономического развития муниципального образования</a:t>
            </a:r>
          </a:p>
          <a:p>
            <a:pPr marL="0" lvl="0" indent="0" algn="just">
              <a:spcBef>
                <a:spcPts val="0"/>
              </a:spcBef>
              <a:buClrTx/>
              <a:buSzTx/>
              <a:buNone/>
            </a:pPr>
            <a:endParaRPr lang="ru-RU" sz="10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171450" lvl="0" indent="-171450" algn="just">
              <a:spcBef>
                <a:spcPts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ru-RU" sz="1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Профицит бюджета</a:t>
            </a:r>
            <a:r>
              <a:rPr lang="ru-RU" sz="1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 – превышение доходов бюджета над его расходами</a:t>
            </a:r>
          </a:p>
          <a:p>
            <a:pPr marL="171450" lvl="0" indent="-171450" algn="just">
              <a:spcBef>
                <a:spcPts val="0"/>
              </a:spcBef>
              <a:buClrTx/>
              <a:buSzTx/>
              <a:buFont typeface="Wingdings" panose="05000000000000000000" pitchFamily="2" charset="2"/>
              <a:buChar char="v"/>
            </a:pPr>
            <a:endParaRPr lang="ru-RU" sz="10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171450" lvl="0" indent="-171450" algn="just">
              <a:spcBef>
                <a:spcPts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ru-RU" sz="1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Расходы бюджета</a:t>
            </a:r>
            <a:r>
              <a:rPr lang="ru-RU" sz="1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 – выплачиваемые из бюджета денежные средства, за исключением средств, являющихся в соответствии с Бюджетным кодексом Российской Федерации источниками финансирования дефицита бюджета</a:t>
            </a:r>
          </a:p>
          <a:p>
            <a:pPr marL="171450" lvl="0" indent="-171450" algn="just">
              <a:spcBef>
                <a:spcPts val="0"/>
              </a:spcBef>
              <a:buClrTx/>
              <a:buSzTx/>
              <a:buFont typeface="Wingdings" panose="05000000000000000000" pitchFamily="2" charset="2"/>
              <a:buChar char="v"/>
            </a:pPr>
            <a:endParaRPr lang="ru-RU" sz="10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171450" lvl="0" indent="-171450" algn="just">
              <a:spcBef>
                <a:spcPts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ru-RU" sz="1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Субвенции</a:t>
            </a:r>
            <a:r>
              <a:rPr lang="ru-RU" sz="1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 – целевые средства на обеспечение передаваемых полномочий</a:t>
            </a:r>
          </a:p>
          <a:p>
            <a:pPr marL="171450" lvl="0" indent="-171450" algn="just">
              <a:spcBef>
                <a:spcPts val="0"/>
              </a:spcBef>
              <a:buClrTx/>
              <a:buSzTx/>
              <a:buFont typeface="Wingdings" panose="05000000000000000000" pitchFamily="2" charset="2"/>
              <a:buChar char="v"/>
            </a:pPr>
            <a:endParaRPr lang="ru-RU" sz="10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171450" lvl="0" indent="-171450" algn="just">
              <a:spcBef>
                <a:spcPts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ru-RU" sz="1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Субсидии</a:t>
            </a:r>
            <a:r>
              <a:rPr lang="ru-RU" sz="1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 – межбюджетные трансферты, предоставляемые в целях </a:t>
            </a:r>
            <a:r>
              <a:rPr lang="ru-RU" sz="100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софинансирования</a:t>
            </a:r>
            <a:r>
              <a:rPr lang="ru-RU" sz="1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 расходных обязательств другому бюджету бюджетной системы; денежные средства юридическим лицам (за исключением государственных  (муниципальных)  учреждений),  индивидуальным предпринимателям, а также физическим лицам – производителям  товаров,  работ,  услуг,  предоставляемые на безвозмездной и безвозвратной основе в целях возмещения недополученных доходов и (или) финансового обеспечения (возмещения) затрат в связи с производством (реализацией) товаров, выполнением работ, оказанием услуг</a:t>
            </a:r>
          </a:p>
          <a:p>
            <a:pPr marL="0" lvl="0" indent="0" algn="just">
              <a:spcBef>
                <a:spcPts val="0"/>
              </a:spcBef>
              <a:buClrTx/>
              <a:buSzTx/>
              <a:buNone/>
            </a:pPr>
            <a:endParaRPr lang="ru-RU" sz="1000" dirty="0">
              <a:solidFill>
                <a:srgbClr val="18478C"/>
              </a:solidFill>
              <a:latin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168895"/>
            <a:ext cx="8677710" cy="30777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>
                <a:ln w="10160">
                  <a:solidFill>
                    <a:srgbClr val="18478C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</a:rPr>
              <a:t>ОСНОВНЫЕ ТЕРМИНЫ И ПОНЯТИЯ</a:t>
            </a:r>
            <a:endParaRPr lang="ru-RU" sz="1400" b="1" dirty="0">
              <a:ln w="10160">
                <a:solidFill>
                  <a:srgbClr val="18478C"/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86701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82171C2-4B6C-487A-B1CD-4D387FB252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87624" y="476672"/>
            <a:ext cx="7488832" cy="529824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2299970" algn="l"/>
              </a:tabLst>
            </a:pP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tabLst>
                <a:tab pos="2299970" algn="l"/>
              </a:tabLst>
            </a:pP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Финансового управления администрации </a:t>
            </a:r>
          </a:p>
          <a:p>
            <a:pPr algn="ctr">
              <a:spcAft>
                <a:spcPts val="0"/>
              </a:spcAft>
              <a:tabLst>
                <a:tab pos="2299970" algn="l"/>
              </a:tabLst>
            </a:pP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муниципального образования город Горячий Ключ </a:t>
            </a:r>
          </a:p>
          <a:p>
            <a:pPr algn="ctr">
              <a:spcAft>
                <a:spcPts val="0"/>
              </a:spcAft>
              <a:tabLst>
                <a:tab pos="2299970" algn="l"/>
              </a:tabLst>
            </a:pP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>
              <a:spcAft>
                <a:spcPts val="0"/>
              </a:spcAft>
              <a:tabLst>
                <a:tab pos="2299970" algn="l"/>
              </a:tabLst>
            </a:pP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Юридический/фактический адрес: 353290, Краснодарский край, </a:t>
            </a:r>
            <a:r>
              <a:rPr lang="ru-RU" sz="1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г.Горячий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Ключ,</a:t>
            </a:r>
          </a:p>
          <a:p>
            <a:pPr algn="ctr">
              <a:spcAft>
                <a:spcPts val="0"/>
              </a:spcAft>
              <a:tabLst>
                <a:tab pos="2299970" algn="l"/>
              </a:tabLst>
            </a:pP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ул. Ленина, д. 191.</a:t>
            </a:r>
          </a:p>
          <a:p>
            <a:pPr algn="ctr">
              <a:spcBef>
                <a:spcPts val="1200"/>
              </a:spcBef>
              <a:spcAft>
                <a:spcPts val="0"/>
              </a:spcAft>
            </a:pPr>
            <a:r>
              <a:rPr lang="ru-RU" sz="1600" b="1" kern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Телефон/факс: 8(86159) 3-56-33, 4-44-52</a:t>
            </a:r>
          </a:p>
          <a:p>
            <a:pPr algn="ctr">
              <a:spcBef>
                <a:spcPts val="1200"/>
              </a:spcBef>
              <a:spcAft>
                <a:spcPts val="0"/>
              </a:spcAft>
            </a:pPr>
            <a:r>
              <a:rPr lang="en-US" sz="1600" b="1" kern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1600" b="1" kern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600" b="1" kern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1600" b="1" kern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600" b="1" kern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mail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gkfu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1200"/>
              </a:spcBef>
              <a:spcAft>
                <a:spcPts val="0"/>
              </a:spcAft>
            </a:pP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tabLst>
                <a:tab pos="540385" algn="l"/>
                <a:tab pos="1018540" algn="l"/>
              </a:tabLst>
            </a:pP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Официальный сайт Финансового управления администрации муниципального образования город Горячий Ключ: </a:t>
            </a:r>
            <a:r>
              <a:rPr lang="en-US" sz="16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</a:t>
            </a:r>
            <a:r>
              <a:rPr lang="ru-RU" sz="16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sz="16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gorkluch</a:t>
            </a:r>
            <a:r>
              <a:rPr lang="ru-RU" sz="16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sz="16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</a:t>
            </a: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540385" algn="l"/>
                <a:tab pos="1018540" algn="l"/>
              </a:tabLst>
            </a:pP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540385" algn="l"/>
                <a:tab pos="1018540" algn="l"/>
              </a:tabLst>
            </a:pP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График работы:</a:t>
            </a:r>
            <a:b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понедельник – четверг с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-00 до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-00; перерыв с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-00 до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-50;</a:t>
            </a:r>
            <a:b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пятница с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-00 до 1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-00; перерыв с 1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-00 до 1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-40.</a:t>
            </a:r>
          </a:p>
          <a:p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540385" algn="l"/>
                <a:tab pos="1018540" algn="l"/>
              </a:tabLst>
            </a:pPr>
            <a:endParaRPr lang="ru-RU" sz="1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671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Горизонтальный свиток 18"/>
          <p:cNvSpPr/>
          <p:nvPr/>
        </p:nvSpPr>
        <p:spPr>
          <a:xfrm>
            <a:off x="107504" y="1052736"/>
            <a:ext cx="8928992" cy="5805264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  <a:effectLst>
            <a:glow rad="139700">
              <a:schemeClr val="accent3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endParaRPr lang="ru-RU" sz="1250" b="1" dirty="0">
              <a:solidFill>
                <a:srgbClr val="17456F"/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ru-RU" sz="1250" b="1" dirty="0">
                <a:solidFill>
                  <a:srgbClr val="17456F"/>
                </a:solidFill>
                <a:latin typeface="Calibri" pitchFamily="34" charset="0"/>
                <a:cs typeface="Calibri" pitchFamily="34" charset="0"/>
              </a:rPr>
              <a:t>В этих целях реализовывались:</a:t>
            </a:r>
          </a:p>
          <a:p>
            <a:pPr algn="just"/>
            <a:endParaRPr lang="ru-RU" sz="1250" b="1" dirty="0">
              <a:solidFill>
                <a:srgbClr val="17456F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250" b="1" dirty="0">
                <a:solidFill>
                  <a:srgbClr val="17456F"/>
                </a:solidFill>
                <a:latin typeface="Calibri" pitchFamily="34" charset="0"/>
                <a:cs typeface="Calibri" pitchFamily="34" charset="0"/>
              </a:rPr>
              <a:t>План мероприятий, направленных на увеличение наполняемости доходной части консолидированного бюджета Краснодарского края по муниципальному образованию город Горячий Ключ в 2019 году;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ru-RU" sz="1250" b="1" dirty="0">
              <a:solidFill>
                <a:srgbClr val="17456F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250" b="1" dirty="0">
                <a:solidFill>
                  <a:srgbClr val="17456F"/>
                </a:solidFill>
                <a:latin typeface="Calibri" pitchFamily="34" charset="0"/>
                <a:cs typeface="Calibri" pitchFamily="34" charset="0"/>
              </a:rPr>
              <a:t>меры по координации межведомственного взаимодействия при реализации мероприятий по наполнению доходной части консолидированного бюджета Краснодарского края по муниципальному образованию город Горячий Ключ;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ru-RU" sz="1250" b="1" dirty="0">
              <a:solidFill>
                <a:srgbClr val="17456F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250" b="1" dirty="0">
                <a:solidFill>
                  <a:srgbClr val="17456F"/>
                </a:solidFill>
                <a:latin typeface="Calibri" pitchFamily="34" charset="0"/>
                <a:cs typeface="Calibri" pitchFamily="34" charset="0"/>
              </a:rPr>
              <a:t>меры по координации межведомственного взаимодействия при реализации мероприятий по снижению «неформальной» занятости населения, легализации заработной платы (проведено 45 заседаний комиссии, в результате проведенной работы заключены 177 трудовых договоров, 516 физических лиц встали на налоговый учет в качестве индивидуальных предпринимателей, в местный бюджет дополнительно поступило 1,3 млн. рублей НДФЛ);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250" b="1" dirty="0">
                <a:solidFill>
                  <a:srgbClr val="17456F"/>
                </a:solidFill>
                <a:latin typeface="Calibri" pitchFamily="34" charset="0"/>
                <a:cs typeface="Calibri" pitchFamily="34" charset="0"/>
              </a:rPr>
              <a:t>мероприятия, направленные на повышение качества финансового менеджмента главных распорядителей средств местного бюджета, главных администраторов доходов (источников финансирования дефицита)местного бюджета (проведен мониторинг по итогам 2019 года); 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ru-RU" sz="1250" b="1" dirty="0">
              <a:solidFill>
                <a:srgbClr val="17456F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250" b="1" dirty="0">
                <a:solidFill>
                  <a:srgbClr val="17456F"/>
                </a:solidFill>
                <a:latin typeface="Calibri" pitchFamily="34" charset="0"/>
                <a:cs typeface="Calibri" pitchFamily="34" charset="0"/>
              </a:rPr>
              <a:t>мониторинг в части обеспечения соблюдения муниципальным образованием город Горячий Ключ  нормативов расходов на оплату труда и содержание органов местного самоуправления. 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ru-RU" sz="1250" b="1" dirty="0">
              <a:solidFill>
                <a:srgbClr val="17456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7504" y="332656"/>
            <a:ext cx="8928992" cy="646331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1002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184D6E"/>
                </a:solidFill>
              </a:rPr>
              <a:t>ИТОГИ РЕАЛИЗАЦИИ ОСНОВНЫХ НАПРАВЛЕНИЙ БЮДЖЕТНОЙ ПОЛИТИКИ (продолжение)</a:t>
            </a:r>
          </a:p>
        </p:txBody>
      </p:sp>
    </p:spTree>
    <p:extLst>
      <p:ext uri="{BB962C8B-B14F-4D97-AF65-F5344CB8AC3E}">
        <p14:creationId xmlns:p14="http://schemas.microsoft.com/office/powerpoint/2010/main" val="1871919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Горизонтальный свиток 18"/>
          <p:cNvSpPr/>
          <p:nvPr/>
        </p:nvSpPr>
        <p:spPr>
          <a:xfrm>
            <a:off x="107504" y="1052736"/>
            <a:ext cx="8928992" cy="5805264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  <a:effectLst>
            <a:glow rad="139700">
              <a:schemeClr val="accent3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endParaRPr lang="ru-RU" sz="1250" b="1" dirty="0">
              <a:solidFill>
                <a:srgbClr val="17456F"/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endParaRPr lang="ru-RU" sz="1250" b="1" dirty="0">
              <a:solidFill>
                <a:srgbClr val="17456F"/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endParaRPr lang="ru-RU" sz="1250" b="1" dirty="0">
              <a:solidFill>
                <a:srgbClr val="17456F"/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ru-RU" sz="1250" b="1" dirty="0">
                <a:solidFill>
                  <a:srgbClr val="17456F"/>
                </a:solidFill>
                <a:latin typeface="Calibri" pitchFamily="34" charset="0"/>
                <a:cs typeface="Calibri" pitchFamily="34" charset="0"/>
              </a:rPr>
              <a:t>          В части повышения эффективности предоставления межбюджетных трансфертов в 2019 году: 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sz="1250" b="1" dirty="0">
                <a:solidFill>
                  <a:srgbClr val="17456F"/>
                </a:solidFill>
                <a:latin typeface="Calibri" pitchFamily="34" charset="0"/>
                <a:cs typeface="Calibri" pitchFamily="34" charset="0"/>
              </a:rPr>
              <a:t>дотации на выравнивание бюджетной обеспеченности муниципального образования город Горячий Ключ;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sz="1250" b="1" dirty="0">
                <a:solidFill>
                  <a:srgbClr val="17456F"/>
                </a:solidFill>
                <a:latin typeface="Calibri" pitchFamily="34" charset="0"/>
                <a:cs typeface="Calibri" pitchFamily="34" charset="0"/>
              </a:rPr>
              <a:t>осуществлялся мониторинг состояния просроченной кредиторской задолженности муниципального образования город Горячий Ключ  </a:t>
            </a:r>
          </a:p>
          <a:p>
            <a:pPr algn="just"/>
            <a:r>
              <a:rPr lang="ru-RU" sz="1250" b="1" dirty="0">
                <a:solidFill>
                  <a:srgbClr val="17456F"/>
                </a:solidFill>
                <a:latin typeface="Calibri" pitchFamily="34" charset="0"/>
                <a:cs typeface="Calibri" pitchFamily="34" charset="0"/>
              </a:rPr>
              <a:t>        </a:t>
            </a:r>
          </a:p>
          <a:p>
            <a:pPr algn="just"/>
            <a:r>
              <a:rPr lang="ru-RU" sz="1250" b="1" dirty="0">
                <a:solidFill>
                  <a:srgbClr val="17456F"/>
                </a:solidFill>
                <a:latin typeface="Calibri" pitchFamily="34" charset="0"/>
                <a:cs typeface="Calibri" pitchFamily="34" charset="0"/>
              </a:rPr>
              <a:t>        Были решены главные бюджетные задачи, в том числе обеспечено: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sz="1250" b="1" dirty="0">
                <a:solidFill>
                  <a:srgbClr val="17456F"/>
                </a:solidFill>
                <a:latin typeface="Calibri" pitchFamily="34" charset="0"/>
                <a:cs typeface="Calibri" pitchFamily="34" charset="0"/>
              </a:rPr>
              <a:t>оказание населению муниципальных услуг в отраслях социальной сферы.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7504" y="332656"/>
            <a:ext cx="8928992" cy="646331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1002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184D6E"/>
                </a:solidFill>
              </a:rPr>
              <a:t>ИТОГИ РЕАЛИЗАЦИИ ОСНОВНЫХ НАПРАВЛЕНИЙ БЮДЖЕТНОЙ ПОЛИТИКИ (продолжение)</a:t>
            </a:r>
          </a:p>
        </p:txBody>
      </p:sp>
    </p:spTree>
    <p:extLst>
      <p:ext uri="{BB962C8B-B14F-4D97-AF65-F5344CB8AC3E}">
        <p14:creationId xmlns:p14="http://schemas.microsoft.com/office/powerpoint/2010/main" val="3338091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108248"/>
            <a:ext cx="8352928" cy="83099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14675"/>
                </a:solidFill>
              </a:rPr>
              <a:t>ОСНОВНЫЕ ПОКАЗАТЕЛИ СОЦИАЛЬНО-ЭКОНОМИЧЕСКОГО РАЗВИТИЯ МУНИЦИПАЛЬНОГО ОБРАЗОВАНИЯ </a:t>
            </a:r>
            <a:r>
              <a:rPr lang="ru-RU" sz="1600" b="1">
                <a:solidFill>
                  <a:srgbClr val="014675"/>
                </a:solidFill>
              </a:rPr>
              <a:t>ГОРОД ГОРЯЧИЙ КЛЮЧ</a:t>
            </a:r>
            <a:endParaRPr lang="ru-RU" sz="1600" b="1" dirty="0">
              <a:solidFill>
                <a:srgbClr val="014675"/>
              </a:solidFill>
            </a:endParaRPr>
          </a:p>
          <a:p>
            <a:pPr algn="ctr"/>
            <a:r>
              <a:rPr lang="ru-RU" sz="1600" b="1" dirty="0">
                <a:solidFill>
                  <a:srgbClr val="014675"/>
                </a:solidFill>
              </a:rPr>
              <a:t> (по крупным и средним организациям)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114901683"/>
              </p:ext>
            </p:extLst>
          </p:nvPr>
        </p:nvGraphicFramePr>
        <p:xfrm>
          <a:off x="395535" y="1064153"/>
          <a:ext cx="4032448" cy="2364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843733697"/>
              </p:ext>
            </p:extLst>
          </p:nvPr>
        </p:nvGraphicFramePr>
        <p:xfrm>
          <a:off x="4566092" y="1060724"/>
          <a:ext cx="4142454" cy="2284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481444674"/>
              </p:ext>
            </p:extLst>
          </p:nvPr>
        </p:nvGraphicFramePr>
        <p:xfrm>
          <a:off x="381352" y="3553908"/>
          <a:ext cx="4032448" cy="2696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708608033"/>
              </p:ext>
            </p:extLst>
          </p:nvPr>
        </p:nvGraphicFramePr>
        <p:xfrm>
          <a:off x="4579194" y="3514062"/>
          <a:ext cx="4129352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843070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6183" y="116632"/>
            <a:ext cx="8352928" cy="61555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ОСНОВНЫЕ ПОКАЗАТЕЛИ СОЦИАЛЬНО-ЭКОНОМИЧЕСКОГО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sz="1600" b="1" dirty="0">
                <a:solidFill>
                  <a:srgbClr val="002060"/>
                </a:solidFill>
              </a:rPr>
              <a:t>РАЗВИТИЯ МУНИЦИПАЛЬНОГО ОБРАЗОВАНИЯ ГОРОД ГОРЯЧИЙ КЛЮЧ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752521576"/>
              </p:ext>
            </p:extLst>
          </p:nvPr>
        </p:nvGraphicFramePr>
        <p:xfrm>
          <a:off x="4499992" y="3965575"/>
          <a:ext cx="4320479" cy="2487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415395537"/>
              </p:ext>
            </p:extLst>
          </p:nvPr>
        </p:nvGraphicFramePr>
        <p:xfrm>
          <a:off x="395537" y="836712"/>
          <a:ext cx="4104456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9" name="Диаграмма 68"/>
          <p:cNvGraphicFramePr/>
          <p:nvPr>
            <p:extLst>
              <p:ext uri="{D42A27DB-BD31-4B8C-83A1-F6EECF244321}">
                <p14:modId xmlns:p14="http://schemas.microsoft.com/office/powerpoint/2010/main" val="177255544"/>
              </p:ext>
            </p:extLst>
          </p:nvPr>
        </p:nvGraphicFramePr>
        <p:xfrm>
          <a:off x="420738" y="4005064"/>
          <a:ext cx="4079254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0" name="Диаграмма 69"/>
          <p:cNvGraphicFramePr/>
          <p:nvPr>
            <p:extLst>
              <p:ext uri="{D42A27DB-BD31-4B8C-83A1-F6EECF244321}">
                <p14:modId xmlns:p14="http://schemas.microsoft.com/office/powerpoint/2010/main" val="3502601088"/>
              </p:ext>
            </p:extLst>
          </p:nvPr>
        </p:nvGraphicFramePr>
        <p:xfrm>
          <a:off x="4499147" y="876201"/>
          <a:ext cx="4219425" cy="2840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607088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404664"/>
            <a:ext cx="835292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ОСНОВНЫЕ ХАРАКТЕРИСТИКИ МЕСТНОГО БЮДЖЕТА</a:t>
            </a:r>
          </a:p>
          <a:p>
            <a:pPr algn="ctr"/>
            <a:r>
              <a:rPr lang="ru-RU" b="1" dirty="0">
                <a:solidFill>
                  <a:srgbClr val="0070C0"/>
                </a:solidFill>
              </a:rPr>
              <a:t>(тыс. рублей)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3563888" y="1988840"/>
            <a:ext cx="864096" cy="432048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3" name="Схема 22"/>
          <p:cNvGraphicFramePr/>
          <p:nvPr>
            <p:extLst>
              <p:ext uri="{D42A27DB-BD31-4B8C-83A1-F6EECF244321}">
                <p14:modId xmlns:p14="http://schemas.microsoft.com/office/powerpoint/2010/main" val="2849074618"/>
              </p:ext>
            </p:extLst>
          </p:nvPr>
        </p:nvGraphicFramePr>
        <p:xfrm>
          <a:off x="0" y="1556793"/>
          <a:ext cx="4283968" cy="4680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5" name="Минус 24"/>
          <p:cNvSpPr/>
          <p:nvPr/>
        </p:nvSpPr>
        <p:spPr>
          <a:xfrm>
            <a:off x="1691680" y="2708920"/>
            <a:ext cx="936104" cy="648072"/>
          </a:xfrm>
          <a:prstGeom prst="mathMinus">
            <a:avLst/>
          </a:prstGeom>
          <a:solidFill>
            <a:srgbClr val="205F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Равно 26"/>
          <p:cNvSpPr/>
          <p:nvPr/>
        </p:nvSpPr>
        <p:spPr>
          <a:xfrm>
            <a:off x="1691680" y="4509120"/>
            <a:ext cx="936104" cy="576064"/>
          </a:xfrm>
          <a:prstGeom prst="mathEqual">
            <a:avLst/>
          </a:prstGeom>
          <a:solidFill>
            <a:srgbClr val="205F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1" name="Стрелка вправо 40"/>
          <p:cNvSpPr/>
          <p:nvPr/>
        </p:nvSpPr>
        <p:spPr>
          <a:xfrm>
            <a:off x="3563888" y="3717032"/>
            <a:ext cx="864096" cy="432048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 вправо 41"/>
          <p:cNvSpPr/>
          <p:nvPr/>
        </p:nvSpPr>
        <p:spPr>
          <a:xfrm>
            <a:off x="3563888" y="5445224"/>
            <a:ext cx="864096" cy="432048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7292137"/>
              </p:ext>
            </p:extLst>
          </p:nvPr>
        </p:nvGraphicFramePr>
        <p:xfrm>
          <a:off x="4572001" y="1488099"/>
          <a:ext cx="4176463" cy="1364837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22322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45707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Calibri" pitchFamily="34" charset="0"/>
                          <a:cs typeface="Calibri" pitchFamily="34" charset="0"/>
                        </a:rPr>
                        <a:t>Утвержденные</a:t>
                      </a:r>
                    </a:p>
                    <a:p>
                      <a:pPr algn="ctr"/>
                      <a:r>
                        <a:rPr lang="ru-RU" dirty="0">
                          <a:latin typeface="Calibri" pitchFamily="34" charset="0"/>
                          <a:cs typeface="Calibri" pitchFamily="34" charset="0"/>
                        </a:rPr>
                        <a:t>бюджетные</a:t>
                      </a:r>
                    </a:p>
                    <a:p>
                      <a:pPr algn="ctr"/>
                      <a:r>
                        <a:rPr lang="ru-RU" dirty="0">
                          <a:latin typeface="Calibri" pitchFamily="34" charset="0"/>
                          <a:cs typeface="Calibri" pitchFamily="34" charset="0"/>
                        </a:rPr>
                        <a:t>назначения</a:t>
                      </a:r>
                    </a:p>
                  </a:txBody>
                  <a:tcPr anchor="ctr">
                    <a:cell3D prstMaterial="dkEdge">
                      <a:bevel prst="slope"/>
                      <a:lightRig rig="flood" dir="t"/>
                    </a:cell3D>
                    <a:solidFill>
                      <a:srgbClr val="205F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Calibri" pitchFamily="34" charset="0"/>
                          <a:cs typeface="Calibri" pitchFamily="34" charset="0"/>
                        </a:rPr>
                        <a:t>Исполнено</a:t>
                      </a:r>
                    </a:p>
                  </a:txBody>
                  <a:tcPr anchor="ctr">
                    <a:cell3D prstMaterial="dkEdge">
                      <a:bevel prst="slope"/>
                      <a:lightRig rig="flood" dir="t"/>
                    </a:cell3D>
                    <a:solidFill>
                      <a:srgbClr val="205F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437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itchFamily="34" charset="0"/>
                          <a:cs typeface="Calibri" pitchFamily="34" charset="0"/>
                        </a:rPr>
                        <a:t>1 596 195,6</a:t>
                      </a:r>
                    </a:p>
                  </a:txBody>
                  <a:tcPr anchor="ctr">
                    <a:cell3D prstMaterial="dkEdge">
                      <a:bevel prst="slope"/>
                      <a:lightRig rig="flood" dir="t"/>
                    </a:cell3D>
                    <a:solidFill>
                      <a:srgbClr val="205F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itchFamily="34" charset="0"/>
                          <a:cs typeface="Calibri" pitchFamily="34" charset="0"/>
                        </a:rPr>
                        <a:t>1 592 391,4</a:t>
                      </a:r>
                    </a:p>
                  </a:txBody>
                  <a:tcPr anchor="ctr">
                    <a:cell3D prstMaterial="dkEdge">
                      <a:bevel prst="slope"/>
                      <a:lightRig rig="flood" dir="t"/>
                    </a:cell3D>
                    <a:solidFill>
                      <a:srgbClr val="205F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0472003"/>
              </p:ext>
            </p:extLst>
          </p:nvPr>
        </p:nvGraphicFramePr>
        <p:xfrm>
          <a:off x="4572000" y="3212976"/>
          <a:ext cx="4176463" cy="138115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22322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76337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Calibri" pitchFamily="34" charset="0"/>
                          <a:cs typeface="Calibri" pitchFamily="34" charset="0"/>
                        </a:rPr>
                        <a:t>Утвержденные</a:t>
                      </a:r>
                    </a:p>
                    <a:p>
                      <a:pPr algn="ctr"/>
                      <a:r>
                        <a:rPr lang="ru-RU" dirty="0">
                          <a:latin typeface="Calibri" pitchFamily="34" charset="0"/>
                          <a:cs typeface="Calibri" pitchFamily="34" charset="0"/>
                        </a:rPr>
                        <a:t>бюджетные</a:t>
                      </a:r>
                    </a:p>
                    <a:p>
                      <a:pPr algn="ctr"/>
                      <a:r>
                        <a:rPr lang="ru-RU" dirty="0">
                          <a:latin typeface="Calibri" pitchFamily="34" charset="0"/>
                          <a:cs typeface="Calibri" pitchFamily="34" charset="0"/>
                        </a:rPr>
                        <a:t>назначения</a:t>
                      </a:r>
                    </a:p>
                  </a:txBody>
                  <a:tcPr anchor="ctr">
                    <a:cell3D prstMaterial="dkEdge">
                      <a:bevel prst="slope"/>
                      <a:lightRig rig="flood" dir="t"/>
                    </a:cell3D>
                    <a:solidFill>
                      <a:srgbClr val="205F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Calibri" pitchFamily="34" charset="0"/>
                          <a:cs typeface="Calibri" pitchFamily="34" charset="0"/>
                        </a:rPr>
                        <a:t>Исполнено</a:t>
                      </a:r>
                    </a:p>
                  </a:txBody>
                  <a:tcPr anchor="ctr">
                    <a:cell3D prstMaterial="dkEdge">
                      <a:bevel prst="slope"/>
                      <a:lightRig rig="flood" dir="t"/>
                    </a:cell3D>
                    <a:solidFill>
                      <a:srgbClr val="205F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75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itchFamily="34" charset="0"/>
                          <a:cs typeface="Calibri" pitchFamily="34" charset="0"/>
                        </a:rPr>
                        <a:t>1 663 796,4</a:t>
                      </a:r>
                    </a:p>
                  </a:txBody>
                  <a:tcPr anchor="ctr">
                    <a:cell3D prstMaterial="dkEdge">
                      <a:bevel prst="slope"/>
                      <a:lightRig rig="flood" dir="t"/>
                    </a:cell3D>
                    <a:solidFill>
                      <a:srgbClr val="205F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itchFamily="34" charset="0"/>
                          <a:cs typeface="Calibri" pitchFamily="34" charset="0"/>
                        </a:rPr>
                        <a:t>1 624 124,7</a:t>
                      </a:r>
                    </a:p>
                  </a:txBody>
                  <a:tcPr anchor="ctr">
                    <a:cell3D prstMaterial="dkEdge">
                      <a:bevel prst="slope"/>
                      <a:lightRig rig="flood" dir="t"/>
                    </a:cell3D>
                    <a:solidFill>
                      <a:srgbClr val="205F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7614402"/>
              </p:ext>
            </p:extLst>
          </p:nvPr>
        </p:nvGraphicFramePr>
        <p:xfrm>
          <a:off x="4572000" y="4991467"/>
          <a:ext cx="4176463" cy="1389861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22322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92691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Calibri" pitchFamily="34" charset="0"/>
                          <a:cs typeface="Calibri" pitchFamily="34" charset="0"/>
                        </a:rPr>
                        <a:t>Утвержденные</a:t>
                      </a:r>
                    </a:p>
                    <a:p>
                      <a:pPr algn="ctr"/>
                      <a:r>
                        <a:rPr lang="ru-RU" dirty="0">
                          <a:latin typeface="Calibri" pitchFamily="34" charset="0"/>
                          <a:cs typeface="Calibri" pitchFamily="34" charset="0"/>
                        </a:rPr>
                        <a:t>бюджетные</a:t>
                      </a:r>
                    </a:p>
                    <a:p>
                      <a:pPr algn="ctr"/>
                      <a:r>
                        <a:rPr lang="ru-RU" dirty="0">
                          <a:latin typeface="Calibri" pitchFamily="34" charset="0"/>
                          <a:cs typeface="Calibri" pitchFamily="34" charset="0"/>
                        </a:rPr>
                        <a:t>назначения</a:t>
                      </a:r>
                    </a:p>
                  </a:txBody>
                  <a:tcPr anchor="ctr">
                    <a:cell3D prstMaterial="dkEdge">
                      <a:bevel prst="slope"/>
                      <a:lightRig rig="flood" dir="t"/>
                    </a:cell3D>
                    <a:solidFill>
                      <a:srgbClr val="205F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Calibri" pitchFamily="34" charset="0"/>
                          <a:cs typeface="Calibri" pitchFamily="34" charset="0"/>
                        </a:rPr>
                        <a:t>Исполнено</a:t>
                      </a:r>
                    </a:p>
                  </a:txBody>
                  <a:tcPr anchor="ctr">
                    <a:cell3D prstMaterial="dkEdge">
                      <a:bevel prst="slope"/>
                      <a:lightRig rig="flood" dir="t"/>
                    </a:cell3D>
                    <a:solidFill>
                      <a:srgbClr val="205F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461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itchFamily="34" charset="0"/>
                          <a:cs typeface="Calibri" pitchFamily="34" charset="0"/>
                        </a:rPr>
                        <a:t>- 67 600,8</a:t>
                      </a:r>
                    </a:p>
                  </a:txBody>
                  <a:tcPr anchor="ctr">
                    <a:cell3D prstMaterial="dkEdge">
                      <a:bevel prst="slope"/>
                      <a:lightRig rig="flood" dir="t"/>
                    </a:cell3D>
                    <a:solidFill>
                      <a:srgbClr val="205F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itchFamily="34" charset="0"/>
                          <a:cs typeface="Calibri" pitchFamily="34" charset="0"/>
                        </a:rPr>
                        <a:t>- 31 733,3</a:t>
                      </a:r>
                    </a:p>
                  </a:txBody>
                  <a:tcPr anchor="ctr">
                    <a:cell3D prstMaterial="dkEdge">
                      <a:bevel prst="slope"/>
                      <a:lightRig rig="flood" dir="t"/>
                    </a:cell3D>
                    <a:solidFill>
                      <a:srgbClr val="205F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3284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9659" y="116632"/>
            <a:ext cx="8352928" cy="830997"/>
          </a:xfrm>
          <a:prstGeom prst="rect">
            <a:avLst/>
          </a:prstGeom>
          <a:gradFill>
            <a:gsLst>
              <a:gs pos="4000">
                <a:schemeClr val="accent1">
                  <a:lumMod val="40000"/>
                  <a:lumOff val="60000"/>
                </a:schemeClr>
              </a:gs>
              <a:gs pos="88000">
                <a:schemeClr val="accent1">
                  <a:lumMod val="75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184D6E"/>
                </a:solidFill>
              </a:rPr>
              <a:t>ОСНОВНЫЕ ПОКАЗАТЕЛИ ИСПОЛНЕНИЯ</a:t>
            </a:r>
          </a:p>
          <a:p>
            <a:pPr algn="ctr"/>
            <a:r>
              <a:rPr lang="ru-RU" sz="1600" b="1" dirty="0">
                <a:solidFill>
                  <a:srgbClr val="184D6E"/>
                </a:solidFill>
              </a:rPr>
              <a:t>МЕСТНОГО БЮДЖЕТА ЗА 2019 ГОД</a:t>
            </a:r>
          </a:p>
          <a:p>
            <a:pPr algn="ctr"/>
            <a:r>
              <a:rPr lang="ru-RU" sz="1600" b="1" dirty="0">
                <a:solidFill>
                  <a:srgbClr val="184D6E"/>
                </a:solidFill>
              </a:rPr>
              <a:t>(тыс. рублей)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9614412"/>
              </p:ext>
            </p:extLst>
          </p:nvPr>
        </p:nvGraphicFramePr>
        <p:xfrm>
          <a:off x="417597" y="1124744"/>
          <a:ext cx="8308805" cy="504056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39088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97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99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02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6611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184D6E"/>
                          </a:solidFill>
                          <a:latin typeface="Calibri" pitchFamily="34" charset="0"/>
                          <a:cs typeface="Calibri" pitchFamily="34" charset="0"/>
                        </a:rPr>
                        <a:t>Наименование</a:t>
                      </a:r>
                    </a:p>
                    <a:p>
                      <a:pPr algn="ctr"/>
                      <a:r>
                        <a:rPr lang="ru-RU" sz="1600" b="1" dirty="0">
                          <a:solidFill>
                            <a:srgbClr val="184D6E"/>
                          </a:solidFill>
                          <a:latin typeface="Calibri" pitchFamily="34" charset="0"/>
                          <a:cs typeface="Calibri" pitchFamily="34" charset="0"/>
                        </a:rPr>
                        <a:t>показателя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gradFill>
                      <a:gsLst>
                        <a:gs pos="92896">
                          <a:schemeClr val="accent1">
                            <a:lumMod val="50000"/>
                          </a:schemeClr>
                        </a:gs>
                        <a:gs pos="2000">
                          <a:schemeClr val="accent1">
                            <a:lumMod val="20000"/>
                            <a:lumOff val="80000"/>
                          </a:schemeClr>
                        </a:gs>
                        <a:gs pos="88000">
                          <a:schemeClr val="accent1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184D6E"/>
                          </a:solidFill>
                          <a:latin typeface="Calibri" pitchFamily="34" charset="0"/>
                          <a:cs typeface="Calibri" pitchFamily="34" charset="0"/>
                        </a:rPr>
                        <a:t>Утвержденные бюджетные</a:t>
                      </a:r>
                    </a:p>
                    <a:p>
                      <a:pPr algn="ctr"/>
                      <a:r>
                        <a:rPr lang="ru-RU" sz="1400" b="1" dirty="0">
                          <a:solidFill>
                            <a:srgbClr val="184D6E"/>
                          </a:solidFill>
                          <a:latin typeface="Calibri" pitchFamily="34" charset="0"/>
                          <a:cs typeface="Calibri" pitchFamily="34" charset="0"/>
                        </a:rPr>
                        <a:t>назначения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88000">
                          <a:schemeClr val="accent1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184D6E"/>
                          </a:solidFill>
                          <a:latin typeface="Calibri" pitchFamily="34" charset="0"/>
                          <a:cs typeface="Calibri" pitchFamily="34" charset="0"/>
                        </a:rPr>
                        <a:t>Исполнено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88000">
                          <a:schemeClr val="accent1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184D6E"/>
                          </a:solidFill>
                          <a:latin typeface="Calibri" pitchFamily="34" charset="0"/>
                          <a:cs typeface="Calibri" pitchFamily="34" charset="0"/>
                        </a:rPr>
                        <a:t>% исполнения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88000">
                          <a:schemeClr val="accent1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894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184D6E"/>
                          </a:solidFill>
                          <a:latin typeface="Calibri" pitchFamily="34" charset="0"/>
                          <a:cs typeface="Calibri" pitchFamily="34" charset="0"/>
                        </a:rPr>
                        <a:t>Доходы, всего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88000">
                          <a:schemeClr val="accent1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184D6E"/>
                          </a:solidFill>
                          <a:latin typeface="Calibri" pitchFamily="34" charset="0"/>
                          <a:cs typeface="Calibri" pitchFamily="34" charset="0"/>
                        </a:rPr>
                        <a:t>1 596 195,6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88000">
                          <a:schemeClr val="accent1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184D6E"/>
                          </a:solidFill>
                          <a:latin typeface="Calibri" pitchFamily="34" charset="0"/>
                          <a:cs typeface="Calibri" pitchFamily="34" charset="0"/>
                        </a:rPr>
                        <a:t> 1 592 391,4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88000">
                          <a:schemeClr val="accent1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184D6E"/>
                          </a:solidFill>
                          <a:latin typeface="Calibri" pitchFamily="34" charset="0"/>
                          <a:cs typeface="Calibri" pitchFamily="34" charset="0"/>
                        </a:rPr>
                        <a:t>99,7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88000">
                          <a:schemeClr val="accent1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7613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184D6E"/>
                          </a:solidFill>
                          <a:latin typeface="Calibri" pitchFamily="34" charset="0"/>
                          <a:cs typeface="Calibri" pitchFamily="34" charset="0"/>
                        </a:rPr>
                        <a:t>   Налоговые и неналоговые доходы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88000">
                          <a:schemeClr val="accent1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184D6E"/>
                          </a:solidFill>
                          <a:latin typeface="Calibri" pitchFamily="34" charset="0"/>
                          <a:cs typeface="Calibri" pitchFamily="34" charset="0"/>
                        </a:rPr>
                        <a:t>622 923,2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88000">
                          <a:schemeClr val="accent1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184D6E"/>
                          </a:solidFill>
                          <a:latin typeface="Calibri" pitchFamily="34" charset="0"/>
                          <a:cs typeface="Calibri" pitchFamily="34" charset="0"/>
                        </a:rPr>
                        <a:t>648 085,4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88000">
                          <a:schemeClr val="accent1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184D6E"/>
                          </a:solidFill>
                          <a:latin typeface="Calibri" pitchFamily="34" charset="0"/>
                          <a:cs typeface="Calibri" pitchFamily="34" charset="0"/>
                        </a:rPr>
                        <a:t>104,0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88000">
                          <a:schemeClr val="accent1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1146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184D6E"/>
                          </a:solidFill>
                          <a:latin typeface="Calibri" pitchFamily="34" charset="0"/>
                          <a:cs typeface="Calibri" pitchFamily="34" charset="0"/>
                        </a:rPr>
                        <a:t>   Безвозмездные </a:t>
                      </a:r>
                      <a:r>
                        <a:rPr lang="ru-RU" sz="1400" b="1" baseline="0" dirty="0">
                          <a:solidFill>
                            <a:srgbClr val="184D6E"/>
                          </a:solidFill>
                          <a:latin typeface="Calibri" pitchFamily="34" charset="0"/>
                          <a:cs typeface="Calibri" pitchFamily="34" charset="0"/>
                        </a:rPr>
                        <a:t>поступления</a:t>
                      </a:r>
                      <a:endParaRPr lang="ru-RU" sz="1400" b="1" dirty="0">
                        <a:solidFill>
                          <a:srgbClr val="184D6E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88000">
                          <a:schemeClr val="accent1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184D6E"/>
                          </a:solidFill>
                          <a:latin typeface="Calibri" pitchFamily="34" charset="0"/>
                          <a:cs typeface="Calibri" pitchFamily="34" charset="0"/>
                        </a:rPr>
                        <a:t>973 272,4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88000">
                          <a:schemeClr val="accent1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184D6E"/>
                          </a:solidFill>
                          <a:latin typeface="Calibri" pitchFamily="34" charset="0"/>
                          <a:cs typeface="Calibri" pitchFamily="34" charset="0"/>
                        </a:rPr>
                        <a:t>944</a:t>
                      </a:r>
                      <a:r>
                        <a:rPr lang="ru-RU" sz="1400" b="1" baseline="0" dirty="0">
                          <a:solidFill>
                            <a:srgbClr val="184D6E"/>
                          </a:solidFill>
                          <a:latin typeface="Calibri" pitchFamily="34" charset="0"/>
                          <a:cs typeface="Calibri" pitchFamily="34" charset="0"/>
                        </a:rPr>
                        <a:t> 305,9</a:t>
                      </a:r>
                      <a:endParaRPr lang="ru-RU" sz="1400" b="1" dirty="0">
                        <a:solidFill>
                          <a:srgbClr val="184D6E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88000">
                          <a:schemeClr val="accent1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184D6E"/>
                          </a:solidFill>
                          <a:latin typeface="Calibri" pitchFamily="34" charset="0"/>
                          <a:cs typeface="Calibri" pitchFamily="34" charset="0"/>
                        </a:rPr>
                        <a:t>97,0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89000">
                          <a:schemeClr val="accent1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4081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184D6E"/>
                          </a:solidFill>
                          <a:latin typeface="Calibri" pitchFamily="34" charset="0"/>
                          <a:cs typeface="Calibri" pitchFamily="34" charset="0"/>
                        </a:rPr>
                        <a:t>Расходы, всего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88000">
                          <a:schemeClr val="accent1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184D6E"/>
                          </a:solidFill>
                          <a:latin typeface="Calibri" pitchFamily="34" charset="0"/>
                          <a:cs typeface="Calibri" pitchFamily="34" charset="0"/>
                        </a:rPr>
                        <a:t>1 663 796,4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88000">
                          <a:schemeClr val="accent1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184D6E"/>
                          </a:solidFill>
                          <a:latin typeface="Calibri" pitchFamily="34" charset="0"/>
                          <a:cs typeface="Calibri" pitchFamily="34" charset="0"/>
                        </a:rPr>
                        <a:t>1 624 124,7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88000">
                          <a:schemeClr val="accent1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184D6E"/>
                          </a:solidFill>
                          <a:latin typeface="Calibri" pitchFamily="34" charset="0"/>
                          <a:cs typeface="Calibri" pitchFamily="34" charset="0"/>
                        </a:rPr>
                        <a:t>97,6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88000">
                          <a:schemeClr val="accent1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7613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184D6E"/>
                          </a:solidFill>
                          <a:latin typeface="Calibri" pitchFamily="34" charset="0"/>
                          <a:cs typeface="Calibri" pitchFamily="34" charset="0"/>
                        </a:rPr>
                        <a:t>Дефицит (-), профицит (+)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88000">
                          <a:schemeClr val="accent1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184D6E"/>
                          </a:solidFill>
                          <a:latin typeface="Calibri" pitchFamily="34" charset="0"/>
                          <a:cs typeface="Calibri" pitchFamily="34" charset="0"/>
                        </a:rPr>
                        <a:t>- 67 600,8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88000">
                          <a:schemeClr val="accent1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184D6E"/>
                          </a:solidFill>
                          <a:latin typeface="Calibri" pitchFamily="34" charset="0"/>
                          <a:cs typeface="Calibri" pitchFamily="34" charset="0"/>
                        </a:rPr>
                        <a:t>-  31 733,3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88000">
                          <a:schemeClr val="accent1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184D6E"/>
                          </a:solidFill>
                          <a:latin typeface="Calibri" pitchFamily="34" charset="0"/>
                          <a:cs typeface="Calibri" pitchFamily="34" charset="0"/>
                        </a:rPr>
                        <a:t>Х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88000">
                          <a:schemeClr val="accent1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33561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184D6E"/>
                          </a:solidFill>
                          <a:latin typeface="Calibri" pitchFamily="34" charset="0"/>
                          <a:cs typeface="Calibri" pitchFamily="34" charset="0"/>
                        </a:rPr>
                        <a:t>Источники внутреннего</a:t>
                      </a:r>
                      <a:r>
                        <a:rPr lang="ru-RU" sz="1600" b="1" baseline="0" dirty="0">
                          <a:solidFill>
                            <a:srgbClr val="184D6E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1600" b="1" dirty="0">
                          <a:solidFill>
                            <a:srgbClr val="184D6E"/>
                          </a:solidFill>
                          <a:latin typeface="Calibri" pitchFamily="34" charset="0"/>
                          <a:cs typeface="Calibri" pitchFamily="34" charset="0"/>
                        </a:rPr>
                        <a:t>финансирования дефицита районного бюджета, всего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88000">
                          <a:schemeClr val="accent1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184D6E"/>
                          </a:solidFill>
                          <a:latin typeface="Calibri" pitchFamily="34" charset="0"/>
                          <a:cs typeface="Calibri" pitchFamily="34" charset="0"/>
                        </a:rPr>
                        <a:t>  67 600,8</a:t>
                      </a:r>
                    </a:p>
                    <a:p>
                      <a:pPr algn="ctr"/>
                      <a:endParaRPr lang="ru-RU" sz="1600" b="1" dirty="0">
                        <a:solidFill>
                          <a:srgbClr val="184D6E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88000">
                          <a:schemeClr val="accent1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184D6E"/>
                          </a:solidFill>
                          <a:latin typeface="Calibri" pitchFamily="34" charset="0"/>
                          <a:cs typeface="Calibri" pitchFamily="34" charset="0"/>
                        </a:rPr>
                        <a:t>   31 733,3</a:t>
                      </a:r>
                    </a:p>
                    <a:p>
                      <a:pPr algn="ctr"/>
                      <a:endParaRPr lang="ru-RU" sz="1600" b="1" dirty="0">
                        <a:solidFill>
                          <a:srgbClr val="184D6E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88000">
                          <a:schemeClr val="accent1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184D6E"/>
                          </a:solidFill>
                          <a:latin typeface="Calibri" pitchFamily="34" charset="0"/>
                          <a:cs typeface="Calibri" pitchFamily="34" charset="0"/>
                        </a:rPr>
                        <a:t>Х</a:t>
                      </a:r>
                    </a:p>
                    <a:p>
                      <a:pPr algn="ctr"/>
                      <a:endParaRPr lang="ru-RU" sz="1600" b="1" dirty="0">
                        <a:solidFill>
                          <a:srgbClr val="184D6E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88000">
                          <a:schemeClr val="accent1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80542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solidFill>
                            <a:srgbClr val="184D6E"/>
                          </a:solidFill>
                          <a:latin typeface="Calibri" pitchFamily="34" charset="0"/>
                          <a:cs typeface="Calibri" pitchFamily="34" charset="0"/>
                        </a:rPr>
                        <a:t>Акции и иные формы участия в капитале, находящиеся в государственной и муниципальной собственности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88000">
                          <a:schemeClr val="accent1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</a:t>
                      </a:r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9 000,0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88000">
                          <a:schemeClr val="accent1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184D6E"/>
                          </a:solidFill>
                          <a:latin typeface="Calibri" pitchFamily="34" charset="0"/>
                          <a:cs typeface="Calibri" pitchFamily="34" charset="0"/>
                        </a:rPr>
                        <a:t>          9 000,0</a:t>
                      </a:r>
                      <a:endParaRPr lang="ru-RU" sz="1400" b="1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89000">
                          <a:schemeClr val="accent1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184D6E"/>
                          </a:solidFill>
                          <a:latin typeface="Calibri" pitchFamily="34" charset="0"/>
                          <a:cs typeface="Calibri" pitchFamily="34" charset="0"/>
                        </a:rPr>
                        <a:t>100,0</a:t>
                      </a: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88000">
                          <a:schemeClr val="accent1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064411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4137202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La men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TM02474572[[fn=Медицинский шаблон оформления]]</Template>
  <TotalTime>6815</TotalTime>
  <Words>3989</Words>
  <Application>Microsoft Office PowerPoint</Application>
  <PresentationFormat>Экран (4:3)</PresentationFormat>
  <Paragraphs>798</Paragraphs>
  <Slides>32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32</vt:i4>
      </vt:variant>
    </vt:vector>
  </HeadingPairs>
  <TitlesOfParts>
    <vt:vector size="43" baseType="lpstr">
      <vt:lpstr>Arial</vt:lpstr>
      <vt:lpstr>Calibri</vt:lpstr>
      <vt:lpstr>Comic Sans MS</vt:lpstr>
      <vt:lpstr>Franklin Gothic Book</vt:lpstr>
      <vt:lpstr>Segoe Print</vt:lpstr>
      <vt:lpstr>Times New Roman</vt:lpstr>
      <vt:lpstr>Trebuchet MS</vt:lpstr>
      <vt:lpstr>Wingdings</vt:lpstr>
      <vt:lpstr>Wingdings 3</vt:lpstr>
      <vt:lpstr>Аспект</vt:lpstr>
      <vt:lpstr>La mente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Показатели исполнения расходной части бюджета муниципального образования город Горячий Ключ за 2019 год (тыс. рублей)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Далее отражены программы муниципального образования город Горячий Ключ с самым большим денежным ресурсом.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Ксения Митина</dc:creator>
  <cp:lastModifiedBy>Попцова Ольга Владимировна</cp:lastModifiedBy>
  <cp:revision>474</cp:revision>
  <cp:lastPrinted>2020-07-21T07:37:11Z</cp:lastPrinted>
  <dcterms:created xsi:type="dcterms:W3CDTF">2019-11-12T07:32:41Z</dcterms:created>
  <dcterms:modified xsi:type="dcterms:W3CDTF">2020-07-23T08:28:53Z</dcterms:modified>
</cp:coreProperties>
</file>